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67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686" y="10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EE4AA4F-BEE8-4236-A6F2-79E9EC8FD6D7}" type="datetime1">
              <a:rPr lang="en-US"/>
              <a:pPr lvl="0">
                <a:defRPr/>
              </a:pPr>
              <a:t>12/13/2022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678C77D-9B15-444E-AF93-3E52927E5C4F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01B-3A39-486B-96AF-9C0A16ED2A2F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6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C145-D821-4CF1-BBF1-69B9803BD843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7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565A-6834-43D5-BB07-AC6240A76A5D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9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6DB-5375-49A8-B274-E4793CED7959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9E09-5120-47A1-AC68-1A2BA92BECC6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30F4-FA89-4E43-BC6A-F558ADC2C06E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6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2E7B-F1A5-4D0E-8C5C-0FE0871A32CB}" type="datetime1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4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C3B3-7033-4735-8999-E9D11408E3C3}" type="datetime1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4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C0B1-9D2B-49E0-8CFA-3FF01BC6119A}" type="datetime1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8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F86B-92E6-4044-9109-1C7450D4A218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47F1-DE83-4168-8F40-01511BE0E6F6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3098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9330C-230B-4D35-8B41-EB7C5D1601D1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Probability and statistics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smtClean="0"/>
              <a:t>09-Maximum Likelihood Estimate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010684"/>
            <a:ext cx="6858000" cy="1247115"/>
          </a:xfrm>
        </p:spPr>
        <p:txBody>
          <a:bodyPr/>
          <a:lstStyle/>
          <a:p>
            <a:r>
              <a:rPr lang="ko-KR" altLang="en-US" dirty="0" smtClean="0"/>
              <a:t>상명대학교 휴먼지능정보공학과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5872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07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Natural logarithm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10</a:t>
            </a:fld>
            <a:endParaRPr 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47" y="1160144"/>
            <a:ext cx="4439027" cy="54617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313" y="2272420"/>
            <a:ext cx="4101687" cy="378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4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2359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76950"/>
            <a:ext cx="7886700" cy="503372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 coin with unknown Head probability.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Tossed 80 times, 49 heads &amp; 31 tails.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Find the likelihood and log likelihood functions.</a:t>
            </a:r>
          </a:p>
          <a:p>
            <a:pPr>
              <a:lnSpc>
                <a:spcPct val="120000"/>
              </a:lnSpc>
            </a:pPr>
            <a:r>
              <a:rPr lang="en-US" dirty="0"/>
              <a:t>What is the maximum likelihood estimate for p?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Solution: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Likelihood function: P(</a:t>
            </a:r>
            <a:r>
              <a:rPr lang="en-US" dirty="0" err="1" smtClean="0"/>
              <a:t>D|p</a:t>
            </a:r>
            <a:r>
              <a:rPr lang="en-US" dirty="0" smtClean="0"/>
              <a:t>) = P(49 heads with 80 tosses| Head probability = p) =</a:t>
            </a:r>
            <a:r>
              <a:rPr lang="en-US" baseline="-25000" dirty="0" smtClean="0"/>
              <a:t>80</a:t>
            </a:r>
            <a:r>
              <a:rPr lang="en-US" dirty="0" smtClean="0"/>
              <a:t>C</a:t>
            </a:r>
            <a:r>
              <a:rPr lang="en-US" baseline="-25000" dirty="0" smtClean="0"/>
              <a:t>49</a:t>
            </a:r>
            <a:r>
              <a:rPr lang="en-US" dirty="0" smtClean="0"/>
              <a:t> p</a:t>
            </a:r>
            <a:r>
              <a:rPr lang="en-US" baseline="30000" dirty="0" smtClean="0"/>
              <a:t>49</a:t>
            </a:r>
            <a:r>
              <a:rPr lang="en-US" dirty="0" smtClean="0"/>
              <a:t>(1-p)</a:t>
            </a:r>
            <a:r>
              <a:rPr lang="en-US" baseline="30000" dirty="0" smtClean="0"/>
              <a:t>31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Log likelihood function: ln(</a:t>
            </a:r>
            <a:r>
              <a:rPr lang="en-US" baseline="-25000" dirty="0" smtClean="0"/>
              <a:t>80</a:t>
            </a:r>
            <a:r>
              <a:rPr lang="en-US" dirty="0" smtClean="0"/>
              <a:t>C</a:t>
            </a:r>
            <a:r>
              <a:rPr lang="en-US" baseline="-25000" dirty="0" smtClean="0"/>
              <a:t>49</a:t>
            </a:r>
            <a:r>
              <a:rPr lang="en-US" dirty="0" smtClean="0"/>
              <a:t>)+49ln(p)+31ln(1-p).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To find the MLE of p, we take the derivative and set it 0, and solve it for p.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d(</a:t>
            </a:r>
            <a:r>
              <a:rPr lang="en-US" dirty="0"/>
              <a:t>ln(</a:t>
            </a:r>
            <a:r>
              <a:rPr lang="en-US" baseline="-25000" dirty="0"/>
              <a:t>80</a:t>
            </a:r>
            <a:r>
              <a:rPr lang="en-US" dirty="0"/>
              <a:t>C</a:t>
            </a:r>
            <a:r>
              <a:rPr lang="en-US" baseline="-25000" dirty="0"/>
              <a:t>49</a:t>
            </a:r>
            <a:r>
              <a:rPr lang="en-US" dirty="0"/>
              <a:t>)+</a:t>
            </a:r>
            <a:r>
              <a:rPr lang="en-US" dirty="0" smtClean="0"/>
              <a:t>49ln(p)+31ln(1-p))/</a:t>
            </a:r>
            <a:r>
              <a:rPr lang="en-US" dirty="0" err="1" smtClean="0"/>
              <a:t>dp</a:t>
            </a:r>
            <a:r>
              <a:rPr lang="en-US" dirty="0" smtClean="0"/>
              <a:t> = 49/p - 31/(1-p) = 0. 			   </a:t>
            </a:r>
            <a:r>
              <a:rPr lang="en-US" dirty="0" smtClean="0">
                <a:sym typeface="Wingdings" panose="05000000000000000000" pitchFamily="2" charset="2"/>
              </a:rPr>
              <a:t> 49-49p = 31p  p=49/80.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9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2359"/>
          </a:xfrm>
        </p:spPr>
        <p:txBody>
          <a:bodyPr/>
          <a:lstStyle/>
          <a:p>
            <a:r>
              <a:rPr lang="en-US" dirty="0"/>
              <a:t>Estimating a parameter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57608"/>
            <a:ext cx="7886700" cy="4719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r>
              <a:rPr lang="en-US" dirty="0" smtClean="0"/>
              <a:t>Suppose </a:t>
            </a:r>
            <a:r>
              <a:rPr lang="en-US" dirty="0"/>
              <a:t>we want to know the percentage p of people for whom cilantro tastes like soap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Experiment: Ask n random people to taste cilantro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Model: Xi </a:t>
            </a:r>
            <a:r>
              <a:rPr lang="en-US" dirty="0"/>
              <a:t>∼ Bernoulli(p) is whether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person says it tastes like soap.</a:t>
            </a:r>
          </a:p>
          <a:p>
            <a:r>
              <a:rPr lang="en-US" dirty="0"/>
              <a:t>Data: x</a:t>
            </a:r>
            <a:r>
              <a:rPr lang="en-US" baseline="-25000" dirty="0"/>
              <a:t>1</a:t>
            </a:r>
            <a:r>
              <a:rPr lang="en-US" dirty="0"/>
              <a:t>,...,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are the results of the experiment </a:t>
            </a:r>
            <a:endParaRPr lang="en-US" dirty="0" smtClean="0"/>
          </a:p>
          <a:p>
            <a:r>
              <a:rPr lang="en-US" dirty="0" smtClean="0"/>
              <a:t>Inference</a:t>
            </a:r>
            <a:r>
              <a:rPr lang="en-US" dirty="0"/>
              <a:t>: Estimate p from the data.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8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2359"/>
          </a:xfrm>
        </p:spPr>
        <p:txBody>
          <a:bodyPr/>
          <a:lstStyle/>
          <a:p>
            <a:r>
              <a:rPr lang="en-US" dirty="0"/>
              <a:t>Parameters of interest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57608"/>
            <a:ext cx="7886700" cy="4719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r>
              <a:rPr lang="en-US" dirty="0"/>
              <a:t>You ask 100 people to taste cilantro and 55 say it tastes like soap. Use this data to estimate p the fraction of all people for whom it tastes like soap.</a:t>
            </a:r>
          </a:p>
          <a:p>
            <a:endParaRPr lang="en-US" dirty="0"/>
          </a:p>
          <a:p>
            <a:r>
              <a:rPr lang="en-US" dirty="0"/>
              <a:t>So, p is the parameter of interest.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0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2359"/>
          </a:xfrm>
        </p:spPr>
        <p:txBody>
          <a:bodyPr/>
          <a:lstStyle/>
          <a:p>
            <a:r>
              <a:rPr lang="en-US" dirty="0"/>
              <a:t>Likelihood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57608"/>
            <a:ext cx="7886700" cy="4719355"/>
          </a:xfrm>
        </p:spPr>
        <p:txBody>
          <a:bodyPr>
            <a:normAutofit/>
          </a:bodyPr>
          <a:lstStyle/>
          <a:p>
            <a:r>
              <a:rPr lang="en-US" dirty="0"/>
              <a:t>For a given value of p the probability of getting 55 ‘successes’ is the binomial probability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Definition: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NOTICE: The likelihood takes the data as fixed and computes the probability of the data for a given p.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4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350" y="2426526"/>
            <a:ext cx="4633300" cy="9568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964" y="3871659"/>
            <a:ext cx="6026072" cy="90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0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2359"/>
          </a:xfrm>
        </p:spPr>
        <p:txBody>
          <a:bodyPr>
            <a:normAutofit fontScale="90000"/>
          </a:bodyPr>
          <a:lstStyle/>
          <a:p>
            <a:r>
              <a:rPr lang="en-US" dirty="0"/>
              <a:t>Maximum likelihood estimate (MLE)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57608"/>
            <a:ext cx="7886700" cy="471935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maximum likelihood estimate (MLE) is a way to estimate the value of a parameter of interest.</a:t>
            </a:r>
          </a:p>
          <a:p>
            <a:pPr>
              <a:lnSpc>
                <a:spcPct val="110000"/>
              </a:lnSpc>
            </a:pPr>
            <a:r>
              <a:rPr lang="en-US" dirty="0"/>
              <a:t>The MLE is the value of p that maximizes the likelihood.</a:t>
            </a:r>
          </a:p>
          <a:p>
            <a:pPr>
              <a:lnSpc>
                <a:spcPct val="110000"/>
              </a:lnSpc>
            </a:pPr>
            <a:r>
              <a:rPr lang="en-US" dirty="0"/>
              <a:t>Different problems call for different methods of finding the maximum. Here are </a:t>
            </a:r>
            <a:r>
              <a:rPr lang="en-US" dirty="0" smtClean="0"/>
              <a:t>two others methods:</a:t>
            </a: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1. Calculus: To find the MLE, solve </a:t>
            </a:r>
            <a:r>
              <a:rPr lang="en-US" dirty="0" smtClean="0"/>
              <a:t>d/</a:t>
            </a:r>
            <a:r>
              <a:rPr lang="en-US" dirty="0" err="1" smtClean="0"/>
              <a:t>dp</a:t>
            </a:r>
            <a:r>
              <a:rPr lang="en-US" dirty="0" smtClean="0"/>
              <a:t> P(</a:t>
            </a:r>
            <a:r>
              <a:rPr lang="en-US" dirty="0" err="1" smtClean="0"/>
              <a:t>data|p</a:t>
            </a:r>
            <a:r>
              <a:rPr lang="en-US" dirty="0"/>
              <a:t>)=0 for p. </a:t>
            </a:r>
            <a:r>
              <a:rPr lang="en-US" dirty="0" smtClean="0"/>
              <a:t>	(We should </a:t>
            </a:r>
            <a:r>
              <a:rPr lang="en-US" dirty="0"/>
              <a:t>also check that the critical point is a maximum.)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2. Sometimes the derivative is never 0 and the MLE is at an endpoint of the allowable </a:t>
            </a:r>
            <a:r>
              <a:rPr lang="en-US" dirty="0" smtClean="0"/>
              <a:t>range.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3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MLE with a limited range of hypothesis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A coin is taken from a box containing three coins, which give heads with probability p =1/3, 1/2, and 2/3. The mystery coin is tossed 80 times, resulting in 49 heads and 31 tails</a:t>
            </a:r>
            <a:r>
              <a:rPr lang="en-US" dirty="0" smtClean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Question: What </a:t>
            </a:r>
            <a:r>
              <a:rPr lang="en-US" dirty="0"/>
              <a:t>is the likelihood of this data for each type on coin? Which coin gives the maximum </a:t>
            </a:r>
            <a:r>
              <a:rPr lang="en-US" dirty="0" smtClean="0"/>
              <a:t>likelihood P(</a:t>
            </a:r>
            <a:r>
              <a:rPr lang="en-US" dirty="0" err="1" smtClean="0"/>
              <a:t>D|p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54216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28650" y="365126"/>
            <a:ext cx="7886700" cy="90235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Answer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76950"/>
            <a:ext cx="7886700" cy="503372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/>
              <a:t>The likelihood P(D|p) = </a:t>
            </a:r>
            <a:r>
              <a:rPr lang="en-US" baseline="-25000"/>
              <a:t>80</a:t>
            </a:r>
            <a:r>
              <a:rPr lang="en-US"/>
              <a:t>C</a:t>
            </a:r>
            <a:r>
              <a:rPr lang="en-US" baseline="-25000"/>
              <a:t>49</a:t>
            </a:r>
            <a:r>
              <a:rPr lang="en-US"/>
              <a:t> p</a:t>
            </a:r>
            <a:r>
              <a:rPr lang="en-US" baseline="30000"/>
              <a:t>49</a:t>
            </a:r>
            <a:r>
              <a:rPr lang="en-US"/>
              <a:t>(1-p)</a:t>
            </a:r>
            <a:r>
              <a:rPr lang="en-US" baseline="30000"/>
              <a:t>31</a:t>
            </a:r>
            <a:endParaRPr lang="en-US" baseline="30000"/>
          </a:p>
          <a:p>
            <a:pPr>
              <a:lnSpc>
                <a:spcPct val="120000"/>
              </a:lnSpc>
              <a:defRPr/>
            </a:pPr>
            <a:r>
              <a:rPr lang="en-US"/>
              <a:t>for p=1/3 </a:t>
            </a:r>
            <a:r>
              <a:rPr lang="en-US">
                <a:sym typeface="Wingdings"/>
              </a:rPr>
              <a:t> P(D|p=1/3)=6.24*10-7</a:t>
            </a:r>
            <a:endParaRPr lang="en-US">
              <a:sym typeface="Wingdings"/>
            </a:endParaRPr>
          </a:p>
          <a:p>
            <a:pPr>
              <a:lnSpc>
                <a:spcPct val="120000"/>
              </a:lnSpc>
              <a:defRPr/>
            </a:pPr>
            <a:r>
              <a:rPr lang="en-US">
                <a:sym typeface="Wingdings"/>
              </a:rPr>
              <a:t>for p=1/2  P(D|p=1/2)=0.024</a:t>
            </a:r>
            <a:endParaRPr lang="en-US">
              <a:sym typeface="Wingdings"/>
            </a:endParaRPr>
          </a:p>
          <a:p>
            <a:pPr>
              <a:lnSpc>
                <a:spcPct val="120000"/>
              </a:lnSpc>
              <a:defRPr/>
            </a:pPr>
            <a:r>
              <a:rPr lang="en-US">
                <a:sym typeface="Wingdings"/>
              </a:rPr>
              <a:t>for p=2/3  P(D|p=</a:t>
            </a:r>
            <a:r>
              <a:rPr lang="en-US" altLang="ko-KR">
                <a:sym typeface="Wingdings"/>
              </a:rPr>
              <a:t>2</a:t>
            </a:r>
            <a:r>
              <a:rPr lang="en-US">
                <a:sym typeface="Wingdings"/>
              </a:rPr>
              <a:t>/</a:t>
            </a:r>
            <a:r>
              <a:rPr lang="en-US" altLang="ko-KR">
                <a:sym typeface="Wingdings"/>
              </a:rPr>
              <a:t>3</a:t>
            </a:r>
            <a:r>
              <a:rPr lang="en-US">
                <a:sym typeface="Wingdings"/>
              </a:rPr>
              <a:t>)=0.082</a:t>
            </a:r>
            <a:endParaRPr lang="en-US">
              <a:sym typeface="Wingdings"/>
            </a:endParaRPr>
          </a:p>
          <a:p>
            <a:pPr>
              <a:lnSpc>
                <a:spcPct val="120000"/>
              </a:lnSpc>
              <a:defRPr/>
            </a:pPr>
            <a:r>
              <a:rPr lang="en-US">
                <a:sym typeface="Wingdings"/>
              </a:rPr>
              <a:t>The maximum likelihood is when p =2/3 so this our maximum likelihood estimate is that p =2/3.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8A182A-F459-421A-912F-7A05B747216A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2359"/>
          </a:xfrm>
        </p:spPr>
        <p:txBody>
          <a:bodyPr>
            <a:normAutofit/>
          </a:bodyPr>
          <a:lstStyle/>
          <a:p>
            <a:r>
              <a:rPr lang="en-US" dirty="0"/>
              <a:t>Cilantro tasting MLE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57608"/>
            <a:ext cx="7886700" cy="4719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MLE for the cilantro tasting experiment is found by calculus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/>
              <a:t>A sequence of algebraic steps gives</a:t>
            </a:r>
            <a:r>
              <a:rPr lang="en-US" dirty="0" smtClean="0"/>
              <a:t>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Therefore the MLE </a:t>
            </a:r>
            <a:r>
              <a:rPr lang="en-US" dirty="0" smtClean="0"/>
              <a:t>is 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8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364" y="2399428"/>
            <a:ext cx="7067267" cy="8643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883" y="3920574"/>
            <a:ext cx="3960231" cy="14010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484" y="5480149"/>
            <a:ext cx="13430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9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710" y="4309450"/>
            <a:ext cx="6341859" cy="156527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2359"/>
          </a:xfrm>
        </p:spPr>
        <p:txBody>
          <a:bodyPr>
            <a:normAutofit/>
          </a:bodyPr>
          <a:lstStyle/>
          <a:p>
            <a:r>
              <a:rPr lang="en-US" dirty="0"/>
              <a:t>Log likelihood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57609"/>
            <a:ext cx="7886700" cy="35363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Because the log function turns multiplication into addition it is often convenient to use the log of the likelihood function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/>
              <a:t>Example.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9</a:t>
            </a:fld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494" y="2819325"/>
            <a:ext cx="6717011" cy="67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520</ep:Words>
  <ep:PresentationFormat>화면 슬라이드 쇼(4:3)</ep:PresentationFormat>
  <ep:Paragraphs>74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MLE with a limited range of hypothesis</vt:lpstr>
      <vt:lpstr>Answer</vt:lpstr>
      <vt:lpstr>Cilantro tasting MLE</vt:lpstr>
      <vt:lpstr>Log likelihood</vt:lpstr>
      <vt:lpstr>Natural logarithm</vt:lpstr>
      <vt:lpstr>Example</vt:lpstr>
      <vt:lpstr>Answer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2022-08-31T03:19:07.000</dcterms:created>
  <dc:creator>Joung Jinoo</dc:creator>
  <cp:lastModifiedBy>rlawl</cp:lastModifiedBy>
  <dcterms:modified xsi:type="dcterms:W3CDTF">2022-12-15T06:57:11.268</dcterms:modified>
  <cp:revision>396</cp:revision>
  <dc:title>PowerPoint 프레젠테이션</dc:title>
  <cp:version>1000.0000.01</cp:version>
</cp:coreProperties>
</file>