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86" y="10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EE4AA4F-BEE8-4236-A6F2-79E9EC8FD6D7}" type="datetime1">
              <a:rPr lang="en-US"/>
              <a:pPr lvl="0">
                <a:defRPr/>
              </a:pPr>
              <a:t>12/13/2022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678C77D-9B15-444E-AF93-3E52927E5C4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01B-3A39-486B-96AF-9C0A16ED2A2F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145-D821-4CF1-BBF1-69B9803BD843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565A-6834-43D5-BB07-AC6240A76A5D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6DB-5375-49A8-B274-E4793CED7959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9E09-5120-47A1-AC68-1A2BA92BECC6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30F4-FA89-4E43-BC6A-F558ADC2C06E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E7B-F1A5-4D0E-8C5C-0FE0871A32CB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C3B3-7033-4735-8999-E9D11408E3C3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C0B1-9D2B-49E0-8CFA-3FF01BC6119A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F86B-92E6-4044-9109-1C7450D4A218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47F1-DE83-4168-8F40-01511BE0E6F6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098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330C-230B-4D35-8B41-EB7C5D1601D1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Probability and statistics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/>
              <a:t>10-Discrete </a:t>
            </a:r>
            <a:r>
              <a:rPr lang="en-US" sz="4800" dirty="0" smtClean="0"/>
              <a:t>prior &amp; posterior probability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010684"/>
            <a:ext cx="6858000" cy="1247115"/>
          </a:xfrm>
        </p:spPr>
        <p:txBody>
          <a:bodyPr/>
          <a:lstStyle/>
          <a:p>
            <a:r>
              <a:rPr lang="ko-KR" altLang="en-US" dirty="0" smtClean="0"/>
              <a:t>상명대학교 휴먼지능정보공학과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87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/>
          <a:lstStyle/>
          <a:p>
            <a:r>
              <a:rPr lang="en-US" dirty="0"/>
              <a:t>Learning from experience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Which treatment would you choose?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1. Treatment </a:t>
            </a:r>
            <a:r>
              <a:rPr lang="en-US" dirty="0"/>
              <a:t>1: cured 100% of patients in a trial.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2</a:t>
            </a:r>
            <a:r>
              <a:rPr lang="en-US" dirty="0" smtClean="0"/>
              <a:t>. Treatment </a:t>
            </a:r>
            <a:r>
              <a:rPr lang="en-US" dirty="0"/>
              <a:t>2: cured 95% of patients in a trial.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3. Treatment </a:t>
            </a:r>
            <a:r>
              <a:rPr lang="en-US" dirty="0"/>
              <a:t>3: cured 90% of patients in a trial.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Which treatment would you choose?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1. Treatment </a:t>
            </a:r>
            <a:r>
              <a:rPr lang="en-US" dirty="0"/>
              <a:t>1: cured 3 out of 3 patients in a trial.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2. Treatment </a:t>
            </a:r>
            <a:r>
              <a:rPr lang="en-US" dirty="0"/>
              <a:t>2: cured 19 out of 20 patients treated in a trial.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3. Standard </a:t>
            </a:r>
            <a:r>
              <a:rPr lang="en-US" dirty="0"/>
              <a:t>treatment: cured 90000 out of 100000 patients in clinical practice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/>
          <a:lstStyle/>
          <a:p>
            <a:r>
              <a:rPr lang="en-US" dirty="0"/>
              <a:t>Which die is it?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 have a bag containing dice of two types: 4-sided and 10-sided.</a:t>
            </a:r>
          </a:p>
          <a:p>
            <a:pPr>
              <a:lnSpc>
                <a:spcPct val="120000"/>
              </a:lnSpc>
            </a:pPr>
            <a:r>
              <a:rPr lang="en-US" dirty="0"/>
              <a:t>Suppose I pick a die at random and roll it.</a:t>
            </a:r>
          </a:p>
          <a:p>
            <a:pPr>
              <a:lnSpc>
                <a:spcPct val="120000"/>
              </a:lnSpc>
            </a:pPr>
            <a:r>
              <a:rPr lang="en-US" dirty="0"/>
              <a:t>Based on what I rolled which type would you guess I picked</a:t>
            </a:r>
            <a:r>
              <a:rPr lang="en-US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dirty="0"/>
              <a:t>Suppose you find out that the bag contained one 4-sided die </a:t>
            </a:r>
            <a:r>
              <a:rPr lang="en-US" dirty="0" smtClean="0"/>
              <a:t>and one </a:t>
            </a:r>
            <a:r>
              <a:rPr lang="en-US" dirty="0"/>
              <a:t>10-sided die. Does this change your guess?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Suppose </a:t>
            </a:r>
            <a:r>
              <a:rPr lang="en-US" dirty="0"/>
              <a:t>you find out that the bag contained one 4-sided die </a:t>
            </a:r>
            <a:r>
              <a:rPr lang="en-US" dirty="0" smtClean="0"/>
              <a:t>and 100 </a:t>
            </a:r>
            <a:r>
              <a:rPr lang="en-US" dirty="0"/>
              <a:t>10-sided dice. Does this change your guess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0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세 가지 종류의 동전이 있으며 각각 </a:t>
            </a:r>
            <a:r>
              <a:rPr lang="en-US" altLang="ko-KR" dirty="0" smtClean="0"/>
              <a:t>A, B, C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각각 </a:t>
            </a:r>
            <a:r>
              <a:rPr lang="en-US" altLang="ko-KR" dirty="0" smtClean="0"/>
              <a:t>0.5, 0.6, 0.9</a:t>
            </a:r>
            <a:r>
              <a:rPr lang="ko-KR" altLang="en-US" dirty="0" smtClean="0"/>
              <a:t>의 확률로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가 나온다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A</a:t>
            </a:r>
            <a:r>
              <a:rPr lang="ko-KR" altLang="en-US" dirty="0" smtClean="0"/>
              <a:t>종류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B</a:t>
            </a:r>
            <a:r>
              <a:rPr lang="ko-KR" altLang="en-US" dirty="0" smtClean="0"/>
              <a:t>종류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C</a:t>
            </a:r>
            <a:r>
              <a:rPr lang="ko-KR" altLang="en-US" dirty="0" smtClean="0"/>
              <a:t>종류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동전이 항아리 안에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어떤 동전인지 모르는 상태로 하나를 골라 던졌는데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가 나왔다</a:t>
            </a:r>
            <a:r>
              <a:rPr lang="en-US" altLang="ko-KR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어떤 종류의 동전인가</a:t>
            </a:r>
            <a:r>
              <a:rPr lang="en-US" altLang="ko-KR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이를 위해</a:t>
            </a:r>
            <a:r>
              <a:rPr lang="en-US" altLang="ko-KR" dirty="0" smtClean="0"/>
              <a:t>, D</a:t>
            </a:r>
            <a:r>
              <a:rPr lang="ko-KR" altLang="en-US" dirty="0" smtClean="0"/>
              <a:t>가 한번 던져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가 나온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라고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P(A|D), P(B|D), (C|D)</a:t>
            </a:r>
            <a:r>
              <a:rPr lang="ko-KR" altLang="en-US" dirty="0" smtClean="0"/>
              <a:t>를 알아야 한다</a:t>
            </a:r>
            <a:r>
              <a:rPr lang="en-US" altLang="ko-KR" dirty="0" smtClean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여기서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Data: </a:t>
            </a:r>
            <a:r>
              <a:rPr lang="ko-KR" altLang="en-US" dirty="0" smtClean="0"/>
              <a:t>실험의 결과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경우 </a:t>
            </a:r>
            <a:r>
              <a:rPr lang="en-US" altLang="ko-KR" dirty="0" smtClean="0"/>
              <a:t>D=‘H’.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Hypothesis: </a:t>
            </a:r>
            <a:r>
              <a:rPr lang="ko-KR" altLang="en-US" dirty="0" smtClean="0"/>
              <a:t>이 경우 세 가지의 가설이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동전의 종류가  </a:t>
            </a:r>
            <a:r>
              <a:rPr lang="en-US" altLang="ko-KR" dirty="0" smtClean="0"/>
              <a:t>A, B,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C.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Prior probability (</a:t>
            </a:r>
            <a:r>
              <a:rPr lang="ko-KR" altLang="en-US" dirty="0" smtClean="0"/>
              <a:t>이전 확률</a:t>
            </a:r>
            <a:r>
              <a:rPr lang="en-US" altLang="ko-KR" dirty="0" smtClean="0"/>
              <a:t>): Data</a:t>
            </a:r>
            <a:r>
              <a:rPr lang="ko-KR" altLang="en-US" dirty="0" smtClean="0"/>
              <a:t>를 얻기 전 각 가설의 확률</a:t>
            </a:r>
            <a:r>
              <a:rPr lang="en-US" altLang="ko-KR" dirty="0" smtClean="0"/>
              <a:t>. P(A), P(B), P(C).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Likelihood: P(D|H). </a:t>
            </a:r>
            <a:r>
              <a:rPr lang="ko-KR" altLang="en-US" dirty="0" smtClean="0"/>
              <a:t>이 경우 </a:t>
            </a:r>
            <a:r>
              <a:rPr lang="en-US" altLang="ko-KR" dirty="0" smtClean="0"/>
              <a:t>P(D|A)=0.5, P(D|B)=0.6, P(D|C)=0.9.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Posterior probability  (</a:t>
            </a:r>
            <a:r>
              <a:rPr lang="ko-KR" altLang="en-US" dirty="0" smtClean="0"/>
              <a:t>이후 확률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데이터를 얻은 후의 각 가설의 확률</a:t>
            </a:r>
            <a:r>
              <a:rPr lang="en-US" altLang="ko-KR" dirty="0" smtClean="0"/>
              <a:t>. P(A|D), P(B|D), P(C|D).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0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Bayes’ theorem in tabular form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04111"/>
            <a:ext cx="7886700" cy="4719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/>
              <a:t>Bayes’ theorem: 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The law of total probability gives:</a:t>
            </a:r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Posterior probabilities:</a:t>
            </a:r>
          </a:p>
          <a:p>
            <a:pPr>
              <a:lnSpc>
                <a:spcPct val="120000"/>
              </a:lnSpc>
            </a:pP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Bayesian update table</a:t>
            </a:r>
          </a:p>
          <a:p>
            <a:pPr>
              <a:lnSpc>
                <a:spcPct val="120000"/>
              </a:lnSpc>
            </a:pP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5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01" y="1086234"/>
            <a:ext cx="2396245" cy="6478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6" y="2238919"/>
            <a:ext cx="8980708" cy="4765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973" y="2777468"/>
            <a:ext cx="3696786" cy="16290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023" y="4484624"/>
            <a:ext cx="5875108" cy="20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46" y="1789845"/>
            <a:ext cx="5875108" cy="20542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0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Bayesian updating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04111"/>
            <a:ext cx="7886700" cy="471935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/>
              <a:t>The process of going from prior P(H) to posterior P(H|D) is called Bayesian updating.</a:t>
            </a:r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 smtClean="0"/>
          </a:p>
          <a:p>
            <a:pPr>
              <a:lnSpc>
                <a:spcPct val="120000"/>
              </a:lnSpc>
            </a:pPr>
            <a:endParaRPr lang="en-US" altLang="ko-KR" sz="2400" dirty="0" smtClean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/>
              <a:t>The Bayes numerator column determines the posterior probability column</a:t>
            </a:r>
            <a:r>
              <a:rPr lang="en-US" altLang="ko-KR" sz="2400" dirty="0" smtClean="0"/>
              <a:t>. We can approximate as</a:t>
            </a:r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The </a:t>
            </a:r>
            <a:r>
              <a:rPr lang="en-US" altLang="ko-KR" sz="2400" dirty="0"/>
              <a:t>MLE for </a:t>
            </a:r>
            <a:r>
              <a:rPr lang="en-US" altLang="ko-KR" sz="2400" dirty="0" smtClean="0"/>
              <a:t>this example </a:t>
            </a:r>
            <a:r>
              <a:rPr lang="en-US" altLang="ko-KR" sz="2400" dirty="0"/>
              <a:t>is hypothesis C. The MLE is useful, but you can see in this example that </a:t>
            </a:r>
            <a:r>
              <a:rPr lang="en-US" altLang="ko-KR" sz="2400" dirty="0" smtClean="0"/>
              <a:t>there are more things to consider. </a:t>
            </a:r>
          </a:p>
          <a:p>
            <a:pPr>
              <a:lnSpc>
                <a:spcPct val="120000"/>
              </a:lnSpc>
            </a:pP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6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260" y="4429868"/>
            <a:ext cx="3781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359"/>
          </a:xfrm>
        </p:spPr>
        <p:txBody>
          <a:bodyPr/>
          <a:lstStyle/>
          <a:p>
            <a:r>
              <a:rPr lang="en-US" dirty="0"/>
              <a:t>Question: learning from data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Redo the previous example with D=‘Tail’.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676</ep:Words>
  <ep:PresentationFormat>화면 슬라이드 쇼(4:3)</ep:PresentationFormat>
  <ep:Paragraphs>78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Question: learning from data</vt:lpstr>
      <vt:lpstr>Prior and posterior probability mass functions</vt:lpstr>
      <vt:lpstr>Likelihood table</vt:lpstr>
      <vt:lpstr>Updating again and again</vt:lpstr>
      <vt:lpstr>Question: learning from data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2022-08-31T03:19:07.000</dcterms:created>
  <dc:creator>Joung Jinoo</dc:creator>
  <cp:lastModifiedBy>rlawl</cp:lastModifiedBy>
  <dcterms:modified xsi:type="dcterms:W3CDTF">2022-12-15T06:57:22.714</dcterms:modified>
  <cp:revision>421</cp:revision>
  <dc:title>PowerPoint 프레젠테이션</dc:title>
  <cp:version>1000.0000.01</cp:version>
</cp:coreProperties>
</file>