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69" r:id="rId3"/>
    <p:sldId id="270" r:id="rId4"/>
    <p:sldId id="279" r:id="rId5"/>
    <p:sldId id="272" r:id="rId6"/>
    <p:sldId id="273" r:id="rId7"/>
    <p:sldId id="280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4AA4F-BEE8-4236-A6F2-79E9EC8FD6D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C77D-9B15-444E-AF93-3E52927E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/>
              <a:t>11-Frequentist </a:t>
            </a:r>
            <a:r>
              <a:rPr lang="en-US" sz="4800" smtClean="0"/>
              <a:t>Statistics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Frequentist school of statistics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Dominant school of statistics in the 20th century.</a:t>
            </a:r>
          </a:p>
          <a:p>
            <a:pPr>
              <a:lnSpc>
                <a:spcPct val="100000"/>
              </a:lnSpc>
            </a:pPr>
            <a:r>
              <a:rPr lang="en-US" dirty="0"/>
              <a:t>p-values, t-tests, χ</a:t>
            </a:r>
            <a:r>
              <a:rPr lang="en-US" baseline="30000" dirty="0"/>
              <a:t>2</a:t>
            </a:r>
            <a:r>
              <a:rPr lang="en-US" dirty="0"/>
              <a:t>-tests, confidence intervals.</a:t>
            </a:r>
          </a:p>
          <a:p>
            <a:pPr>
              <a:lnSpc>
                <a:spcPct val="100000"/>
              </a:lnSpc>
            </a:pPr>
            <a:r>
              <a:rPr lang="en-US" dirty="0"/>
              <a:t>Defines probability as long-term frequency in a </a:t>
            </a:r>
            <a:r>
              <a:rPr lang="en-US" dirty="0" smtClean="0"/>
              <a:t>repeatable random </a:t>
            </a:r>
            <a:r>
              <a:rPr lang="en-US" dirty="0"/>
              <a:t>experiment.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Yes</a:t>
            </a:r>
            <a:r>
              <a:rPr lang="en-US" dirty="0"/>
              <a:t>: probability a coin lands heads.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Rejects </a:t>
            </a:r>
            <a:r>
              <a:rPr lang="en-US" dirty="0"/>
              <a:t>the use of probability to quantify incomplete </a:t>
            </a:r>
            <a:r>
              <a:rPr lang="en-US" dirty="0" smtClean="0"/>
              <a:t>knowledge, measure </a:t>
            </a:r>
            <a:r>
              <a:rPr lang="en-US" dirty="0"/>
              <a:t>degree of belief in hypotheses.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</a:t>
            </a:r>
            <a:r>
              <a:rPr lang="en-US" dirty="0"/>
              <a:t>: prior probability for the probability an unknown coin lands heads.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Bayesian &amp; Frequentist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3</a:t>
            </a:fld>
            <a:endParaRPr 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1" y="1391961"/>
            <a:ext cx="7948377" cy="49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>
            <a:noAutofit/>
          </a:bodyPr>
          <a:lstStyle/>
          <a:p>
            <a:r>
              <a:rPr lang="en-US" sz="3200" dirty="0"/>
              <a:t>Disease screening </a:t>
            </a:r>
            <a:r>
              <a:rPr lang="en-US" sz="3200" dirty="0" smtClean="0"/>
              <a:t>recap: probability</a:t>
            </a:r>
            <a:r>
              <a:rPr lang="ko-KR" altLang="en-US" sz="3200" dirty="0" smtClean="0"/>
              <a:t>의 경우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The test is positive. Are you sick</a:t>
            </a:r>
            <a:r>
              <a:rPr lang="en-US" altLang="ko-KR" dirty="0" smtClean="0"/>
              <a:t>?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The prior is known so we can use Bayes’ Theorem.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19" y="2077139"/>
            <a:ext cx="7025961" cy="26365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42" y="5365833"/>
            <a:ext cx="6164514" cy="6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>
            <a:normAutofit/>
          </a:bodyPr>
          <a:lstStyle/>
          <a:p>
            <a:r>
              <a:rPr lang="en-US" dirty="0"/>
              <a:t>Disease screening </a:t>
            </a:r>
            <a:r>
              <a:rPr lang="en-US" dirty="0" smtClean="0"/>
              <a:t>recap: statistics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The test is positive. Are you sick</a:t>
            </a:r>
            <a:r>
              <a:rPr lang="en-US" altLang="ko-KR" dirty="0" smtClean="0"/>
              <a:t>?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The prior is not known.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Bayesian: use a subjective prior P(H) and Bayes’ Theorem.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Frequentist: the likelihood is all we can use: </a:t>
            </a:r>
            <a:r>
              <a:rPr lang="en-US" altLang="ko-KR" dirty="0" smtClean="0"/>
              <a:t>P(D|H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48" y="2037029"/>
            <a:ext cx="6695117" cy="24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05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are computed from data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4111"/>
            <a:ext cx="7886700" cy="4719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/>
              <a:t>Definition: </a:t>
            </a:r>
            <a:r>
              <a:rPr lang="en-US" altLang="ko-KR" sz="2400" dirty="0"/>
              <a:t>A statistic is anything that can be </a:t>
            </a:r>
            <a:r>
              <a:rPr lang="en-US" altLang="ko-KR" sz="2400" dirty="0" smtClean="0"/>
              <a:t>computed from </a:t>
            </a:r>
            <a:r>
              <a:rPr lang="en-US" altLang="ko-KR" sz="2400" dirty="0"/>
              <a:t>random data.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A statistic cannot depend on the true value of an unknown parameter.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A statistic can depend on a hypothesized value of a parameter.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Examples of point statistics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Data mean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Data maximum (or minimum)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Maximum likelihood estimate (MLE)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A statistic is random since it is computed from random data.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We can also get more complicated statistics like interval statistics.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05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are computed from data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4111"/>
            <a:ext cx="7886700" cy="4719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Suppose x1,..., </a:t>
            </a:r>
            <a:r>
              <a:rPr lang="en-US" dirty="0" err="1"/>
              <a:t>xn</a:t>
            </a:r>
            <a:r>
              <a:rPr lang="en-US" dirty="0"/>
              <a:t> is a sample from N(μ, σ</a:t>
            </a:r>
            <a:r>
              <a:rPr lang="en-US" baseline="30000" dirty="0"/>
              <a:t>2</a:t>
            </a:r>
            <a:r>
              <a:rPr lang="en-US" dirty="0"/>
              <a:t>), where μ and σ are unknown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Is each of the following a statistic?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/>
              <a:t>1. The </a:t>
            </a:r>
            <a:r>
              <a:rPr lang="en-US" altLang="ko-KR" sz="2400" dirty="0"/>
              <a:t>median of x1,..., </a:t>
            </a:r>
            <a:r>
              <a:rPr lang="en-US" altLang="ko-KR" sz="2400" dirty="0" err="1"/>
              <a:t>xn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/>
              <a:t>2. The </a:t>
            </a:r>
            <a:r>
              <a:rPr lang="en-US" altLang="ko-KR" sz="2400" dirty="0"/>
              <a:t>interval from the 0.25 quantile to the 0.75 quantile of N(μ, σ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/>
              <a:t>3</a:t>
            </a:r>
            <a:r>
              <a:rPr lang="en-US" altLang="ko-KR" sz="2400" dirty="0"/>
              <a:t>. The standardized </a:t>
            </a:r>
            <a:r>
              <a:rPr lang="en-US" altLang="ko-KR" sz="2400" dirty="0" smtClean="0"/>
              <a:t>mean             .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/>
              <a:t>4</a:t>
            </a:r>
            <a:r>
              <a:rPr lang="en-US" altLang="ko-KR" sz="2400" dirty="0"/>
              <a:t>. The set of sample values less than 1 unit from </a:t>
            </a:r>
            <a:r>
              <a:rPr lang="en-US" altLang="ko-KR" sz="2400" dirty="0" smtClean="0"/>
              <a:t>   .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617" y="4437800"/>
            <a:ext cx="838200" cy="666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385" y="5118131"/>
            <a:ext cx="285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05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are computed from data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4111"/>
            <a:ext cx="7886700" cy="4719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Suppose x1,..., </a:t>
            </a:r>
            <a:r>
              <a:rPr lang="en-US" dirty="0" err="1"/>
              <a:t>xn</a:t>
            </a:r>
            <a:r>
              <a:rPr lang="en-US" dirty="0"/>
              <a:t> is a sample from N(μ, σ</a:t>
            </a:r>
            <a:r>
              <a:rPr lang="en-US" baseline="30000" dirty="0"/>
              <a:t>2</a:t>
            </a:r>
            <a:r>
              <a:rPr lang="en-US" dirty="0"/>
              <a:t>), where μ and σ are unknown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Is each of the following a statistic?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/>
              <a:t>1. The </a:t>
            </a:r>
            <a:r>
              <a:rPr lang="en-US" altLang="ko-KR" sz="2400" dirty="0"/>
              <a:t>median of x1,..., </a:t>
            </a:r>
            <a:r>
              <a:rPr lang="en-US" altLang="ko-KR" sz="2400" dirty="0" err="1"/>
              <a:t>xn</a:t>
            </a:r>
            <a:r>
              <a:rPr lang="en-US" altLang="ko-KR" sz="2400" dirty="0" smtClean="0"/>
              <a:t>. </a:t>
            </a:r>
            <a:r>
              <a:rPr lang="en-US" altLang="ko-KR" sz="2400" dirty="0" smtClean="0">
                <a:sym typeface="Wingdings" panose="05000000000000000000" pitchFamily="2" charset="2"/>
              </a:rPr>
              <a:t> Yes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/>
              <a:t>2. The </a:t>
            </a:r>
            <a:r>
              <a:rPr lang="en-US" altLang="ko-KR" sz="2400" dirty="0"/>
              <a:t>interval from the 0.25 quantile to the 0.75 quantile of N(μ, σ</a:t>
            </a:r>
            <a:r>
              <a:rPr lang="en-US" altLang="ko-KR" sz="2400" baseline="30000" dirty="0"/>
              <a:t>2</a:t>
            </a:r>
            <a:r>
              <a:rPr lang="en-US" altLang="ko-KR" sz="2400" dirty="0" smtClean="0"/>
              <a:t>).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>
                <a:sym typeface="Wingdings" panose="05000000000000000000" pitchFamily="2" charset="2"/>
              </a:rPr>
              <a:t>No. The interval only depends on </a:t>
            </a:r>
            <a:r>
              <a:rPr lang="en-US" altLang="ko-KR" sz="2400" dirty="0" smtClean="0"/>
              <a:t>μ and σ.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/>
              <a:t>3</a:t>
            </a:r>
            <a:r>
              <a:rPr lang="en-US" altLang="ko-KR" sz="2400" dirty="0"/>
              <a:t>. The standardized </a:t>
            </a:r>
            <a:r>
              <a:rPr lang="en-US" altLang="ko-KR" sz="2400" dirty="0" smtClean="0"/>
              <a:t>mean             .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>
                <a:sym typeface="Wingdings" panose="05000000000000000000" pitchFamily="2" charset="2"/>
              </a:rPr>
              <a:t>No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/>
              <a:t>4</a:t>
            </a:r>
            <a:r>
              <a:rPr lang="en-US" altLang="ko-KR" sz="2400" dirty="0"/>
              <a:t>. The set of sample values less than 1 unit from </a:t>
            </a:r>
            <a:r>
              <a:rPr lang="en-US" altLang="ko-KR" sz="2400" dirty="0" smtClean="0"/>
              <a:t>   . </a:t>
            </a:r>
            <a:r>
              <a:rPr lang="en-US" altLang="ko-KR" sz="2400" dirty="0">
                <a:sym typeface="Wingdings" panose="05000000000000000000" pitchFamily="2" charset="2"/>
              </a:rPr>
              <a:t> Yes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617" y="4437800"/>
            <a:ext cx="838200" cy="666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385" y="5118131"/>
            <a:ext cx="285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2554</TotalTime>
  <Words>418</Words>
  <Application>Microsoft Office PowerPoint</Application>
  <PresentationFormat>화면 슬라이드 쇼(4:3)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테마</vt:lpstr>
      <vt:lpstr>Probability and statistics 11-Frequentist Statistics</vt:lpstr>
      <vt:lpstr>Frequentist school of statistics</vt:lpstr>
      <vt:lpstr>Difference between Bayesian &amp; Frequentist</vt:lpstr>
      <vt:lpstr>Disease screening recap: probability의 경우 </vt:lpstr>
      <vt:lpstr>Disease screening recap: statistics </vt:lpstr>
      <vt:lpstr>Statistics are computed from data </vt:lpstr>
      <vt:lpstr>Statistics are computed from data </vt:lpstr>
      <vt:lpstr>Statistics are computed from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 Jinoo</dc:creator>
  <cp:lastModifiedBy>Joung Jinoo</cp:lastModifiedBy>
  <cp:revision>436</cp:revision>
  <dcterms:created xsi:type="dcterms:W3CDTF">2022-08-31T03:19:07Z</dcterms:created>
  <dcterms:modified xsi:type="dcterms:W3CDTF">2022-11-16T06:11:14Z</dcterms:modified>
</cp:coreProperties>
</file>