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86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EE4AA4F-BEE8-4236-A6F2-79E9EC8FD6D7}" type="datetime1">
              <a:rPr lang="en-US"/>
              <a:pPr lvl="0">
                <a:defRPr/>
              </a:pPr>
              <a:t>12/13/2022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678C77D-9B15-444E-AF93-3E52927E5C4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01B-3A39-486B-96AF-9C0A16ED2A2F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145-D821-4CF1-BBF1-69B9803BD843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65A-6834-43D5-BB07-AC6240A76A5D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6DB-5375-49A8-B274-E4793CED7959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9E09-5120-47A1-AC68-1A2BA92BECC6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0F4-FA89-4E43-BC6A-F558ADC2C06E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E7B-F1A5-4D0E-8C5C-0FE0871A32CB}" type="datetime1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3B3-7033-4735-8999-E9D11408E3C3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C0B1-9D2B-49E0-8CFA-3FF01BC6119A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F86B-92E6-4044-9109-1C7450D4A218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47F1-DE83-4168-8F40-01511BE0E6F6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9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30C-230B-4D35-8B41-EB7C5D1601D1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Probability and 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12-Null Hypothesis Significance Testing (NHST)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10684"/>
            <a:ext cx="6858000" cy="1247115"/>
          </a:xfrm>
        </p:spPr>
        <p:txBody>
          <a:bodyPr/>
          <a:lstStyle/>
          <a:p>
            <a:r>
              <a:rPr lang="ko-KR" altLang="en-US" dirty="0" smtClean="0"/>
              <a:t>상명대학교 휴먼지능정보공학과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8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426418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If we have a fair coin, what is the probability that we decide incorrectly </a:t>
            </a:r>
            <a:r>
              <a:rPr lang="en-US" dirty="0" smtClean="0"/>
              <a:t>that it </a:t>
            </a:r>
            <a:r>
              <a:rPr lang="en-US" dirty="0" smtClean="0"/>
              <a:t>is unfair?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Rejection region: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Hint: P(reject|H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820436"/>
            <a:ext cx="76866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error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46263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Type I: false rejection of H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Type II: false </a:t>
            </a:r>
            <a:r>
              <a:rPr lang="en-US" smtClean="0"/>
              <a:t>non-rejection of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11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16" y="2045393"/>
            <a:ext cx="7433367" cy="14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7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Significance level and power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46263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12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16" y="1420704"/>
            <a:ext cx="7433367" cy="14990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41" y="2919741"/>
            <a:ext cx="4773675" cy="596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16" y="3879882"/>
            <a:ext cx="7218207" cy="23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7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2236"/>
          </a:xfrm>
        </p:spPr>
        <p:txBody>
          <a:bodyPr>
            <a:normAutofit/>
          </a:bodyPr>
          <a:lstStyle/>
          <a:p>
            <a:r>
              <a:rPr lang="en-US" dirty="0" smtClean="0"/>
              <a:t>Significance level and power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44007"/>
            <a:ext cx="7886700" cy="35724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Ideally</a:t>
            </a:r>
            <a:r>
              <a:rPr lang="en-US" dirty="0" smtClean="0"/>
              <a:t>, a hypothesis test should have a small significance level (near 0) and a large power (near 1).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Think of H</a:t>
            </a:r>
            <a:r>
              <a:rPr lang="en-US" baseline="-25000" dirty="0" smtClean="0"/>
              <a:t>0</a:t>
            </a:r>
            <a:r>
              <a:rPr lang="en-US" dirty="0" smtClean="0"/>
              <a:t> as the hypothesis ‘nothing noteworthy is going on’, i.e. ‘the coin is fair’, ‘the treatment is no better than placebo’ etc. And think of H</a:t>
            </a:r>
            <a:r>
              <a:rPr lang="en-US" baseline="-25000" dirty="0" smtClean="0"/>
              <a:t>A</a:t>
            </a:r>
            <a:r>
              <a:rPr lang="en-US" dirty="0" smtClean="0"/>
              <a:t> as the opposite: ‘something interesting is happening’.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Then power is the probability of detecting something interesting when it’s present; and significance level is the probability of mistakenly claiming something interesting has occurred.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13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16" y="4562948"/>
            <a:ext cx="5847513" cy="18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46263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Coin with probability of heads θ.</a:t>
            </a:r>
          </a:p>
          <a:p>
            <a:r>
              <a:rPr lang="en-US" dirty="0"/>
              <a:t>Test statistic x = the number of heads in 10 tosses.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‘the coin is fair’, i.e. θ =0.5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‘the coin is biased, i.e. θ in not </a:t>
            </a:r>
            <a:r>
              <a:rPr lang="en-US" dirty="0" smtClean="0"/>
              <a:t>0.5</a:t>
            </a:r>
          </a:p>
          <a:p>
            <a:r>
              <a:rPr lang="en-US" dirty="0" smtClean="0"/>
              <a:t>Rejection range: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What is the Significance level of this test?</a:t>
            </a:r>
          </a:p>
          <a:p>
            <a:pPr>
              <a:lnSpc>
                <a:spcPct val="120000"/>
              </a:lnSpc>
            </a:pPr>
            <a:r>
              <a:rPr lang="en-US" dirty="0"/>
              <a:t>What is the </a:t>
            </a:r>
            <a:r>
              <a:rPr lang="en-US" dirty="0" smtClean="0"/>
              <a:t>Power </a:t>
            </a:r>
            <a:r>
              <a:rPr lang="en-US" dirty="0"/>
              <a:t>of this test?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248214"/>
            <a:ext cx="76866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Bayesian &amp; Frequentist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2</a:t>
            </a:fld>
            <a:endParaRPr 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1" y="1391961"/>
            <a:ext cx="7948377" cy="49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NHST 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want to decide whether a coin is fair. If you toss it 100 times and get 85 heads, would you think the coin is likely to be unfair? </a:t>
            </a:r>
          </a:p>
          <a:p>
            <a:r>
              <a:rPr lang="en-US" dirty="0" smtClean="0"/>
              <a:t>What about 60 heads? Or 55 heads? </a:t>
            </a:r>
          </a:p>
          <a:p>
            <a:r>
              <a:rPr lang="en-US" dirty="0" smtClean="0"/>
              <a:t>85 heads is strong evidence that the coin is unfair</a:t>
            </a:r>
          </a:p>
          <a:p>
            <a:r>
              <a:rPr lang="en-US" dirty="0" smtClean="0"/>
              <a:t>55 heads can not be an evidence. </a:t>
            </a:r>
          </a:p>
          <a:p>
            <a:r>
              <a:rPr lang="en-US" dirty="0" smtClean="0"/>
              <a:t>60 heads is less clear. </a:t>
            </a:r>
          </a:p>
          <a:p>
            <a:r>
              <a:rPr lang="en-US" dirty="0" smtClean="0"/>
              <a:t>NHST is a frequentist approach to thinking quantitatively about these questions</a:t>
            </a:r>
            <a:r>
              <a:rPr lang="en-US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324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365126"/>
            <a:ext cx="7886700" cy="92156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Statistical inference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10789"/>
            <a:ext cx="7886700" cy="476617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Statistical inference is the act of generalizing from sample (the data) to a larger phenomenon (the population) with calculated degree of certainty.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We were introduced the important form of inference: estimation.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The second form of inference: null hypothesis significance tests (NHST), or “hypothesis testing” for short.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8A182A-F459-421A-912F-7A05B747216A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 smtClean="0"/>
              <a:t>NHST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computations done here all involve the likelihood function. There are two main differences between what we’ll do here and Bayesian updating.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1. The evidence of the data will be  considered purely through the likelihood </a:t>
            </a:r>
            <a:r>
              <a:rPr lang="en-US" dirty="0" smtClean="0"/>
              <a:t>function, P(D|H). It </a:t>
            </a:r>
            <a:r>
              <a:rPr lang="en-US" dirty="0" smtClean="0"/>
              <a:t>will not be weighted by our prior </a:t>
            </a:r>
            <a:r>
              <a:rPr lang="en-US" dirty="0" smtClean="0"/>
              <a:t>beliefs, P(H).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2. We will need a notion of </a:t>
            </a:r>
            <a:r>
              <a:rPr lang="en-US" dirty="0" smtClean="0"/>
              <a:t>‘extreme data’, </a:t>
            </a:r>
            <a:r>
              <a:rPr lang="en-US" dirty="0" smtClean="0"/>
              <a:t>e.g. </a:t>
            </a:r>
            <a:r>
              <a:rPr lang="en-US" dirty="0" smtClean="0"/>
              <a:t>85 </a:t>
            </a:r>
            <a:r>
              <a:rPr lang="en-US" dirty="0" smtClean="0"/>
              <a:t>out of 100 heads in a coin toss.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 smtClean="0"/>
              <a:t>NHST terminologies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the null hypothesis. This is the default assumption for the model generating the data.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the alternative hypothesis. If we reject the null hypothesis we accept this alternative as the best explanation for the data.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X: the test statistic. We compute this from the data.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Null distribution: the probability distribution of X assuming H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Rejection region: if X is in the rejection region we reject H</a:t>
            </a:r>
            <a:r>
              <a:rPr lang="en-US" baseline="-25000" dirty="0" smtClean="0"/>
              <a:t>0</a:t>
            </a:r>
            <a:r>
              <a:rPr lang="en-US" dirty="0" smtClean="0"/>
              <a:t> in favor of H</a:t>
            </a:r>
            <a:r>
              <a:rPr lang="en-US" baseline="-25000" dirty="0" smtClean="0"/>
              <a:t>A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Non rejection region: the complement to the rejection region. If X is in this region we do not reject H</a:t>
            </a:r>
            <a:r>
              <a:rPr lang="en-US" baseline="-25000" dirty="0" smtClean="0"/>
              <a:t>0</a:t>
            </a:r>
            <a:r>
              <a:rPr lang="en-US" dirty="0" smtClean="0"/>
              <a:t>. Note that we say ‘do not reject’ rather than ‘accept’ because usually the best we can say is that the data does not support rejecting H</a:t>
            </a:r>
            <a:r>
              <a:rPr lang="en-US" baseline="-25000" dirty="0" smtClean="0"/>
              <a:t>0</a:t>
            </a:r>
            <a:r>
              <a:rPr lang="en-US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17" y="3071531"/>
            <a:ext cx="6313143" cy="22054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/>
              <a:t>NHST ingredients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1"/>
            <a:ext cx="7886700" cy="49456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Null hypothesis: H</a:t>
            </a:r>
            <a:r>
              <a:rPr lang="en-US" baseline="-25000" dirty="0"/>
              <a:t>0</a:t>
            </a:r>
          </a:p>
          <a:p>
            <a:r>
              <a:rPr lang="en-US" dirty="0"/>
              <a:t>Alternative hypothesis: H</a:t>
            </a:r>
            <a:r>
              <a:rPr lang="en-US" baseline="-25000" dirty="0"/>
              <a:t>A</a:t>
            </a:r>
          </a:p>
          <a:p>
            <a:r>
              <a:rPr lang="en-US" dirty="0"/>
              <a:t>Test statistic: x</a:t>
            </a:r>
          </a:p>
          <a:p>
            <a:r>
              <a:rPr lang="en-US" dirty="0"/>
              <a:t>Rejection region: reject H</a:t>
            </a:r>
            <a:r>
              <a:rPr lang="en-US" baseline="-25000" dirty="0"/>
              <a:t>0</a:t>
            </a:r>
            <a:r>
              <a:rPr lang="en-US" dirty="0"/>
              <a:t> in favor of H</a:t>
            </a:r>
            <a:r>
              <a:rPr lang="en-US" baseline="-25000" dirty="0"/>
              <a:t>A</a:t>
            </a:r>
            <a:r>
              <a:rPr lang="en-US" dirty="0"/>
              <a:t> if x is in this </a:t>
            </a:r>
            <a:r>
              <a:rPr lang="en-US" dirty="0" smtClean="0"/>
              <a:t>region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p(x|H</a:t>
            </a:r>
            <a:r>
              <a:rPr lang="en-US" baseline="-25000" dirty="0"/>
              <a:t>0</a:t>
            </a:r>
            <a:r>
              <a:rPr lang="en-US" dirty="0"/>
              <a:t>) or </a:t>
            </a:r>
            <a:r>
              <a:rPr lang="en-US" dirty="0" smtClean="0"/>
              <a:t>f(x|H</a:t>
            </a:r>
            <a:r>
              <a:rPr lang="en-US" baseline="-25000" dirty="0" smtClean="0"/>
              <a:t>0</a:t>
            </a:r>
            <a:r>
              <a:rPr lang="en-US" dirty="0"/>
              <a:t>): null distribution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rejection regions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1"/>
            <a:ext cx="7886700" cy="3748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Coin with probability of heads θ.</a:t>
            </a:r>
          </a:p>
          <a:p>
            <a:r>
              <a:rPr lang="en-US" dirty="0"/>
              <a:t>Test statistic x = the number of heads in 10 tosses.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‘the coin is fair’, i.e. θ =0.5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‘the coin is biased, i.e. </a:t>
            </a:r>
            <a:r>
              <a:rPr lang="en-US" dirty="0" smtClean="0"/>
              <a:t>θ in not 0.5</a:t>
            </a:r>
          </a:p>
          <a:p>
            <a:r>
              <a:rPr lang="en-US" dirty="0" smtClean="0"/>
              <a:t>Null distribution ~ Binomial(10, 0.5):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 us set the </a:t>
            </a:r>
            <a:r>
              <a:rPr lang="en-US" dirty="0"/>
              <a:t>Rejection region: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8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1" y="3552751"/>
            <a:ext cx="8315656" cy="6816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1" y="4877837"/>
            <a:ext cx="76866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2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rejection regions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462632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If we get 3 heads in 10 tosses, then the test statistic is in the non-rejection region.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data ‘does not support rejecting the null hypothesis’.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Even if we got 5 heads, we would not claim that the data proves the null hypothesis is true.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“You can never prove the null hypothesis.”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How to choose a rejection region?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436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768</ep:Words>
  <ep:PresentationFormat>화면 슬라이드 쇼(4:3)</ep:PresentationFormat>
  <ep:Paragraphs>99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Question</vt:lpstr>
      <vt:lpstr>Types of error</vt:lpstr>
      <vt:lpstr>Significance level and power</vt:lpstr>
      <vt:lpstr>Statistical inference</vt:lpstr>
      <vt:lpstr>Question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2022-08-31T03:19:07.000</dcterms:created>
  <dc:creator>Joung Jinoo</dc:creator>
  <cp:lastModifiedBy>rlawl</cp:lastModifiedBy>
  <dcterms:modified xsi:type="dcterms:W3CDTF">2022-12-15T06:57:16.533</dcterms:modified>
  <cp:revision>492</cp:revision>
  <dc:title>PowerPoint 프레젠테이션</dc:title>
  <cp:version>1000.0000.01</cp:version>
</cp:coreProperties>
</file>