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68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75778"/>
  </p:normalViewPr>
  <p:slideViewPr>
    <p:cSldViewPr snapToGrid="0">
      <p:cViewPr varScale="1">
        <p:scale>
          <a:sx n="100" d="100"/>
          <a:sy n="100" d="100"/>
        </p:scale>
        <p:origin x="1686" y="10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EE4AA4F-BEE8-4236-A6F2-79E9EC8FD6D7}" type="datetime1">
              <a:rPr lang="en-US"/>
              <a:pPr lvl="0">
                <a:defRPr/>
              </a:pPr>
              <a:t>12/1/2022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678C77D-9B15-444E-AF93-3E52927E5C4F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ko-KR"/>
              <a:t>R2 +R3 =</a:t>
            </a:r>
            <a:r>
              <a:rPr lang="ko-KR" altLang="en-US"/>
              <a:t> </a:t>
            </a:r>
            <a:r>
              <a:rPr lang="en-US"/>
              <a:t>Significance level </a:t>
            </a:r>
            <a:endParaRPr lang="en-US"/>
          </a:p>
          <a:p>
            <a:pPr marL="0" indent="0">
              <a:lnSpc>
                <a:spcPct val="120000"/>
              </a:lnSpc>
              <a:buNone/>
              <a:defRPr/>
            </a:pPr>
            <a:endParaRPr 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678C77D-9B15-444E-AF93-3E52927E5C4F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TOP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678C77D-9B15-444E-AF93-3E52927E5C4F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/>
              <a:t>θ = 0.5.</a:t>
            </a:r>
            <a:r>
              <a:rPr lang="en-US" altLang="ko-KR"/>
              <a:t>  rejection region 5: 0.031 </a:t>
            </a:r>
            <a:endParaRPr lang="en-US" altLang="ko-KR"/>
          </a:p>
          <a:p>
            <a:pPr>
              <a:lnSpc>
                <a:spcPct val="120000"/>
              </a:lnSpc>
              <a:defRPr/>
            </a:pPr>
            <a:endParaRPr lang="en-US" altLang="ko-KR"/>
          </a:p>
          <a:p>
            <a:pPr>
              <a:lnSpc>
                <a:spcPct val="120000"/>
              </a:lnSpc>
              <a:defRPr/>
            </a:pPr>
            <a:r>
              <a:rPr lang="en-US"/>
              <a:t>θ = 0.</a:t>
            </a:r>
            <a:r>
              <a:rPr lang="en-US" altLang="ko-KR"/>
              <a:t>6 : power = P(reject | HA), power = P(x=5 | </a:t>
            </a:r>
            <a:r>
              <a:rPr lang="en-US"/>
              <a:t>θ = 0.</a:t>
            </a:r>
            <a:r>
              <a:rPr lang="en-US" altLang="ko-KR"/>
              <a:t>6) = 0.078</a:t>
            </a:r>
            <a:endParaRPr lang="en-US" altLang="ko-KR"/>
          </a:p>
          <a:p>
            <a:pPr>
              <a:lnSpc>
                <a:spcPct val="120000"/>
              </a:lnSpc>
              <a:defRPr/>
            </a:pPr>
            <a:r>
              <a:rPr lang="en-US"/>
              <a:t>θ = 0.</a:t>
            </a:r>
            <a:r>
              <a:rPr lang="en-US" altLang="ko-KR"/>
              <a:t>8 : power = P(reject | HA), power = P(x=5 | </a:t>
            </a:r>
            <a:r>
              <a:rPr lang="en-US"/>
              <a:t>θ = 0.</a:t>
            </a:r>
            <a:r>
              <a:rPr lang="en-US" altLang="ko-KR"/>
              <a:t>8) = 0.328</a:t>
            </a:r>
            <a:endParaRPr lang="en-US" altLang="ko-KR"/>
          </a:p>
          <a:p>
            <a:pPr>
              <a:lnSpc>
                <a:spcPct val="120000"/>
              </a:lnSpc>
              <a:defRPr/>
            </a:pPr>
            <a:endParaRPr lang="en-US" altLang="ko-KR"/>
          </a:p>
          <a:p>
            <a:pPr>
              <a:lnSpc>
                <a:spcPct val="120000"/>
              </a:lnSpc>
              <a:defRPr/>
            </a:pPr>
            <a:r>
              <a:rPr lang="en-US" altLang="ko-KR"/>
              <a:t>P-value : x = 4 </a:t>
            </a:r>
            <a:r>
              <a:rPr lang="ko-KR" altLang="en-US"/>
              <a:t>일때 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x = 4,5 =  0.187 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678C77D-9B15-444E-AF93-3E52927E5C4F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01B-3A39-486B-96AF-9C0A16ED2A2F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6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C145-D821-4CF1-BBF1-69B9803BD843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7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565A-6834-43D5-BB07-AC6240A76A5D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9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6DB-5375-49A8-B274-E4793CED7959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9E09-5120-47A1-AC68-1A2BA92BECC6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30F4-FA89-4E43-BC6A-F558ADC2C06E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6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2E7B-F1A5-4D0E-8C5C-0FE0871A32CB}" type="datetime1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4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C3B3-7033-4735-8999-E9D11408E3C3}" type="datetime1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C0B1-9D2B-49E0-8CFA-3FF01BC6119A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F86B-92E6-4044-9109-1C7450D4A218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47F1-DE83-4168-8F40-01511BE0E6F6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3098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9330C-230B-4D35-8B41-EB7C5D1601D1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Probability and statistics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13-NHST</a:t>
            </a:r>
            <a:r>
              <a:rPr lang="en-US" sz="4800" dirty="0"/>
              <a:t>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3600" dirty="0" smtClean="0"/>
              <a:t>p-values</a:t>
            </a:r>
            <a:r>
              <a:rPr lang="en-US" sz="3600" dirty="0"/>
              <a:t>, significance level</a:t>
            </a:r>
            <a:r>
              <a:rPr lang="en-US" sz="3600"/>
              <a:t>, </a:t>
            </a:r>
            <a:r>
              <a:rPr lang="en-US" sz="3600" smtClean="0"/>
              <a:t>power</a:t>
            </a:r>
            <a:endParaRPr 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010684"/>
            <a:ext cx="6858000" cy="1247115"/>
          </a:xfrm>
        </p:spPr>
        <p:txBody>
          <a:bodyPr/>
          <a:lstStyle/>
          <a:p>
            <a:r>
              <a:rPr lang="ko-KR" altLang="en-US" dirty="0" smtClean="0"/>
              <a:t>상명대학교 휴먼지능정보공학과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587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8862"/>
          </a:xfrm>
        </p:spPr>
        <p:txBody>
          <a:bodyPr>
            <a:normAutofit fontScale="90000"/>
          </a:bodyPr>
          <a:lstStyle/>
          <a:p>
            <a:r>
              <a:rPr lang="en-US" dirty="0"/>
              <a:t>Extreme data and p-values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31270"/>
            <a:ext cx="7886700" cy="512508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Example: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Suppose </a:t>
            </a:r>
            <a:r>
              <a:rPr lang="en-US" dirty="0"/>
              <a:t>we have the right-sided rejection region </a:t>
            </a:r>
            <a:r>
              <a:rPr lang="en-US" dirty="0" smtClean="0"/>
              <a:t>shown below</a:t>
            </a:r>
            <a:r>
              <a:rPr lang="en-US" dirty="0"/>
              <a:t>. Also suppose we see data with test statistic x = 4.2. </a:t>
            </a:r>
            <a:r>
              <a:rPr lang="en-US" dirty="0" smtClean="0"/>
              <a:t>Should we </a:t>
            </a:r>
            <a:r>
              <a:rPr lang="en-US" dirty="0"/>
              <a:t>reject H</a:t>
            </a:r>
            <a:r>
              <a:rPr lang="en-US" baseline="-25000" dirty="0"/>
              <a:t>0</a:t>
            </a:r>
            <a:r>
              <a:rPr lang="en-US" dirty="0" smtClean="0"/>
              <a:t>?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/>
              <a:t>answer: The test statistic is in the rejection region, so reject H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Alternatively we can say: </a:t>
            </a:r>
            <a:r>
              <a:rPr lang="en-US" dirty="0"/>
              <a:t>blue area &lt; red area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Significance level</a:t>
            </a:r>
            <a:r>
              <a:rPr lang="en-US" dirty="0" smtClean="0"/>
              <a:t>: </a:t>
            </a:r>
            <a:r>
              <a:rPr lang="en-US" dirty="0"/>
              <a:t>α = P(x in rejection region |H</a:t>
            </a:r>
            <a:r>
              <a:rPr lang="en-US" baseline="-25000" dirty="0"/>
              <a:t>0</a:t>
            </a:r>
            <a:r>
              <a:rPr lang="en-US" dirty="0"/>
              <a:t>) = red area.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00FF"/>
                </a:solidFill>
              </a:rPr>
              <a:t>p-value</a:t>
            </a:r>
            <a:r>
              <a:rPr lang="en-US" dirty="0"/>
              <a:t>: p = P(data at least as extreme as x |H</a:t>
            </a:r>
            <a:r>
              <a:rPr lang="en-US" baseline="-25000" dirty="0"/>
              <a:t>0</a:t>
            </a:r>
            <a:r>
              <a:rPr lang="en-US" dirty="0"/>
              <a:t>) = blue area.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Since, p &lt; α we reject H</a:t>
            </a:r>
            <a:r>
              <a:rPr lang="en-US" baseline="-25000" dirty="0"/>
              <a:t>0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10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30" y="2411603"/>
            <a:ext cx="6368761" cy="16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76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88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Meaning of p-value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069941"/>
            <a:ext cx="7886700" cy="8518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critical region = rejection region</a:t>
            </a: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11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0" y="1865833"/>
            <a:ext cx="8925161" cy="302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47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45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One-sided H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12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55" y="1290182"/>
            <a:ext cx="8402652" cy="542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57948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28650" y="365127"/>
            <a:ext cx="7886700" cy="648862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/>
              <a:t>Question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31270"/>
            <a:ext cx="7886700" cy="4870766"/>
          </a:xfrm>
          <a:prstGeom prst="flowChartAlternateProcess">
            <a:avLst/>
          </a:prstGeo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/>
              <a:t>Data is drawn from a binomial(5, θ) distribution, where θ is unknown. Here is the table of probabilities p(x | θ) for 3 values of θ:</a:t>
            </a:r>
            <a:endParaRPr lang="en-US"/>
          </a:p>
          <a:p>
            <a:pPr>
              <a:lnSpc>
                <a:spcPct val="120000"/>
              </a:lnSpc>
              <a:defRPr/>
            </a:pPr>
            <a:endParaRPr lang="en-US"/>
          </a:p>
          <a:p>
            <a:pPr>
              <a:lnSpc>
                <a:spcPct val="120000"/>
              </a:lnSpc>
              <a:defRPr/>
            </a:pPr>
            <a:endParaRPr lang="en-US"/>
          </a:p>
          <a:p>
            <a:pPr>
              <a:lnSpc>
                <a:spcPct val="120000"/>
              </a:lnSpc>
              <a:defRPr/>
            </a:pPr>
            <a:endParaRPr lang="en-US"/>
          </a:p>
          <a:p>
            <a:pPr>
              <a:lnSpc>
                <a:spcPct val="120000"/>
              </a:lnSpc>
              <a:defRPr/>
            </a:pPr>
            <a:endParaRPr lang="en-US"/>
          </a:p>
          <a:p>
            <a:pPr>
              <a:lnSpc>
                <a:spcPct val="120000"/>
              </a:lnSpc>
              <a:defRPr/>
            </a:pPr>
            <a:endParaRPr lang="en-US"/>
          </a:p>
          <a:p>
            <a:pPr>
              <a:lnSpc>
                <a:spcPct val="120000"/>
              </a:lnSpc>
              <a:defRPr/>
            </a:pPr>
            <a:r>
              <a:rPr lang="en-US"/>
              <a:t>You want to run a significance test on the value of θ. You have the following:</a:t>
            </a:r>
            <a:endParaRPr lang="en-US"/>
          </a:p>
          <a:p>
            <a:pPr>
              <a:lnSpc>
                <a:spcPct val="120000"/>
              </a:lnSpc>
              <a:defRPr/>
            </a:pPr>
            <a:r>
              <a:rPr lang="en-US"/>
              <a:t>Null hypothesis: θ = 0.5.</a:t>
            </a:r>
            <a:endParaRPr lang="en-US"/>
          </a:p>
          <a:p>
            <a:pPr>
              <a:lnSpc>
                <a:spcPct val="120000"/>
              </a:lnSpc>
              <a:defRPr/>
            </a:pPr>
            <a:r>
              <a:rPr lang="en-US"/>
              <a:t>Alternative hypotheses: θ &gt; 0.5.  </a:t>
            </a:r>
            <a:r>
              <a:rPr lang="en-US">
                <a:sym typeface="Wingdings"/>
              </a:rPr>
              <a:t> one-sided H</a:t>
            </a:r>
            <a:r>
              <a:rPr lang="en-US" baseline="-25000">
                <a:sym typeface="Wingdings"/>
              </a:rPr>
              <a:t>A</a:t>
            </a:r>
            <a:endParaRPr lang="en-US" baseline="-25000">
              <a:sym typeface="Wingdings"/>
            </a:endParaRPr>
          </a:p>
          <a:p>
            <a:pPr>
              <a:lnSpc>
                <a:spcPct val="120000"/>
              </a:lnSpc>
              <a:defRPr/>
            </a:pPr>
            <a:r>
              <a:rPr lang="en-US"/>
              <a:t>Significance level: α = 0.1.</a:t>
            </a:r>
            <a:endParaRPr lang="en-US"/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/>
              <a:t>(a) Find the rejection region.</a:t>
            </a:r>
            <a:endParaRPr lang="en-US"/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/>
              <a:t>(b) Compute the power of the test for each of the two hypotheses θ = 0.6 and θ = 0.8.</a:t>
            </a:r>
            <a:endParaRPr lang="en-US"/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/>
              <a:t>(c) Suppose you run an experiment and the data gives x = 4. Compute the p-value of this data.</a:t>
            </a:r>
            <a:endParaRPr lang="en-US"/>
          </a:p>
          <a:p>
            <a:pPr>
              <a:lnSpc>
                <a:spcPct val="120000"/>
              </a:lnSpc>
              <a:defRPr/>
            </a:pPr>
            <a:endParaRPr lang="en-US"/>
          </a:p>
          <a:p>
            <a:pPr>
              <a:lnSpc>
                <a:spcPct val="120000"/>
              </a:lnSpc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8A182A-F459-421A-912F-7A05B747216A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56335" y="1904915"/>
            <a:ext cx="6231330" cy="14024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88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Significance level and power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31270"/>
            <a:ext cx="7886700" cy="46263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2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16" y="1420704"/>
            <a:ext cx="7433367" cy="14990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341" y="2919741"/>
            <a:ext cx="4773675" cy="5961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316" y="3879882"/>
            <a:ext cx="7218207" cy="230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7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2236"/>
          </a:xfrm>
        </p:spPr>
        <p:txBody>
          <a:bodyPr>
            <a:normAutofit/>
          </a:bodyPr>
          <a:lstStyle/>
          <a:p>
            <a:r>
              <a:rPr lang="en-US" dirty="0" smtClean="0"/>
              <a:t>Significance level and power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44007"/>
            <a:ext cx="7886700" cy="35724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Ideally</a:t>
            </a:r>
            <a:r>
              <a:rPr lang="en-US" dirty="0" smtClean="0"/>
              <a:t>, a hypothesis test should have a small significance level (near 0) and a large power (near 1).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Think of H</a:t>
            </a:r>
            <a:r>
              <a:rPr lang="en-US" baseline="-25000" dirty="0" smtClean="0"/>
              <a:t>0</a:t>
            </a:r>
            <a:r>
              <a:rPr lang="en-US" dirty="0" smtClean="0"/>
              <a:t> as the hypothesis ‘nothing noteworthy is going on’, i.e. ‘the coin is fair’, ‘the treatment is no better than placebo’ etc. And think of H</a:t>
            </a:r>
            <a:r>
              <a:rPr lang="en-US" baseline="-25000" dirty="0" smtClean="0"/>
              <a:t>A</a:t>
            </a:r>
            <a:r>
              <a:rPr lang="en-US" dirty="0" smtClean="0"/>
              <a:t> as the opposite: ‘something interesting is happening’.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Then power is the probability of detecting something interesting when it’s present; and significance level is the probability of mistakenly claiming something interesting has occurred.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3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16" y="4562948"/>
            <a:ext cx="5847513" cy="187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4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88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Questions &amp; answers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31270"/>
            <a:ext cx="7886700" cy="462632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Coin with probability of heads θ.</a:t>
            </a:r>
          </a:p>
          <a:p>
            <a:r>
              <a:rPr lang="en-US" dirty="0"/>
              <a:t>Test statistic x = the number of heads in 10 tosses.</a:t>
            </a:r>
          </a:p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‘the coin is fair’, i.e. θ =0.5</a:t>
            </a:r>
          </a:p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‘the coin is biased, i.e. θ in not </a:t>
            </a:r>
            <a:r>
              <a:rPr lang="en-US" dirty="0" smtClean="0"/>
              <a:t>0.5</a:t>
            </a:r>
          </a:p>
          <a:p>
            <a:r>
              <a:rPr lang="en-US" dirty="0" smtClean="0"/>
              <a:t>Rejection range:</a:t>
            </a:r>
          </a:p>
          <a:p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What is the Significance level of this test</a:t>
            </a:r>
            <a:r>
              <a:rPr lang="en-US" dirty="0" smtClean="0"/>
              <a:t>? </a:t>
            </a:r>
            <a:r>
              <a:rPr lang="en-US" dirty="0" smtClean="0">
                <a:sym typeface="Wingdings" panose="05000000000000000000" pitchFamily="2" charset="2"/>
              </a:rPr>
              <a:t> 0.11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What is the Power of this test? </a:t>
            </a:r>
            <a:r>
              <a:rPr lang="en-US" dirty="0">
                <a:sym typeface="Wingdings" panose="05000000000000000000" pitchFamily="2" charset="2"/>
              </a:rPr>
              <a:t> We can’t compute the power without an alternative distribution. 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ym typeface="Wingdings" panose="05000000000000000000" pitchFamily="2" charset="2"/>
              </a:rPr>
              <a:t>Given </a:t>
            </a:r>
            <a:r>
              <a:rPr lang="en-US" dirty="0">
                <a:sym typeface="Wingdings" panose="05000000000000000000" pitchFamily="2" charset="2"/>
              </a:rPr>
              <a:t>significance level α = .05 find a two-sided rejection region.</a:t>
            </a: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4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2858915"/>
            <a:ext cx="7686675" cy="1085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36" y="5690777"/>
            <a:ext cx="6545326" cy="83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6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5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52" y="339625"/>
            <a:ext cx="8545430" cy="592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8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8862"/>
          </a:xfrm>
        </p:spPr>
        <p:txBody>
          <a:bodyPr>
            <a:normAutofit fontScale="90000"/>
          </a:bodyPr>
          <a:lstStyle/>
          <a:p>
            <a:r>
              <a:rPr lang="en-US" dirty="0"/>
              <a:t>significance level and power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31270"/>
            <a:ext cx="7886700" cy="512508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rejection region is boxed in red. The corresponding </a:t>
            </a:r>
            <a:r>
              <a:rPr lang="en-US" dirty="0" smtClean="0"/>
              <a:t>probabilities for </a:t>
            </a:r>
            <a:r>
              <a:rPr lang="en-US" dirty="0"/>
              <a:t>different hypotheses are shaded below it.</a:t>
            </a: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Find </a:t>
            </a:r>
            <a:r>
              <a:rPr lang="en-US" dirty="0"/>
              <a:t>the significance level of the test.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Find </a:t>
            </a:r>
            <a:r>
              <a:rPr lang="en-US" dirty="0"/>
              <a:t>the power of the test for each of the two </a:t>
            </a:r>
            <a:r>
              <a:rPr lang="en-US" dirty="0" smtClean="0"/>
              <a:t>alternative hypotheses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answer: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1. Significance level = P(x in rejection region |H</a:t>
            </a:r>
            <a:r>
              <a:rPr lang="en-US" baseline="-25000" dirty="0"/>
              <a:t>0</a:t>
            </a:r>
            <a:r>
              <a:rPr lang="en-US" dirty="0"/>
              <a:t>) = 0.11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2. </a:t>
            </a:r>
            <a:r>
              <a:rPr lang="en-US" dirty="0" smtClean="0"/>
              <a:t>If θ </a:t>
            </a:r>
            <a:r>
              <a:rPr lang="en-US" dirty="0"/>
              <a:t>= 0.6: power = P(x in rejection region |H</a:t>
            </a:r>
            <a:r>
              <a:rPr lang="en-US" baseline="-25000" dirty="0"/>
              <a:t>A</a:t>
            </a:r>
            <a:r>
              <a:rPr lang="en-US" dirty="0"/>
              <a:t>) = 0.18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3. If θ </a:t>
            </a:r>
            <a:r>
              <a:rPr lang="en-US" dirty="0"/>
              <a:t>= 0.7: power = P(x in rejection region |H</a:t>
            </a:r>
            <a:r>
              <a:rPr lang="en-US" baseline="-25000" dirty="0"/>
              <a:t>A</a:t>
            </a:r>
            <a:r>
              <a:rPr lang="en-US" dirty="0"/>
              <a:t>) = 0.383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6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0" y="1985876"/>
            <a:ext cx="7589539" cy="151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86193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28650" y="365127"/>
            <a:ext cx="7886700" cy="648862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/>
              <a:t>Question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31270"/>
            <a:ext cx="7886700" cy="512508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/>
              <a:t>The power of the test in the graph is given by the area of</a:t>
            </a:r>
            <a:endParaRPr lang="en-US"/>
          </a:p>
          <a:p>
            <a:pPr>
              <a:lnSpc>
                <a:spcPct val="120000"/>
              </a:lnSpc>
              <a:defRPr/>
            </a:pPr>
            <a:endParaRPr lang="en-US"/>
          </a:p>
          <a:p>
            <a:pPr>
              <a:lnSpc>
                <a:spcPct val="120000"/>
              </a:lnSpc>
              <a:defRPr/>
            </a:pPr>
            <a:endParaRPr lang="en-US"/>
          </a:p>
          <a:p>
            <a:pPr>
              <a:lnSpc>
                <a:spcPct val="120000"/>
              </a:lnSpc>
              <a:defRPr/>
            </a:pPr>
            <a:endParaRPr lang="en-US"/>
          </a:p>
          <a:p>
            <a:pPr>
              <a:lnSpc>
                <a:spcPct val="120000"/>
              </a:lnSpc>
              <a:defRPr/>
            </a:pPr>
            <a:endParaRPr lang="en-US"/>
          </a:p>
          <a:p>
            <a:pPr lvl="0">
              <a:defRPr/>
            </a:pPr>
            <a:r>
              <a:rPr lang="pt-BR"/>
              <a:t>(a) R1    (b) R2    (c) R1 + R2    (d) R1 + R2 + R3 </a:t>
            </a:r>
            <a:endParaRPr lang="pt-BR"/>
          </a:p>
          <a:p>
            <a:pPr lvl="0">
              <a:defRPr/>
            </a:pPr>
            <a:r>
              <a:rPr lang="en-US"/>
              <a:t>Hint: Power = P(rejection region |H</a:t>
            </a:r>
            <a:r>
              <a:rPr lang="en-US" baseline="-25000"/>
              <a:t>A</a:t>
            </a:r>
            <a:r>
              <a:rPr lang="en-US"/>
              <a:t>)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8A182A-F459-421A-912F-7A05B747216A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8650" y="2438309"/>
            <a:ext cx="7997569" cy="19707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72055" y="1765425"/>
            <a:ext cx="6713047" cy="353085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28650" y="365127"/>
            <a:ext cx="7886700" cy="648862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/>
              <a:t>Question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31270"/>
            <a:ext cx="7886700" cy="512508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/>
              <a:t>Which test has higher power?</a:t>
            </a:r>
            <a:endParaRPr lang="en-US"/>
          </a:p>
          <a:p>
            <a:pPr>
              <a:lnSpc>
                <a:spcPct val="120000"/>
              </a:lnSpc>
              <a:defRPr/>
            </a:pPr>
            <a:endParaRPr lang="en-US"/>
          </a:p>
          <a:p>
            <a:pPr>
              <a:lnSpc>
                <a:spcPct val="120000"/>
              </a:lnSpc>
              <a:defRPr/>
            </a:pPr>
            <a:endParaRPr lang="en-US"/>
          </a:p>
          <a:p>
            <a:pPr>
              <a:lnSpc>
                <a:spcPct val="120000"/>
              </a:lnSpc>
              <a:defRPr/>
            </a:pPr>
            <a:endParaRPr lang="en-US"/>
          </a:p>
          <a:p>
            <a:pPr lvl="0">
              <a:defRPr/>
            </a:pPr>
            <a:endParaRPr lang="pt-BR"/>
          </a:p>
          <a:p>
            <a:pPr lvl="0">
              <a:defRPr/>
            </a:pPr>
            <a:endParaRPr lang="pt-BR"/>
          </a:p>
          <a:p>
            <a:pPr lvl="0">
              <a:defRPr/>
            </a:pPr>
            <a:endParaRPr lang="pt-BR"/>
          </a:p>
          <a:p>
            <a:pPr lvl="0">
              <a:defRPr/>
            </a:pPr>
            <a:r>
              <a:rPr lang="pt-BR"/>
              <a:t>(a) Top     (b) Bottom </a:t>
            </a:r>
            <a:endParaRPr lang="pt-BR"/>
          </a:p>
          <a:p>
            <a:pPr lvl="0">
              <a:defRPr/>
            </a:pPr>
            <a:r>
              <a:rPr lang="en-US"/>
              <a:t>Hint: Power = P(rejection region |H</a:t>
            </a:r>
            <a:r>
              <a:rPr lang="en-US" baseline="-25000"/>
              <a:t>A</a:t>
            </a:r>
            <a:r>
              <a:rPr lang="en-US"/>
              <a:t>)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8A182A-F459-421A-912F-7A05B747216A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8862"/>
          </a:xfrm>
        </p:spPr>
        <p:txBody>
          <a:bodyPr>
            <a:normAutofit fontScale="90000"/>
          </a:bodyPr>
          <a:lstStyle/>
          <a:p>
            <a:r>
              <a:rPr lang="en-US" dirty="0"/>
              <a:t>p-value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31270"/>
            <a:ext cx="7886700" cy="46263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p-value is a computational tool to check if the test statistic is in the rejection region. It is also a measure of the evidence for rejecting H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p-value: P(data at least as extreme as </a:t>
            </a:r>
            <a:r>
              <a:rPr lang="en-US" dirty="0" smtClean="0"/>
              <a:t>x|H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dirty="0"/>
              <a:t>In a significance test, the null hypothesis </a:t>
            </a: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is rejected if the p-value is less than or equal to a predefined threshold value </a:t>
            </a:r>
            <a:r>
              <a:rPr lang="el-GR" dirty="0" smtClean="0"/>
              <a:t>α</a:t>
            </a:r>
            <a:r>
              <a:rPr lang="en-US" dirty="0" smtClean="0"/>
              <a:t>. </a:t>
            </a:r>
          </a:p>
          <a:p>
            <a:pPr>
              <a:lnSpc>
                <a:spcPct val="120000"/>
              </a:lnSpc>
            </a:pPr>
            <a:r>
              <a:rPr lang="el-GR" dirty="0" smtClean="0"/>
              <a:t>α</a:t>
            </a:r>
            <a:r>
              <a:rPr lang="en-US" dirty="0" smtClean="0"/>
              <a:t>: the </a:t>
            </a:r>
            <a:r>
              <a:rPr lang="en-US" dirty="0"/>
              <a:t>alpha level or significance level. 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5413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699</ep:Words>
  <ep:PresentationFormat>화면 슬라이드 쇼(4:3)</ep:PresentationFormat>
  <ep:Paragraphs>99</ep:Paragraphs>
  <ep:Slides>13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Question</vt:lpstr>
      <vt:lpstr>p-value</vt:lpstr>
      <vt:lpstr>Extreme data and p-values</vt:lpstr>
      <vt:lpstr>Meaning of p-value</vt:lpstr>
      <vt:lpstr>One-sided HA</vt:lpstr>
      <vt:lpstr>Question</vt:lpstr>
      <vt:lpstr>Question</vt:lpstr>
      <vt:lpstr>Question</vt:lpstr>
      <vt:lpstr>슬라이드 9</vt:lpstr>
      <vt:lpstr>슬라이드 10</vt:lpstr>
      <vt:lpstr>슬라이드 11</vt:lpstr>
      <vt:lpstr>슬라이드 12</vt:lpstr>
      <vt:lpstr>Question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2022-08-31T03:19:07.000</dcterms:created>
  <dc:creator>Joung Jinoo</dc:creator>
  <cp:lastModifiedBy>rlawl</cp:lastModifiedBy>
  <dcterms:modified xsi:type="dcterms:W3CDTF">2022-12-01T08:06:37.712</dcterms:modified>
  <cp:revision>544</cp:revision>
  <dc:title>PowerPoint 프레젠테이션</dc:title>
  <cp:version>1000.0000.01</cp:version>
</cp:coreProperties>
</file>