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4" y="4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presProps" Target="presProps.xml"  /><Relationship Id="rId3" Type="http://schemas.openxmlformats.org/officeDocument/2006/relationships/handoutMaster" Target="handoutMasters/handoutMaster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/>
              <a:pPr lvl="0">
                <a:defRPr/>
              </a:pPr>
              <a:t>11 نيسان 23</a:t>
            </a:fld>
            <a:endParaRPr lang="ar-SA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/>
              <a:pPr lvl="0">
                <a:defRPr/>
              </a:pPr>
              <a:t>11 نيسان 23</a:t>
            </a:fld>
            <a:endParaRPr lang="ar-SA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/>
              <a:pPr lvl="0">
                <a:defRPr/>
              </a:pPr>
              <a:t>11 نيسان 23</a:t>
            </a:fld>
            <a:endParaRPr lang="ar-SA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/>
              <a:pPr lvl="0">
                <a:defRPr/>
              </a:pPr>
              <a:t>11 نيسان 23</a:t>
            </a:fld>
            <a:endParaRPr lang="ar-SA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/>
              <a:pPr lvl="0">
                <a:defRPr/>
              </a:pPr>
              <a:t>11 نيسان 23</a:t>
            </a:fld>
            <a:endParaRPr lang="ar-SA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/>
              <a:pPr lvl="0">
                <a:defRPr/>
              </a:pPr>
              <a:t>11 نيسان 23</a:t>
            </a:fld>
            <a:endParaRPr lang="ar-SA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/>
              <a:pPr lvl="0">
                <a:defRPr/>
              </a:pPr>
              <a:t>11 نيسان 23</a:t>
            </a:fld>
            <a:endParaRPr lang="ar-SA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/>
              <a:pPr lvl="0">
                <a:defRPr/>
              </a:pPr>
              <a:t>11 نيسان 23</a:t>
            </a:fld>
            <a:endParaRPr lang="ar-SA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/>
              <a:pPr lvl="0">
                <a:defRPr/>
              </a:pPr>
              <a:t>11 نيسان 23</a:t>
            </a:fld>
            <a:endParaRPr lang="ar-SA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/>
              <a:pPr lvl="0">
                <a:defRPr/>
              </a:pPr>
              <a:t>11 نيسان 23</a:t>
            </a:fld>
            <a:endParaRPr lang="ar-SA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/>
              <a:pPr lvl="0">
                <a:defRPr/>
              </a:pPr>
              <a:t>11 نيسان 23</a:t>
            </a:fld>
            <a:endParaRPr lang="ar-SA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D60A222-5D18-445A-8977-E0D16451972F}" type="datetime8">
              <a:rPr lang="ar-SA" altLang="en-US"/>
              <a:pPr lvl="0">
                <a:defRPr/>
              </a:pPr>
              <a:t>11 نيسان 23</a:t>
            </a:fld>
            <a:endParaRPr lang="ar-SA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4263640-1FC6-42B5-A56A-12AE8F5D6D5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Relationship Id="rId3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52992" y="2237051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Lab 03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140729"/>
            <a:ext cx="10515600" cy="766234"/>
          </a:xfrm>
        </p:spPr>
        <p:txBody>
          <a:bodyPr>
            <a:normAutofit fontScale="77500" lnSpcReduction="20000"/>
          </a:bodyPr>
          <a:lstStyle/>
          <a:p>
            <a:pPr marL="0" lvl="0" indent="0" algn="ctr">
              <a:buNone/>
              <a:defRPr/>
            </a:pPr>
            <a:r>
              <a:rPr lang="en-US" altLang="ko-KR" sz="3000"/>
              <a:t>Combinational logic design with MUX &amp; Decoder</a:t>
            </a:r>
            <a:endParaRPr lang="en-US" altLang="ko-KR" sz="3000"/>
          </a:p>
          <a:p>
            <a:pPr marL="0" lvl="0" indent="0" algn="ctr">
              <a:buNone/>
              <a:defRPr/>
            </a:pPr>
            <a:r>
              <a:rPr lang="ko-KR" altLang="en-US" sz="3000"/>
              <a:t>휴먼지능정보공학과 </a:t>
            </a:r>
            <a:r>
              <a:rPr lang="en-US" altLang="ko-KR" sz="3000"/>
              <a:t>202210829</a:t>
            </a:r>
            <a:r>
              <a:rPr lang="ko-KR" altLang="en-US" sz="3000"/>
              <a:t> 김진석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002" y="1828067"/>
            <a:ext cx="3335693" cy="4539973"/>
          </a:xfrm>
          <a:prstGeom prst="rect">
            <a:avLst/>
          </a:prstGeom>
        </p:spPr>
      </p:pic>
      <p:sp>
        <p:nvSpPr>
          <p:cNvPr id="7" name="제목 1"/>
          <p:cNvSpPr/>
          <p:nvPr/>
        </p:nvSpPr>
        <p:spPr>
          <a:xfrm>
            <a:off x="179565" y="398897"/>
            <a:ext cx="11832870" cy="1325563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en-US" sz="28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Lab 03-1-2. Design with MUX</a:t>
            </a:r>
            <a:endParaRPr xmlns:mc="http://schemas.openxmlformats.org/markup-compatibility/2006" xmlns:hp="http://schemas.haansoft.com/office/presentation/8.0" lang="en-US" altLang="en-US" sz="28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en-US" altLang="en-US" sz="28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en-US" sz="28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Q:Consider the function F(A,B,C,D) = ∑m(0,2,3,8,10,11,12,14,15). </a:t>
            </a:r>
            <a:endParaRPr xmlns:mc="http://schemas.openxmlformats.org/markup-compatibility/2006" xmlns:hp="http://schemas.haansoft.com/office/presentation/8.0" lang="en-US" altLang="en-US" sz="28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en-US" sz="28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Design F with </a:t>
            </a:r>
            <a:r>
              <a:rPr xmlns:mc="http://schemas.openxmlformats.org/markup-compatibility/2006" xmlns:hp="http://schemas.haansoft.com/office/presentation/8.0" lang="en-US" altLang="en-US" sz="2800" b="0" i="0" u="sng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 8-to-1 MUX.</a:t>
            </a:r>
            <a:endParaRPr xmlns:mc="http://schemas.openxmlformats.org/markup-compatibility/2006" xmlns:hp="http://schemas.haansoft.com/office/presentation/8.0" lang="en-US" altLang="en-US" sz="2800" b="0" i="0" u="sng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en-US" altLang="en-US" sz="2800" b="0" i="0" u="sng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3933157" y="3140823"/>
            <a:ext cx="782627" cy="50961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3987759" y="3820314"/>
            <a:ext cx="982834" cy="3592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도식화</a:t>
            </a:r>
            <a:endParaRPr lang="ko-KR" altLang="en-US"/>
          </a:p>
        </p:txBody>
      </p:sp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5322590" y="1690071"/>
          <a:ext cx="6635546" cy="18383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63554"/>
                <a:gridCol w="663554"/>
                <a:gridCol w="663554"/>
                <a:gridCol w="663554"/>
                <a:gridCol w="663554"/>
                <a:gridCol w="663554"/>
                <a:gridCol w="663554"/>
                <a:gridCol w="663554"/>
                <a:gridCol w="663554"/>
                <a:gridCol w="663554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ABC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000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001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010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011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100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101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110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111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w0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w1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w2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w3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w4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w5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w6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w7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D=0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D’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6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12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D=1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D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9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13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15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D’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D’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D’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1" name=""/>
          <p:cNvSpPr txBox="1"/>
          <p:nvPr/>
        </p:nvSpPr>
        <p:spPr>
          <a:xfrm>
            <a:off x="4861390" y="6095392"/>
            <a:ext cx="6813106" cy="3645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손으로 푼 결과를 도식화하여 정리하였음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5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74463" y="3705003"/>
            <a:ext cx="6625038" cy="2260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560" y="1185859"/>
            <a:ext cx="4829230" cy="5686943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03561" y="-97270"/>
            <a:ext cx="11602663" cy="13812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en-US" sz="28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Lab 03-1-2. Design with MUX</a:t>
            </a:r>
            <a:endParaRPr lang="en-US" altLang="ko-KR" sz="28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2800">
                <a:solidFill>
                  <a:schemeClr val="tx1"/>
                </a:solidFill>
              </a:rPr>
              <a:t>1. Design a circuit that produce F, by using the MUX you just made in Lab 03-1-1. </a:t>
            </a:r>
            <a:endParaRPr lang="en-US" altLang="ko-KR" sz="2800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5168608" y="816251"/>
            <a:ext cx="6767286" cy="66018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Lab 03-1-1 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코드에서는 3개의 입력신호 A, B, C를 3비트의 s 신호로 연결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함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. 이때, s(2), s(1), s(0)은 각각 A, B, C를 나타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냄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.</a:t>
            </a:r>
            <a:endParaRPr xmlns:mc="http://schemas.openxmlformats.org/markup-compatibility/2006" xmlns:hp="http://schemas.haansoft.com/office/presentation/8.0" lang="en-US" altLang="ko-KR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굴림"/>
              <a:ea typeface="굴림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3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개의 입력을 </a:t>
            </a:r>
            <a:r>
              <a:rPr lang="en-US" altLang="ko-KR" sz="1700"/>
              <a:t>ABC</a:t>
            </a:r>
            <a:r>
              <a:rPr lang="ko-KR" altLang="en-US" sz="1700"/>
              <a:t> 를</a:t>
            </a:r>
            <a:r>
              <a:rPr lang="en-US" altLang="ko-KR" sz="1700"/>
              <a:t> SELECT</a:t>
            </a:r>
            <a:r>
              <a:rPr lang="ko-KR" altLang="en-US" sz="1700"/>
              <a:t>로 두고 결과값을 </a:t>
            </a:r>
            <a:r>
              <a:rPr lang="en-US" altLang="ko-KR" sz="1700"/>
              <a:t>D</a:t>
            </a:r>
            <a:r>
              <a:rPr lang="ko-KR" altLang="en-US" sz="1700"/>
              <a:t>에 대하여정리함</a:t>
            </a:r>
            <a:r>
              <a:rPr lang="en-US" altLang="ko-KR" sz="1700"/>
              <a:t>.</a:t>
            </a:r>
            <a:endParaRPr lang="en-US" altLang="ko-KR" sz="1700"/>
          </a:p>
          <a:p>
            <a:pPr>
              <a:defRPr/>
            </a:pPr>
            <a:endParaRPr lang="en-US" altLang="ko-KR" sz="1700"/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그리고, 8개의 입력신호 중 하나를 선택하기 위해서 8개의 w 신호를 구현합니다. w(0)~w(7)은 각각 8개의 입력 중 하나를 선택하는 논리적인 값으로 구성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됨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.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굴림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이때, 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굴림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w(0)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,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 w(4)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w(6)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=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not d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굴림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w(1), w(5), w(7)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=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'1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’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굴림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w(2)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, w(3)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=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 '0'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으로 설정</a:t>
            </a:r>
            <a:endParaRPr xmlns:mc="http://schemas.openxmlformats.org/markup-compatibility/2006" xmlns:hp="http://schemas.haansoft.com/office/presentation/8.0" lang="ko-KR" altLang="en-US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굴림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lang="ko-KR" altLang="en-US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굴림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그리고, 4개의 입력신호(A, B, C, En)를 조합하여 4비트의 Ens 신호를 구현합니다. Ens 신호는 En &amp; A &amp; B &amp; C로 구성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됨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.</a:t>
            </a:r>
            <a:endParaRPr xmlns:mc="http://schemas.openxmlformats.org/markup-compatibility/2006" xmlns:hp="http://schemas.haansoft.com/office/presentation/8.0" lang="en-US" altLang="ko-KR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굴림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lang="en-US" altLang="ko-KR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굴림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마지막으로, WITH 문을 사용하여 선택신호인 Ens 신호를 입력으로 받아서 8개의 입력 중 하나를 선택하는 w 신호 중 하나를 출력신호인 f로 보내게 됩니다. 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굴림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 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굴림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즉, Ens 신호가 "1000"이면 w(0)을, "1001"이면 w(1)을, "1010"이면 w(2)를, "1011"이면 w(3)을, "1100"이면 w(4)를, "1101"이면 w(5)를, "1110"이면 w(6)을, "1111"이면 w(7)을 선택하여 출력으로 보내게 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됨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.</a:t>
            </a:r>
            <a:endParaRPr xmlns:mc="http://schemas.openxmlformats.org/markup-compatibility/2006" xmlns:hp="http://schemas.haansoft.com/office/presentation/8.0" lang="en-US" altLang="ko-KR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굴림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lang="en-US" altLang="ko-KR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굴림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lang="en-US" altLang="ko-KR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굴림"/>
              <a:ea typeface="굴림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3894" y="1758864"/>
            <a:ext cx="4064209" cy="3340271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275775" y="235964"/>
            <a:ext cx="11677951" cy="13718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en-US" sz="28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Lab 03-1-2. Design with MUX</a:t>
            </a:r>
            <a:endParaRPr xmlns:mc="http://schemas.openxmlformats.org/markup-compatibility/2006" xmlns:hp="http://schemas.haansoft.com/office/presentation/8.0" lang="en-US" altLang="en-US" sz="28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>
                <a:solidFill>
                  <a:schemeClr val="tx1"/>
                </a:solidFill>
              </a:rPr>
              <a:t>1. Design a circuit that produce F, by using the MUX you just made in Lab 03-1-1.(</a:t>
            </a:r>
            <a:r>
              <a:rPr lang="en-US" altLang="ko-KR" sz="2800"/>
              <a:t>compilation, RTL_Viewer)</a:t>
            </a:r>
            <a:endParaRPr lang="en-US" altLang="ko-KR" sz="2800"/>
          </a:p>
        </p:txBody>
      </p:sp>
      <p:pic>
        <p:nvPicPr>
          <p:cNvPr id="4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84684" y="1584000"/>
            <a:ext cx="5838815" cy="3428999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020743" y="5145993"/>
            <a:ext cx="2218372" cy="54805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000"/>
              <a:t>compilation</a:t>
            </a: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7283130" y="4965991"/>
            <a:ext cx="2114235" cy="54707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000"/>
              <a:t>RTL_Viewer</a:t>
            </a: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178276" y="5678489"/>
            <a:ext cx="11857950" cy="10020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앞 장의 </a:t>
            </a:r>
            <a:r>
              <a:rPr lang="en-US" altLang="ko-KR" sz="3000"/>
              <a:t>8-to-1 MUX with Enable ( with VHDL)</a:t>
            </a:r>
            <a:r>
              <a:rPr lang="ko-KR" altLang="en-US" sz="3000"/>
              <a:t>를 </a:t>
            </a:r>
            <a:r>
              <a:rPr lang="en-US" altLang="ko-KR" sz="3000"/>
              <a:t>compilation</a:t>
            </a:r>
            <a:r>
              <a:rPr lang="ko-KR" altLang="en-US" sz="3000"/>
              <a:t>과 </a:t>
            </a:r>
            <a:r>
              <a:rPr lang="en-US" altLang="ko-KR" sz="3000"/>
              <a:t>TL_Viewer</a:t>
            </a:r>
            <a:r>
              <a:rPr lang="ko-KR" altLang="en-US" sz="3000"/>
              <a:t>를 진행한 모습</a:t>
            </a:r>
            <a:r>
              <a:rPr lang="en-US" altLang="ko-KR" sz="3000"/>
              <a:t>.</a:t>
            </a:r>
            <a:endParaRPr lang="en-US" altLang="ko-KR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295775" y="3172777"/>
            <a:ext cx="3600450" cy="5114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 sz="2800">
              <a:solidFill>
                <a:schemeClr val="tx1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238274" y="225275"/>
            <a:ext cx="6982952" cy="9443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en-US" sz="28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Lab 03-1-2. Design with MUX</a:t>
            </a:r>
            <a:endParaRPr xmlns:mc="http://schemas.openxmlformats.org/markup-compatibility/2006" xmlns:hp="http://schemas.haansoft.com/office/presentation/8.0" lang="en-US" altLang="en-US" sz="28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>
                <a:solidFill>
                  <a:schemeClr val="tx1"/>
                </a:solidFill>
              </a:rPr>
              <a:t>2. Verify with simulation the circuit</a:t>
            </a:r>
            <a:endParaRPr lang="en-US" altLang="ko-KR" sz="2800">
              <a:solidFill>
                <a:schemeClr val="tx1"/>
              </a:solidFill>
            </a:endParaRPr>
          </a:p>
        </p:txBody>
      </p:sp>
      <p:pic>
        <p:nvPicPr>
          <p:cNvPr id="6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9384" y="1257623"/>
            <a:ext cx="11618110" cy="1503875"/>
          </a:xfrm>
          <a:prstGeom prst="rect">
            <a:avLst/>
          </a:prstGeom>
        </p:spPr>
      </p:pic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8" name=""/>
          <p:cNvSpPr txBox="1"/>
          <p:nvPr/>
        </p:nvSpPr>
        <p:spPr>
          <a:xfrm flipH="1" flipV="1">
            <a:off x="939165" y="5370195"/>
            <a:ext cx="5925585" cy="14878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474749" y="2952748"/>
            <a:ext cx="10755002" cy="6421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2-1.</a:t>
            </a:r>
            <a:r>
              <a:rPr lang="ko-KR" altLang="en-US"/>
              <a:t> 시뮬레이션 결과와 진리표의 결과에 따르면</a:t>
            </a:r>
            <a:r>
              <a:rPr lang="en-US" altLang="ko-KR"/>
              <a:t>,En</a:t>
            </a:r>
            <a:r>
              <a:rPr lang="ko-KR" altLang="en-US"/>
              <a:t>의 값이 </a:t>
            </a:r>
            <a:r>
              <a:rPr lang="en-US" altLang="ko-KR"/>
              <a:t>“1”</a:t>
            </a:r>
            <a:r>
              <a:rPr lang="ko-KR" altLang="en-US"/>
              <a:t>일때</a:t>
            </a:r>
            <a:r>
              <a:rPr lang="en-US" altLang="ko-KR"/>
              <a:t>,</a:t>
            </a:r>
            <a:r>
              <a:rPr lang="ko-KR" altLang="en-US"/>
              <a:t>  </a:t>
            </a:r>
            <a:r>
              <a:rPr lang="en-US" altLang="ko-KR"/>
              <a:t>A = 1, B = 1, C = 0, D = 1</a:t>
            </a:r>
            <a:r>
              <a:rPr lang="ko-KR" altLang="en-US"/>
              <a:t>이면 결과 </a:t>
            </a:r>
            <a:r>
              <a:rPr lang="en-US" altLang="ko-KR"/>
              <a:t>F</a:t>
            </a:r>
            <a:r>
              <a:rPr lang="ko-KR" altLang="en-US"/>
              <a:t>는 </a:t>
            </a:r>
            <a:r>
              <a:rPr lang="en-US" altLang="ko-KR"/>
              <a:t>“0”</a:t>
            </a:r>
            <a:r>
              <a:rPr lang="ko-KR" altLang="en-US"/>
              <a:t>이 나온다는 것을 알 수 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579750" y="4910249"/>
            <a:ext cx="5610000" cy="3646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11" name="내용 개체 틀 16"/>
          <p:cNvPicPr>
            <a:picLocks noGrp="1"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6884" y="3709243"/>
            <a:ext cx="11898231" cy="1436918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204523" y="5408976"/>
            <a:ext cx="11782952" cy="6425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2-2.</a:t>
            </a:r>
            <a:r>
              <a:rPr lang="ko-KR" altLang="en-US"/>
              <a:t> 시뮬레이션 결과와 진리표의 결과에 따르면</a:t>
            </a:r>
            <a:r>
              <a:rPr lang="en-US" altLang="ko-KR"/>
              <a:t>,En</a:t>
            </a:r>
            <a:r>
              <a:rPr lang="ko-KR" altLang="en-US"/>
              <a:t>의 값이 </a:t>
            </a:r>
            <a:r>
              <a:rPr lang="en-US" altLang="ko-KR"/>
              <a:t>“1”</a:t>
            </a:r>
            <a:r>
              <a:rPr lang="ko-KR" altLang="en-US"/>
              <a:t>일때</a:t>
            </a:r>
            <a:r>
              <a:rPr lang="en-US" altLang="ko-KR"/>
              <a:t>,</a:t>
            </a:r>
            <a:r>
              <a:rPr lang="ko-KR" altLang="en-US"/>
              <a:t>  </a:t>
            </a:r>
            <a:r>
              <a:rPr lang="en-US" altLang="ko-KR"/>
              <a:t>A = 0, B = 0, C = 1, D = 1</a:t>
            </a:r>
            <a:r>
              <a:rPr lang="ko-KR" altLang="en-US"/>
              <a:t>이면 결과 </a:t>
            </a:r>
            <a:r>
              <a:rPr lang="en-US" altLang="ko-KR"/>
              <a:t>F</a:t>
            </a:r>
            <a:r>
              <a:rPr lang="ko-KR" altLang="en-US"/>
              <a:t>는 </a:t>
            </a:r>
            <a:r>
              <a:rPr lang="en-US" altLang="ko-KR"/>
              <a:t>“1”</a:t>
            </a:r>
            <a:r>
              <a:rPr lang="ko-KR" altLang="en-US"/>
              <a:t>이 나온다는 것을 알 수 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45699" y="207624"/>
            <a:ext cx="10515600" cy="1325563"/>
          </a:xfrm>
        </p:spPr>
        <p:txBody>
          <a:bodyPr/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en-US" sz="30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Lab 03-1-2. Design with MUX</a:t>
            </a:r>
            <a:endParaRPr lang="en-US" altLang="ko-KR" sz="30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3000">
                <a:solidFill>
                  <a:schemeClr val="tx1"/>
                </a:solidFill>
              </a:rPr>
              <a:t>3.</a:t>
            </a:r>
            <a:r>
              <a:rPr lang="ko-KR" altLang="en-US" sz="3000">
                <a:solidFill>
                  <a:schemeClr val="tx1"/>
                </a:solidFill>
              </a:rPr>
              <a:t> </a:t>
            </a:r>
            <a:r>
              <a:rPr lang="en-US" altLang="ko-KR" sz="3000">
                <a:solidFill>
                  <a:schemeClr val="tx1"/>
                </a:solidFill>
              </a:rPr>
              <a:t>Discuss the result</a:t>
            </a:r>
            <a:endParaRPr lang="en-US" altLang="ko-KR" sz="3000">
              <a:solidFill>
                <a:schemeClr val="tx1"/>
              </a:solidFill>
            </a:endParaRP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470700" y="1540625"/>
            <a:ext cx="10515600" cy="4351338"/>
          </a:xfrm>
        </p:spPr>
        <p:txBody>
          <a:bodyPr>
            <a:noAutofit/>
          </a:bodyPr>
          <a:lstStyle/>
          <a:p>
            <a:pPr>
              <a:buClr>
                <a:schemeClr val="accent3"/>
              </a:buClr>
              <a:defRPr/>
            </a:pPr>
            <a:r>
              <a:rPr lang="en-US" altLang="ko-KR" sz="1700"/>
              <a:t>F(A,B,C,D) = ∑m(0,2,3,8,10,11,12,14,15). </a:t>
            </a:r>
            <a:endParaRPr lang="en-US" altLang="ko-KR" sz="1700"/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altLang="ko-KR" sz="1700"/>
              <a:t>	Design F with a 8-to-1 MUX.</a:t>
            </a:r>
            <a:endParaRPr lang="en-US" altLang="ko-KR" sz="1700"/>
          </a:p>
          <a:p>
            <a:pPr marL="0" indent="0">
              <a:buClr>
                <a:schemeClr val="accent3"/>
              </a:buClr>
              <a:buNone/>
              <a:defRPr/>
            </a:pPr>
            <a:endParaRPr lang="en-US" altLang="ko-KR" sz="1700"/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ko-KR" altLang="en-US" sz="1700"/>
              <a:t>부분을 공부하다가 </a:t>
            </a:r>
            <a:r>
              <a:rPr lang="en-US" altLang="ko-KR" sz="1700"/>
              <a:t> 8-to-1</a:t>
            </a:r>
            <a:r>
              <a:rPr lang="ko-KR" altLang="en-US" sz="1700"/>
              <a:t> </a:t>
            </a:r>
            <a:r>
              <a:rPr lang="en-US" altLang="ko-KR" sz="1700"/>
              <a:t>MUX</a:t>
            </a:r>
            <a:r>
              <a:rPr lang="ko-KR" altLang="en-US" sz="1700"/>
              <a:t> 와 </a:t>
            </a:r>
            <a:r>
              <a:rPr lang="en-US" altLang="ko-KR" sz="1700"/>
              <a:t>2-to-4</a:t>
            </a:r>
            <a:r>
              <a:rPr lang="ko-KR" altLang="en-US" sz="1700"/>
              <a:t> </a:t>
            </a:r>
            <a:r>
              <a:rPr lang="en-US" altLang="ko-KR" sz="1700"/>
              <a:t>decoder</a:t>
            </a:r>
            <a:r>
              <a:rPr lang="ko-KR" altLang="en-US" sz="1700"/>
              <a:t>의 존재에 대해 알게 되었다</a:t>
            </a:r>
            <a:r>
              <a:rPr lang="en-US" altLang="ko-KR" sz="1700"/>
              <a:t>.</a:t>
            </a:r>
            <a:endParaRPr lang="en-US" altLang="ko-KR" sz="1700"/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ko-KR" altLang="en-US" sz="1700"/>
              <a:t>내가</a:t>
            </a:r>
            <a:r>
              <a:rPr lang="en-US" altLang="ko-KR" sz="1700"/>
              <a:t> VHDL</a:t>
            </a:r>
            <a:r>
              <a:rPr lang="ko-KR" altLang="en-US" sz="1700"/>
              <a:t> 언어로 구현한 </a:t>
            </a:r>
            <a:r>
              <a:rPr lang="en-US" altLang="ko-KR" sz="1700"/>
              <a:t>8-to-1</a:t>
            </a:r>
            <a:r>
              <a:rPr lang="ko-KR" altLang="en-US" sz="1700"/>
              <a:t> </a:t>
            </a:r>
            <a:r>
              <a:rPr lang="en-US" altLang="ko-KR" sz="1700"/>
              <a:t>MUX</a:t>
            </a:r>
            <a:r>
              <a:rPr lang="ko-KR" altLang="en-US" sz="1700"/>
              <a:t>가 알고보니</a:t>
            </a:r>
            <a:r>
              <a:rPr lang="en-US" altLang="ko-KR" sz="1700"/>
              <a:t> 2-to-4 decoder</a:t>
            </a:r>
            <a:r>
              <a:rPr lang="ko-KR" altLang="en-US" sz="1700"/>
              <a:t>로 구현한 회로라는 사실을 알게되었다</a:t>
            </a:r>
            <a:r>
              <a:rPr lang="en-US" altLang="ko-KR" sz="1700"/>
              <a:t>.</a:t>
            </a:r>
            <a:endParaRPr lang="en-US" altLang="ko-KR" sz="1700"/>
          </a:p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3비트 2-</a:t>
            </a:r>
            <a:r>
              <a:rPr xmlns:mc="http://schemas.openxmlformats.org/markup-compatibility/2006" xmlns:hp="http://schemas.haansoft.com/office/presentation/8.0" lang="en-US" altLang="ko-KR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to</a:t>
            </a:r>
            <a:r>
              <a:rPr xmlns:mc="http://schemas.openxmlformats.org/markup-compatibility/2006" xmlns:hp="http://schemas.haansoft.com/office/presentation/8.0" lang="en-US" alt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-4 </a:t>
            </a:r>
            <a:r>
              <a:rPr xmlns:mc="http://schemas.openxmlformats.org/markup-compatibility/2006" xmlns:hp="http://schemas.haansoft.com/office/presentation/8.0" lang="en-US" altLang="ko-KR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decoder</a:t>
            </a:r>
            <a:r>
              <a:rPr xmlns:mc="http://schemas.openxmlformats.org/markup-compatibility/2006" xmlns:hp="http://schemas.haansoft.com/office/presentation/8.0" lang="en-US" alt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는 2개의 입력과 4개의 출력을 갖는 디지털 논리회로</a:t>
            </a:r>
            <a:r>
              <a:rPr xmlns:mc="http://schemas.openxmlformats.org/markup-compatibility/2006" xmlns:hp="http://schemas.haansoft.com/office/presentation/8.0" lang="ko-KR" alt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임</a:t>
            </a:r>
            <a:r>
              <a:rPr xmlns:mc="http://schemas.openxmlformats.org/markup-compatibility/2006" xmlns:hp="http://schemas.haansoft.com/office/presentation/8.0" lang="en-US" alt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 따라서, 8개의 입력과 1개의 출력을 갖는 8-to-1 MUX로도 표현이 가능</a:t>
            </a:r>
            <a:r>
              <a:rPr xmlns:mc="http://schemas.openxmlformats.org/markup-compatibility/2006" xmlns:hp="http://schemas.haansoft.com/office/presentation/8.0" lang="ko-KR" alt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하다는 것을 알게되었다</a:t>
            </a:r>
            <a:r>
              <a:rPr xmlns:mc="http://schemas.openxmlformats.org/markup-compatibility/2006" xmlns:hp="http://schemas.haansoft.com/office/presentation/8.0" lang="en-US" altLang="ko-KR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lang="en-US" altLang="ko-KR" sz="17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en-US" altLang="en-US" sz="17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8-to-1 MUX는 8개의 입력 중 하나를 선택하여 출력으로 내보내는 디지털 논리회로로, 3개의 선택신호와 8개의 데이터 입력으로 구성됩니다. 이 때, 3개의 선택신호는 3비트 입력(A, B, C)과 En 신호를 조합하여 생성되는 Ens 신호와 같</a:t>
            </a:r>
            <a:r>
              <a:rPr xmlns:mc="http://schemas.openxmlformats.org/markup-compatibility/2006" xmlns:hp="http://schemas.haansoft.com/office/presentation/8.0" lang="ko-KR" alt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다</a:t>
            </a:r>
            <a:r>
              <a:rPr xmlns:mc="http://schemas.openxmlformats.org/markup-compatibility/2006" xmlns:hp="http://schemas.haansoft.com/office/presentation/8.0" lang="en-US" altLang="ko-KR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lang="en-US" altLang="ko-KR" sz="17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en-US" altLang="en-US" sz="17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따라서, 3비트 2-대-4 디코더를 8-to-1 MUX로 표현하면 2개의 입력(A, B, C, D)을 8개의 입력으로 확장할 수 있고, 4개의 출력을 1개의 출력으로 축소할 수 있습니다. 이는 회로를 간략하게 구현할 수 있고, 논리적인 복잡도를 줄여줄 수 있</a:t>
            </a:r>
            <a:r>
              <a:rPr xmlns:mc="http://schemas.openxmlformats.org/markup-compatibility/2006" xmlns:hp="http://schemas.haansoft.com/office/presentation/8.0" lang="ko-KR" alt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다는 사실을 알게되었다</a:t>
            </a:r>
            <a:r>
              <a:rPr xmlns:mc="http://schemas.openxmlformats.org/markup-compatibility/2006" xmlns:hp="http://schemas.haansoft.com/office/presentation/8.0" lang="en-US" altLang="ko-KR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lang="en-US" altLang="ko-KR" sz="17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45699" y="207624"/>
            <a:ext cx="10515600" cy="1325563"/>
          </a:xfrm>
        </p:spPr>
        <p:txBody>
          <a:bodyPr/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en-US" sz="30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Lab 03-1-2. Design with MUX</a:t>
            </a:r>
            <a:endParaRPr lang="en-US" altLang="ko-KR" sz="30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3000">
                <a:solidFill>
                  <a:schemeClr val="tx1"/>
                </a:solidFill>
              </a:rPr>
              <a:t>3.</a:t>
            </a:r>
            <a:r>
              <a:rPr lang="ko-KR" altLang="en-US" sz="3000">
                <a:solidFill>
                  <a:schemeClr val="tx1"/>
                </a:solidFill>
              </a:rPr>
              <a:t> </a:t>
            </a:r>
            <a:r>
              <a:rPr lang="en-US" altLang="ko-KR" sz="3000">
                <a:solidFill>
                  <a:schemeClr val="tx1"/>
                </a:solidFill>
              </a:rPr>
              <a:t>Discuss the result</a:t>
            </a:r>
            <a:endParaRPr lang="en-US" altLang="ko-KR" sz="3000">
              <a:solidFill>
                <a:schemeClr val="tx1"/>
              </a:solidFill>
            </a:endParaRP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4857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Clr>
                <a:schemeClr val="accent3"/>
              </a:buClr>
              <a:buNone/>
              <a:defRPr/>
            </a:pPr>
            <a:r>
              <a:rPr lang="ko-KR" altLang="en-US" sz="1700"/>
              <a:t>이번 시뮬레이션을 진행할때 가장 핵심은 항상 변수에 값을 편집하고 나서 무조건 </a:t>
            </a:r>
            <a:r>
              <a:rPr lang="en-US" altLang="ko-KR" sz="1700"/>
              <a:t>restart</a:t>
            </a:r>
            <a:r>
              <a:rPr lang="ko-KR" altLang="en-US" sz="1700"/>
              <a:t>를 누르고 다시 </a:t>
            </a:r>
            <a:r>
              <a:rPr lang="en-US" altLang="ko-KR" sz="1700"/>
              <a:t>run-all</a:t>
            </a:r>
            <a:r>
              <a:rPr lang="ko-KR" altLang="en-US" sz="1700"/>
              <a:t>을 해야한다는 사실을 알게되었다</a:t>
            </a:r>
            <a:r>
              <a:rPr lang="en-US" altLang="ko-KR" sz="1700"/>
              <a:t>.</a:t>
            </a:r>
            <a:r>
              <a:rPr lang="ko-KR" altLang="en-US" sz="1700"/>
              <a:t> 그 부분을 간과하고 시뮬레이션을 진행하니깐 결과 </a:t>
            </a:r>
            <a:r>
              <a:rPr lang="en-US" altLang="ko-KR" sz="1700"/>
              <a:t>f</a:t>
            </a:r>
            <a:r>
              <a:rPr lang="ko-KR" altLang="en-US" sz="1700"/>
              <a:t>의 값이 계속 다른 입력에 비해 </a:t>
            </a:r>
            <a:r>
              <a:rPr lang="en-US" altLang="ko-KR" sz="1700"/>
              <a:t>6</a:t>
            </a:r>
            <a:r>
              <a:rPr lang="ko-KR" altLang="en-US" sz="1700"/>
              <a:t>배씩 늘어나 정확한 시뮬레이션을 할 수 없었다</a:t>
            </a:r>
            <a:r>
              <a:rPr lang="en-US" altLang="ko-KR" sz="1700"/>
              <a:t>.</a:t>
            </a:r>
            <a:r>
              <a:rPr lang="ko-KR" altLang="en-US" sz="1700"/>
              <a:t> 이 과정을 알기위해 시간을 너무 많이 투자한거 같아 슬프지만 이제야 알게되어 다행이다</a:t>
            </a:r>
            <a:r>
              <a:rPr lang="en-US" altLang="ko-KR" sz="1700"/>
              <a:t>.</a:t>
            </a:r>
            <a:endParaRPr lang="en-US" altLang="ko-KR" sz="1700"/>
          </a:p>
          <a:p>
            <a:pPr marL="0" indent="0">
              <a:buClr>
                <a:schemeClr val="accent3"/>
              </a:buClr>
              <a:buNone/>
              <a:defRPr/>
            </a:pPr>
            <a:endParaRPr lang="en-US" altLang="ko-KR" sz="1700"/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ko-KR" altLang="en-US" sz="1700"/>
              <a:t>그리고 입력 신호인 </a:t>
            </a:r>
            <a:r>
              <a:rPr lang="en-US" altLang="ko-KR" sz="1700"/>
              <a:t>S</a:t>
            </a:r>
            <a:r>
              <a:rPr lang="ko-KR" altLang="en-US" sz="1700"/>
              <a:t>와</a:t>
            </a:r>
            <a:r>
              <a:rPr lang="en-US" altLang="ko-KR" sz="1700"/>
              <a:t> W</a:t>
            </a:r>
            <a:r>
              <a:rPr lang="ko-KR" altLang="en-US" sz="1700"/>
              <a:t>의 관계에 대해 더 자세히 알게되었다</a:t>
            </a:r>
            <a:r>
              <a:rPr lang="en-US" altLang="ko-KR" sz="1700"/>
              <a:t>.</a:t>
            </a:r>
            <a:r>
              <a:rPr lang="ko-KR" altLang="en-US" sz="1700"/>
              <a:t> 그 관계는 </a:t>
            </a:r>
            <a:r>
              <a:rPr lang="en-US" altLang="ko-KR" sz="1700"/>
              <a:t>S</a:t>
            </a:r>
            <a:r>
              <a:rPr lang="ko-KR" altLang="en-US" sz="1700"/>
              <a:t>가 </a:t>
            </a:r>
            <a:r>
              <a:rPr lang="en-US" altLang="ko-KR" sz="1700"/>
              <a:t>011</a:t>
            </a:r>
            <a:r>
              <a:rPr lang="ko-KR" altLang="en-US" sz="1700"/>
              <a:t>이면 </a:t>
            </a:r>
            <a:r>
              <a:rPr lang="en-US" altLang="ko-KR" sz="1700"/>
              <a:t>W 00001000 8</a:t>
            </a:r>
            <a:r>
              <a:rPr lang="ko-KR" altLang="en-US" sz="1700"/>
              <a:t>자리로 나타낼 수 있다고 알게되었다</a:t>
            </a:r>
            <a:r>
              <a:rPr lang="en-US" altLang="ko-KR" sz="1700"/>
              <a:t>.</a:t>
            </a:r>
            <a:r>
              <a:rPr lang="ko-KR" altLang="en-US" sz="1700"/>
              <a:t> 그래서 정확한 시뮬레이션을 하기위해서는 </a:t>
            </a:r>
            <a:r>
              <a:rPr lang="en-US" altLang="ko-KR" sz="1700"/>
              <a:t>enable</a:t>
            </a:r>
            <a:r>
              <a:rPr lang="ko-KR" altLang="en-US" sz="1700"/>
              <a:t>이 항상 </a:t>
            </a:r>
            <a:r>
              <a:rPr lang="en-US" altLang="ko-KR" sz="1700"/>
              <a:t>1</a:t>
            </a:r>
            <a:r>
              <a:rPr lang="ko-KR" altLang="en-US" sz="1700"/>
              <a:t>이고 다른 논리 회로의 </a:t>
            </a:r>
            <a:r>
              <a:rPr lang="en-US" altLang="ko-KR" sz="1700"/>
              <a:t>S</a:t>
            </a:r>
            <a:r>
              <a:rPr lang="ko-KR" altLang="en-US" sz="1700"/>
              <a:t>와 </a:t>
            </a:r>
            <a:r>
              <a:rPr lang="en-US" altLang="ko-KR" sz="1700"/>
              <a:t>W</a:t>
            </a:r>
            <a:r>
              <a:rPr lang="ko-KR" altLang="en-US" sz="1700"/>
              <a:t>의 값이 일치 해야만 </a:t>
            </a:r>
            <a:r>
              <a:rPr lang="en-US" altLang="ko-KR" sz="1700"/>
              <a:t>f</a:t>
            </a:r>
            <a:r>
              <a:rPr lang="ko-KR" altLang="en-US" sz="1700"/>
              <a:t>의 결과가 정상적으로 출력됨을 알았고</a:t>
            </a:r>
            <a:r>
              <a:rPr lang="en-US" altLang="ko-KR" sz="1700"/>
              <a:t>,</a:t>
            </a:r>
            <a:r>
              <a:rPr lang="ko-KR" altLang="en-US" sz="1700"/>
              <a:t> 입력이 </a:t>
            </a:r>
            <a:r>
              <a:rPr lang="en-US" altLang="ko-KR" sz="1700"/>
              <a:t>4</a:t>
            </a:r>
            <a:r>
              <a:rPr lang="ko-KR" altLang="en-US" sz="1700"/>
              <a:t>개일 때 </a:t>
            </a:r>
            <a:r>
              <a:rPr lang="en-US" altLang="ko-KR" sz="1700"/>
              <a:t>D</a:t>
            </a:r>
            <a:r>
              <a:rPr lang="ko-KR" altLang="en-US" sz="1700"/>
              <a:t>에 대한 결과를 출력하는 풀이 또한 알게되었다</a:t>
            </a:r>
            <a:r>
              <a:rPr lang="en-US" altLang="ko-KR" sz="1700"/>
              <a:t>.</a:t>
            </a:r>
            <a:endParaRPr lang="en-US" altLang="ko-KR" sz="1700"/>
          </a:p>
          <a:p>
            <a:pPr marL="0" indent="0">
              <a:buClr>
                <a:schemeClr val="accent3"/>
              </a:buClr>
              <a:buNone/>
              <a:defRPr/>
            </a:pPr>
            <a:endParaRPr lang="en-US" altLang="ko-KR" sz="1700"/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ko-KR" altLang="en-US" sz="1700"/>
              <a:t>이번 과제는 생각보다 배운거에 비해 어려운 과제 였지만</a:t>
            </a:r>
            <a:r>
              <a:rPr lang="en-US" altLang="ko-KR" sz="1700"/>
              <a:t>,</a:t>
            </a:r>
            <a:r>
              <a:rPr lang="ko-KR" altLang="en-US" sz="1700"/>
              <a:t> 과제를 해결하면서 공부하는 과정으로 </a:t>
            </a:r>
            <a:r>
              <a:rPr lang="en-US" altLang="ko-KR" sz="1700"/>
              <a:t>MUX</a:t>
            </a:r>
            <a:r>
              <a:rPr lang="ko-KR" altLang="en-US" sz="1700"/>
              <a:t>의 개념을 더 상기시키고</a:t>
            </a:r>
            <a:r>
              <a:rPr lang="en-US" altLang="ko-KR" sz="1700"/>
              <a:t>,</a:t>
            </a:r>
            <a:r>
              <a:rPr lang="ko-KR" altLang="en-US" sz="1700"/>
              <a:t> 수업에서 배우지 못한 정보를 얻을 수 있었던 계기가 되었고</a:t>
            </a:r>
            <a:r>
              <a:rPr lang="en-US" altLang="ko-KR" sz="1700"/>
              <a:t>,</a:t>
            </a:r>
            <a:r>
              <a:rPr lang="ko-KR" altLang="en-US" sz="1700"/>
              <a:t> 이러한 공부법이 나에게 더 잘 맞는다고 생각하게되었다</a:t>
            </a:r>
            <a:r>
              <a:rPr lang="en-US" altLang="ko-KR" sz="1700"/>
              <a:t>.</a:t>
            </a:r>
            <a:endParaRPr lang="en-US" altLang="ko-KR"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199" y="2450125"/>
            <a:ext cx="10515600" cy="1325563"/>
          </a:xfrm>
        </p:spPr>
        <p:txBody>
          <a:bodyPr/>
          <a:lstStyle/>
          <a:p>
            <a:pPr lvl="0" algn="ctr">
              <a:defRPr/>
            </a:pPr>
            <a:r>
              <a:rPr lang="en-US" altLang="ko-KR"/>
              <a:t>Lab 03-2-1. Design with Decoder</a:t>
            </a:r>
            <a:endParaRPr lang="en-US" altLang="ko-KR"/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8199" y="0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Lab 03-2-1. Design a decoder</a:t>
            </a:r>
            <a:endParaRPr lang="en-US" altLang="ko-KR" sz="3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3000">
                <a:solidFill>
                  <a:schemeClr val="tx1"/>
                </a:solidFill>
              </a:rPr>
              <a:t>1. Design a 4-to-16 Decoder with Enable (with VHDL).</a:t>
            </a:r>
            <a:endParaRPr lang="en-US" altLang="ko-KR" sz="3000">
              <a:solidFill>
                <a:schemeClr val="tx1"/>
              </a:solidFill>
            </a:endParaRP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5" name=""/>
          <p:cNvSpPr/>
          <p:nvPr/>
        </p:nvSpPr>
        <p:spPr>
          <a:xfrm>
            <a:off x="5336720" y="1224246"/>
            <a:ext cx="6356048" cy="47269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VHDL 코드는 4-to-16 디코더를 구현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하는 코드이다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ENTITY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선언에는 STD_LOGIC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_VECTOR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유형인 w0의 4개 입력 포트와 STD_LOGIC 유형인 입력 포트 En 1개가 포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함됨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ENTITY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에는 STD_LOGIC_VECTOR 유형이고 크기가 0~15인 하나의 출력 포트 f도 포함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됨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endParaRPr xmlns:mc="http://schemas.openxmlformats.org/markup-compatibility/2006" xmlns:hp="http://schemas.haansoft.com/office/presentation/8.0" lang="en-US" altLang="ko-KR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ARCHITECTURE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에서 크기가 4에서 0까지인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STD_LOGIC_VECTOR 유형의 Enw 신호가 선언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됨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endParaRPr xmlns:mc="http://schemas.openxmlformats.org/markup-compatibility/2006" xmlns:hp="http://schemas.haansoft.com/office/presentation/8.0" lang="en-US" altLang="ko-KR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이 신호는 En 입력 포트를 4개의 입력 포트 w0과 연결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함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endParaRPr xmlns:mc="http://schemas.openxmlformats.org/markup-compatibility/2006" xmlns:hp="http://schemas.haansoft.com/office/presentation/8.0" lang="en-US" altLang="ko-KR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lang="en-US" altLang="ko-KR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그런 다음 WITH-SELECT 구문을 사용하여 Enw의 입력 조합을 f의 해당 출력 값에 매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핑함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16개의 가능한 입력 조합이 있으며 각 조합은 특정 16비트 출력 값에 매핑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됨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출력 값은 입력 조합이 WITH-SELECT 구문에 지정된 사례 중 하나와 일치할 때 f에 할당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됨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endParaRPr xmlns:mc="http://schemas.openxmlformats.org/markup-compatibility/2006" xmlns:hp="http://schemas.haansoft.com/office/presentation/8.0" lang="en-US" altLang="ko-KR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입력 조합이 지정된 경우와 일치하지 않는 경우 f에 대한 기본 할당은 16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bit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0(모두 0)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됨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endParaRPr xmlns:mc="http://schemas.openxmlformats.org/markup-compatibility/2006" xmlns:hp="http://schemas.haansoft.com/office/presentation/8.0" lang="en-US" altLang="ko-KR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lang="en-US" altLang="ko-KR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전반적으로 디코더는 4개의 입력 신호를 수신하고 입력 조합에 따라 16개의 가능한 값 중 하나를 가진 단일 출력 신호를 생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성함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endParaRPr xmlns:mc="http://schemas.openxmlformats.org/markup-compatibility/2006" xmlns:hp="http://schemas.haansoft.com/office/presentation/8.0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4416" y="1226323"/>
            <a:ext cx="4235667" cy="51310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7054" y="166687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Lab 03-2-1. Design a decoder</a:t>
            </a:r>
            <a:endParaRPr lang="en-US" altLang="ko-KR" sz="2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tx1"/>
                </a:solidFill>
              </a:rPr>
              <a:t>1. Design a 4-to-16 Decoder with Enable (with VHDL).</a:t>
            </a:r>
            <a:endParaRPr lang="en-US" altLang="ko-KR" sz="28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2800">
              <a:solidFill>
                <a:schemeClr val="tx1"/>
              </a:solidFill>
            </a:endParaRP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6" name=""/>
          <p:cNvSpPr txBox="1"/>
          <p:nvPr/>
        </p:nvSpPr>
        <p:spPr>
          <a:xfrm>
            <a:off x="1010738" y="5612593"/>
            <a:ext cx="2936875" cy="5481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/>
              <a:t>compilation</a:t>
            </a:r>
            <a:endParaRPr lang="en-US" altLang="ko-KR" sz="3000"/>
          </a:p>
        </p:txBody>
      </p:sp>
      <p:sp>
        <p:nvSpPr>
          <p:cNvPr id="7" name=""/>
          <p:cNvSpPr txBox="1"/>
          <p:nvPr/>
        </p:nvSpPr>
        <p:spPr>
          <a:xfrm>
            <a:off x="9773130" y="2884170"/>
            <a:ext cx="2110740" cy="54483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000"/>
              <a:t>RTL_Viewer</a:t>
            </a:r>
            <a:endParaRPr lang="en-US" altLang="ko-KR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8007" y="1654083"/>
            <a:ext cx="4007056" cy="354983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07818" y="1224641"/>
            <a:ext cx="2506006" cy="5338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90000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Lab 03-2-1. Design a decoder</a:t>
            </a:r>
            <a:endParaRPr lang="en-US" altLang="ko-KR" sz="3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3000">
                <a:solidFill>
                  <a:schemeClr val="tx1"/>
                </a:solidFill>
              </a:rPr>
              <a:t>2. Verify the 4-to-16 Decoder with simulation.</a:t>
            </a:r>
            <a:endParaRPr lang="en-US" altLang="ko-KR" sz="3000">
              <a:solidFill>
                <a:schemeClr val="tx1"/>
              </a:solidFill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defRPr/>
            </a:pPr>
            <a:endParaRPr lang="en-US" altLang="ko-KR" sz="3000">
              <a:solidFill>
                <a:schemeClr val="tx1"/>
              </a:solidFill>
            </a:endParaRP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9041" y="1365244"/>
            <a:ext cx="10058917" cy="2732511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32250" y="4685249"/>
            <a:ext cx="10372501" cy="11802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앞에 코드에서 설정한 값으로 맵핑이 된것을 확인할 수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En =1 </a:t>
            </a:r>
            <a:r>
              <a:rPr lang="ko-KR" altLang="en-US"/>
              <a:t>일때 다른 값이 모두 </a:t>
            </a:r>
            <a:r>
              <a:rPr lang="en-US" altLang="ko-KR"/>
              <a:t>0</a:t>
            </a:r>
            <a:r>
              <a:rPr lang="ko-KR" altLang="en-US"/>
              <a:t>이면 결과는 </a:t>
            </a:r>
            <a:r>
              <a:rPr lang="en-US" altLang="ko-KR"/>
              <a:t>00000000000001</a:t>
            </a:r>
            <a:r>
              <a:rPr lang="ko-KR" altLang="en-US"/>
              <a:t>이 나오는 걸 확인할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다른 값인 </a:t>
            </a:r>
            <a:r>
              <a:rPr lang="en-US" altLang="ko-KR"/>
              <a:t>0001</a:t>
            </a:r>
            <a:r>
              <a:rPr lang="ko-KR" altLang="en-US"/>
              <a:t>도 똑같이 </a:t>
            </a:r>
            <a:r>
              <a:rPr lang="en-US" altLang="ko-KR"/>
              <a:t>En = 1</a:t>
            </a:r>
            <a:r>
              <a:rPr lang="ko-KR" altLang="en-US"/>
              <a:t>일때 </a:t>
            </a:r>
            <a:r>
              <a:rPr lang="en-US" altLang="ko-KR"/>
              <a:t>w0</a:t>
            </a:r>
            <a:r>
              <a:rPr lang="ko-KR" altLang="en-US"/>
              <a:t> 값이 </a:t>
            </a:r>
            <a:r>
              <a:rPr lang="en-US" altLang="ko-KR"/>
              <a:t>0001</a:t>
            </a:r>
            <a:r>
              <a:rPr lang="ko-KR" altLang="en-US"/>
              <a:t>이면 </a:t>
            </a:r>
            <a:r>
              <a:rPr lang="en-US" altLang="ko-KR"/>
              <a:t>f</a:t>
            </a:r>
            <a:r>
              <a:rPr lang="ko-KR" altLang="en-US"/>
              <a:t>또한 </a:t>
            </a:r>
            <a:r>
              <a:rPr lang="en-US" altLang="ko-KR"/>
              <a:t>0000000000000010</a:t>
            </a:r>
            <a:r>
              <a:rPr lang="ko-KR" altLang="en-US"/>
              <a:t>으로 확인 할 수 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189177" y="115119"/>
            <a:ext cx="12002823" cy="63218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300"/>
              <a:t>목차</a:t>
            </a:r>
            <a:endParaRPr lang="ko-KR" altLang="en-US" sz="3300"/>
          </a:p>
          <a:p>
            <a:pPr>
              <a:defRPr/>
            </a:pPr>
            <a:endParaRPr lang="ko-KR" altLang="en-US" sz="3300"/>
          </a:p>
          <a:p>
            <a:pPr lvl="0">
              <a:defRPr/>
            </a:pPr>
            <a:r>
              <a:rPr lang="en-US" altLang="ko-KR" sz="3300"/>
              <a:t>Lab 03-1-2. Design with MUX</a:t>
            </a:r>
            <a:endParaRPr lang="en-US" altLang="ko-KR" sz="3300"/>
          </a:p>
          <a:p>
            <a:pPr lvl="1">
              <a:defRPr/>
            </a:pPr>
            <a:r>
              <a:rPr lang="en-US" altLang="ko-KR" sz="2800"/>
              <a:t>1. 8-to-1 MUX with En</a:t>
            </a:r>
            <a:endParaRPr lang="en-US" altLang="ko-KR" sz="2800"/>
          </a:p>
          <a:p>
            <a:pPr lvl="0">
              <a:defRPr/>
            </a:pPr>
            <a:r>
              <a:rPr lang="en-US" altLang="ko-KR" sz="2800"/>
              <a:t>    2.</a:t>
            </a:r>
            <a:r>
              <a:rPr lang="ko-KR" altLang="en-US" sz="2800"/>
              <a:t> </a:t>
            </a:r>
            <a:r>
              <a:rPr lang="en-US" altLang="ko-KR" sz="2800"/>
              <a:t>Example simulation result</a:t>
            </a:r>
            <a:endParaRPr lang="en-US" altLang="ko-KR" sz="2800"/>
          </a:p>
          <a:p>
            <a:pPr lvl="0">
              <a:defRPr/>
            </a:pPr>
            <a:endParaRPr lang="en-US" altLang="ko-KR" sz="2800"/>
          </a:p>
          <a:p>
            <a:pPr lvl="0">
              <a:defRPr/>
            </a:pPr>
            <a:endParaRPr lang="en-US" altLang="ko-KR" sz="2800"/>
          </a:p>
          <a:p>
            <a:pPr lvl="0">
              <a:defRPr/>
            </a:pPr>
            <a:r>
              <a:rPr lang="en-US" altLang="ko-KR" sz="3300"/>
              <a:t>Lab 03-2-1. Design a decoder</a:t>
            </a:r>
            <a:endParaRPr lang="en-US" altLang="ko-KR" sz="3300"/>
          </a:p>
          <a:p>
            <a:pPr marL="274320" lvl="1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altLang="ko-KR" sz="2800">
                <a:solidFill>
                  <a:schemeClr val="tx1"/>
                </a:solidFill>
              </a:rPr>
              <a:t>1. Design a 4-to-16 Decoder with Enable (with VHDL).</a:t>
            </a:r>
            <a:endParaRPr lang="en-US" altLang="ko-KR" sz="2800">
              <a:solidFill>
                <a:schemeClr val="tx1"/>
              </a:solidFill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altLang="ko-KR" sz="2800">
                <a:solidFill>
                  <a:schemeClr val="tx1"/>
                </a:solidFill>
              </a:rPr>
              <a:t>2. Verify the 4-to-16 Decoder with simulation.</a:t>
            </a:r>
            <a:endParaRPr lang="en-US" altLang="ko-KR" sz="2800">
              <a:solidFill>
                <a:schemeClr val="tx1"/>
              </a:solidFill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defRPr/>
            </a:pPr>
            <a:endParaRPr lang="en-US" altLang="ko-KR" sz="28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3300"/>
          </a:p>
          <a:p>
            <a:pPr lvl="0">
              <a:defRPr/>
            </a:pPr>
            <a:endParaRPr lang="en-US" altLang="ko-KR" sz="33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199" y="2450125"/>
            <a:ext cx="10515600" cy="1325563"/>
          </a:xfrm>
        </p:spPr>
        <p:txBody>
          <a:bodyPr/>
          <a:lstStyle/>
          <a:p>
            <a:pPr lvl="0" algn="ctr">
              <a:defRPr/>
            </a:pPr>
            <a:r>
              <a:rPr lang="en-US" altLang="ko-KR"/>
              <a:t>Lab 03-2-2. Design with Decoder</a:t>
            </a:r>
            <a:endParaRPr lang="en-US" altLang="ko-KR"/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918100" cy="1325563"/>
          </a:xfrm>
        </p:spPr>
        <p:txBody>
          <a:bodyPr>
            <a:noAutofit/>
          </a:bodyPr>
          <a:lstStyle/>
          <a:p>
            <a:pPr>
              <a:buClr>
                <a:schemeClr val="accent3"/>
              </a:buClr>
              <a:defRPr/>
            </a:pPr>
            <a:endParaRPr lang="en-US" altLang="ko-KR" sz="3000"/>
          </a:p>
          <a:p>
            <a:pPr lvl="0">
              <a:defRPr/>
            </a:pPr>
            <a:r>
              <a:rPr lang="en-US" altLang="ko-KR" sz="3000"/>
              <a:t>Lab 03-2-2. Design with Decoder</a:t>
            </a:r>
            <a:endParaRPr lang="en-US" altLang="ko-KR" sz="3000"/>
          </a:p>
          <a:p>
            <a:pPr marL="788988" lvl="1" indent="-342900">
              <a:buClrTx/>
              <a:defRPr/>
            </a:pPr>
            <a:r>
              <a:rPr lang="en-US" altLang="ko-KR" sz="3000"/>
              <a:t>Q :</a:t>
            </a:r>
            <a:r>
              <a:rPr lang="ko-KR" altLang="en-US" sz="3000"/>
              <a:t> </a:t>
            </a:r>
            <a:r>
              <a:rPr lang="en-US" altLang="ko-KR" sz="3000"/>
              <a:t>Consider the function F(A,B,C,D)=∑m(0,2,3,8,10,11,12,14,15).  Design F with </a:t>
            </a:r>
            <a:r>
              <a:rPr lang="en-US" altLang="ko-KR" sz="3000" u="sng"/>
              <a:t>a 4-to-16 Decoder</a:t>
            </a:r>
            <a:r>
              <a:rPr lang="en-US" altLang="ko-KR" sz="3000"/>
              <a:t>.</a:t>
            </a:r>
            <a:endParaRPr lang="en-US" altLang="ko-KR" sz="3000"/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82028" y="1881549"/>
          <a:ext cx="8851463" cy="18383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17584"/>
                <a:gridCol w="520867"/>
                <a:gridCol w="520867"/>
                <a:gridCol w="520867"/>
                <a:gridCol w="520867"/>
                <a:gridCol w="520867"/>
                <a:gridCol w="520867"/>
                <a:gridCol w="520867"/>
                <a:gridCol w="520867"/>
                <a:gridCol w="520867"/>
                <a:gridCol w="520867"/>
                <a:gridCol w="520867"/>
                <a:gridCol w="520867"/>
                <a:gridCol w="520867"/>
                <a:gridCol w="520867"/>
                <a:gridCol w="520867"/>
                <a:gridCol w="520867"/>
              </a:tblGrid>
              <a:tr h="3136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A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136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B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136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C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136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D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136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F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6774750" y="5795250"/>
            <a:ext cx="269940" cy="36552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217" y="3842355"/>
            <a:ext cx="6595566" cy="3015644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9050739" y="2290092"/>
            <a:ext cx="2936875" cy="548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/>
              <a:t>진리표</a:t>
            </a:r>
            <a:endParaRPr lang="ko-KR" altLang="en-US" sz="3000"/>
          </a:p>
        </p:txBody>
      </p:sp>
      <p:sp>
        <p:nvSpPr>
          <p:cNvPr id="8" name=""/>
          <p:cNvSpPr txBox="1"/>
          <p:nvPr/>
        </p:nvSpPr>
        <p:spPr>
          <a:xfrm>
            <a:off x="8318138" y="4909992"/>
            <a:ext cx="2936876" cy="548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/>
              <a:t>도식화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066301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3000"/>
              <a:t>Lab 03-2-2. Design with Decoder</a:t>
            </a:r>
            <a:endParaRPr lang="en-US" altLang="ko-KR" sz="3000"/>
          </a:p>
          <a:p>
            <a:pPr marL="788988" lvl="1" indent="-342900">
              <a:buClrTx/>
              <a:defRPr/>
            </a:pPr>
            <a:r>
              <a:rPr lang="en-US" altLang="ko-KR" sz="2600">
                <a:solidFill>
                  <a:schemeClr val="tx1"/>
                </a:solidFill>
              </a:rPr>
              <a:t>1.</a:t>
            </a:r>
            <a:r>
              <a:rPr lang="ko-KR" altLang="en-US" sz="2600">
                <a:solidFill>
                  <a:schemeClr val="tx1"/>
                </a:solidFill>
              </a:rPr>
              <a:t> </a:t>
            </a:r>
            <a:r>
              <a:rPr lang="en-US" altLang="ko-KR" sz="2600">
                <a:solidFill>
                  <a:schemeClr val="tx1"/>
                </a:solidFill>
              </a:rPr>
              <a:t>Design a circuit that produce F, by using the Decoder you just made in Lab 03-2-1. 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261" y="1819034"/>
            <a:ext cx="5836635" cy="464493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6096000" y="1766363"/>
            <a:ext cx="6173264" cy="49772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이 코드는 활성화 신호로 4-to-16 디코더를 구현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함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디코더는 n비트 입력을 받아 2^n 출력 라인을 생성하는 디지털 회로이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다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이 코드의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경우 디코더에는 4개의 입력 포트 A, B, C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D와 1개의 활성화 포트 En이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다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 디코더의 출력은 단일 비트 f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임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endParaRPr xmlns:mc="http://schemas.openxmlformats.org/markup-compatibility/2006" xmlns:hp="http://schemas.haansoft.com/office/presentation/8.0" lang="en-US" altLang="ko-KR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아키텍처 내에서 여러 신호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선언</a:t>
            </a:r>
            <a:endParaRPr xmlns:mc="http://schemas.openxmlformats.org/markup-compatibility/2006" xmlns:hp="http://schemas.haansoft.com/office/presentation/8.0" lang="ko-KR" altLang="en-US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Ens: 인에이블 신호 En과 입력 신호 s를 연결하는 5비트 벡터.</a:t>
            </a:r>
            <a:endParaRPr xmlns:mc="http://schemas.openxmlformats.org/markup-compatibility/2006" xmlns:hp="http://schemas.haansoft.com/office/presentation/8.0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s: 입력 포트 A, B, C, D의 값을 저장하는 4비트 벡터.</a:t>
            </a:r>
            <a:endParaRPr xmlns:mc="http://schemas.openxmlformats.org/markup-compatibility/2006" xmlns:hp="http://schemas.haansoft.com/office/presentation/8.0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m: 디코더의 출력을 저장하는 16비트 벡터.</a:t>
            </a:r>
            <a:endParaRPr xmlns:mc="http://schemas.openxmlformats.org/markup-compatibility/2006" xmlns:hp="http://schemas.haansoft.com/office/presentation/8.0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아키텍처에는 입력 신호 Ens의 값을 기반으로 출력 신호 m에 값을 할당하는 WITH SELECT 문도 포함됩니다. 이 문은 입력 신호를 0에서 15까지의 이진수 값으로 효과적으로 디코딩하고 m의 해당 비트를 1로 설정합니다. 예를 들어 Ens가 "10011"(십진수로 19에 대한 이진수)이면 출력 신호 m은 " 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000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000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1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0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0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000000", 9번째 비트(0부터 계산)가 1로 설정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됨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endParaRPr xmlns:mc="http://schemas.openxmlformats.org/markup-compatibility/2006" xmlns:hp="http://schemas.haansoft.com/office/presentation/8.0" lang="en-US" altLang="ko-KR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lang="en-US" altLang="ko-KR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마지막으로, 출력 신호 f는 출력 신호 m의 선택된 비트의 논리합으로 계산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됨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선택된 비트는 이진 값 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0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 2, 3, 8, 10, 11, 12, 14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15에 해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당됨</a:t>
            </a: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endParaRPr xmlns:mc="http://schemas.openxmlformats.org/markup-compatibility/2006" xmlns:hp="http://schemas.haansoft.com/office/presentation/8.0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515600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3000"/>
              <a:t>Lab 03-2-2. Design with Decoder</a:t>
            </a:r>
            <a:endParaRPr lang="en-US" altLang="ko-KR" sz="3000"/>
          </a:p>
          <a:p>
            <a:pPr>
              <a:buClr>
                <a:schemeClr val="accent3"/>
              </a:buClr>
              <a:defRPr/>
            </a:pPr>
            <a:r>
              <a:rPr lang="en-US" altLang="ko-KR" sz="3000">
                <a:solidFill>
                  <a:schemeClr val="tx1"/>
                </a:solidFill>
              </a:rPr>
              <a:t>1.</a:t>
            </a:r>
            <a:r>
              <a:rPr lang="ko-KR" altLang="en-US" sz="3000">
                <a:solidFill>
                  <a:schemeClr val="tx1"/>
                </a:solidFill>
              </a:rPr>
              <a:t> </a:t>
            </a:r>
            <a:r>
              <a:rPr lang="en-US" altLang="ko-KR" sz="3000">
                <a:solidFill>
                  <a:schemeClr val="tx1"/>
                </a:solidFill>
              </a:rPr>
              <a:t>Design a circuit that produce F, by using the Decoder you just made in Lab 03-2-1. </a:t>
            </a:r>
            <a:endParaRPr lang="en-US" altLang="ko-KR" sz="3000">
              <a:solidFill>
                <a:schemeClr val="tx1"/>
              </a:solidFill>
            </a:endParaRP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95472" y="1047451"/>
            <a:ext cx="3091399" cy="476309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1870" y="1704886"/>
            <a:ext cx="4083260" cy="3448227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010738" y="5612593"/>
            <a:ext cx="2936875" cy="548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compilation</a:t>
            </a:r>
            <a:endParaRPr lang="en-US" altLang="ko-KR" sz="3000"/>
          </a:p>
        </p:txBody>
      </p:sp>
      <p:sp>
        <p:nvSpPr>
          <p:cNvPr id="7" name=""/>
          <p:cNvSpPr txBox="1"/>
          <p:nvPr/>
        </p:nvSpPr>
        <p:spPr>
          <a:xfrm>
            <a:off x="7590630" y="5921670"/>
            <a:ext cx="2111535" cy="54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000"/>
              <a:t>RTL_Viewer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Lab 03-2-2. Design with Decoder</a:t>
            </a:r>
            <a:endParaRPr lang="en-US" altLang="ko-KR" sz="3000"/>
          </a:p>
          <a:p>
            <a:pPr marL="788988" lvl="1" indent="-342900">
              <a:buClrTx/>
              <a:defRPr/>
            </a:pPr>
            <a:r>
              <a:rPr lang="en-US" altLang="ko-KR" sz="3000">
                <a:solidFill>
                  <a:schemeClr val="tx1"/>
                </a:solidFill>
              </a:rPr>
              <a:t>2.</a:t>
            </a:r>
            <a:r>
              <a:rPr lang="ko-KR" altLang="en-US" sz="3000">
                <a:solidFill>
                  <a:schemeClr val="tx1"/>
                </a:solidFill>
              </a:rPr>
              <a:t> </a:t>
            </a:r>
            <a:r>
              <a:rPr lang="en-US" altLang="ko-KR" sz="3000">
                <a:solidFill>
                  <a:schemeClr val="tx1"/>
                </a:solidFill>
              </a:rPr>
              <a:t>Verify with simulation the circuit</a:t>
            </a:r>
            <a:endParaRPr lang="en-US" altLang="ko-KR" sz="3000">
              <a:solidFill>
                <a:schemeClr val="tx1"/>
              </a:solidFill>
            </a:endParaRP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7943" y="1457709"/>
            <a:ext cx="10501065" cy="2645082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99750" y="4602749"/>
            <a:ext cx="10500001" cy="118654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/>
              <a:t>앞 코드에서 설정한 값으로 맵핑한 후</a:t>
            </a:r>
            <a:r>
              <a:rPr lang="en-US" altLang="ko-KR"/>
              <a:t>,</a:t>
            </a:r>
            <a:r>
              <a:rPr lang="ko-KR" altLang="en-US"/>
              <a:t> 각 출력마다 </a:t>
            </a:r>
            <a:r>
              <a:rPr lang="en-US" altLang="ko-KR"/>
              <a:t>800,</a:t>
            </a:r>
            <a:r>
              <a:rPr lang="ko-KR" altLang="en-US"/>
              <a:t> </a:t>
            </a:r>
            <a:r>
              <a:rPr lang="en-US" altLang="ko-KR"/>
              <a:t>400,</a:t>
            </a:r>
            <a:r>
              <a:rPr lang="ko-KR" altLang="en-US"/>
              <a:t> </a:t>
            </a:r>
            <a:r>
              <a:rPr lang="en-US" altLang="ko-KR"/>
              <a:t>200,100, </a:t>
            </a:r>
            <a:r>
              <a:rPr lang="ko-KR" altLang="en-US"/>
              <a:t>구간으로 신호를 만들어 놓음</a:t>
            </a:r>
            <a:r>
              <a:rPr lang="en-US" altLang="ko-KR"/>
              <a:t>.</a:t>
            </a:r>
            <a:r>
              <a:rPr lang="ko-KR" altLang="en-US"/>
              <a:t> 그리고 </a:t>
            </a:r>
            <a:r>
              <a:rPr lang="en-US" altLang="ko-KR"/>
              <a:t>En</a:t>
            </a:r>
            <a:r>
              <a:rPr lang="ko-KR" altLang="en-US"/>
              <a:t>의 값이 </a:t>
            </a:r>
            <a:r>
              <a:rPr lang="en-US" altLang="ko-KR"/>
              <a:t>“1”</a:t>
            </a:r>
            <a:r>
              <a:rPr lang="ko-KR" altLang="en-US"/>
              <a:t>일때만 결과가 정상적으로 출력되므로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En</a:t>
            </a:r>
            <a:r>
              <a:rPr lang="ko-KR" altLang="en-US"/>
              <a:t>의 값을 </a:t>
            </a:r>
            <a:r>
              <a:rPr lang="en-US" altLang="ko-KR"/>
              <a:t>“1”</a:t>
            </a:r>
            <a:r>
              <a:rPr lang="ko-KR" altLang="en-US"/>
              <a:t>로 설정한다</a:t>
            </a:r>
            <a:r>
              <a:rPr lang="en-US" altLang="ko-KR"/>
              <a:t>.</a:t>
            </a:r>
            <a:r>
              <a:rPr lang="ko-KR" altLang="en-US"/>
              <a:t> 그리고 문제에서 정의해 놓은 결과 값인 </a:t>
            </a:r>
            <a:r>
              <a:rPr lang="en-US" altLang="ko-KR"/>
              <a:t>s(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0)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 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s(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2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)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 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s(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3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)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등등에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시뮬레이션을 해보면 정상적으로 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“1”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이 출력되는 걸 볼 수 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endParaRPr xmlns:mc="http://schemas.openxmlformats.org/markup-compatibility/2006" xmlns:hp="http://schemas.haansoft.com/office/presentation/8.0" lang="en-US" altLang="ko-KR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Lab 03-2-2. Design with Decoder</a:t>
            </a:r>
            <a:r>
              <a:rPr lang="en-US" altLang="ko-KR" sz="3000">
                <a:solidFill>
                  <a:schemeClr val="tx1"/>
                </a:solidFill>
              </a:rPr>
              <a:t>.</a:t>
            </a:r>
            <a:r>
              <a:rPr lang="ko-KR" altLang="en-US" sz="3000">
                <a:solidFill>
                  <a:schemeClr val="tx1"/>
                </a:solidFill>
              </a:rPr>
              <a:t> 	</a:t>
            </a:r>
            <a:endParaRPr lang="en-US" altLang="ko-KR" sz="3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3000">
                <a:solidFill>
                  <a:schemeClr val="tx1"/>
                </a:solidFill>
              </a:rPr>
              <a:t>	</a:t>
            </a:r>
            <a:r>
              <a:rPr lang="en-US" altLang="ko-KR" sz="3000">
                <a:solidFill>
                  <a:schemeClr val="tx1"/>
                </a:solidFill>
              </a:rPr>
              <a:t>3.Discuss the result</a:t>
            </a:r>
            <a:endParaRPr lang="en-US" altLang="ko-KR" sz="3000">
              <a:solidFill>
                <a:schemeClr val="tx1"/>
              </a:solidFill>
            </a:endParaRP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sp>
        <p:nvSpPr>
          <p:cNvPr id="4" name=""/>
          <p:cNvSpPr txBox="1"/>
          <p:nvPr/>
        </p:nvSpPr>
        <p:spPr>
          <a:xfrm>
            <a:off x="695774" y="2018977"/>
            <a:ext cx="10327952" cy="3603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767250" y="1677749"/>
            <a:ext cx="10282500" cy="25494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하나의 같은 </a:t>
            </a:r>
            <a:r>
              <a:rPr lang="en-US" altLang="ko-KR"/>
              <a:t>decoder</a:t>
            </a:r>
            <a:r>
              <a:rPr lang="ko-KR" altLang="en-US"/>
              <a:t>을 만드는데 있어 다양한 코드가 나올 수 있다는 점을 다시한번 알게되었다</a:t>
            </a:r>
            <a:r>
              <a:rPr lang="en-US" altLang="ko-KR"/>
              <a:t>.</a:t>
            </a:r>
            <a:r>
              <a:rPr lang="ko-KR" altLang="en-US"/>
              <a:t> 그 중 시각화하였을 보기 좋은 </a:t>
            </a:r>
            <a:r>
              <a:rPr lang="en-US" altLang="ko-KR"/>
              <a:t>decoder</a:t>
            </a:r>
            <a:r>
              <a:rPr lang="ko-KR" altLang="en-US"/>
              <a:t>가 좋은것인지 아니면</a:t>
            </a:r>
            <a:r>
              <a:rPr lang="en-US" altLang="ko-KR"/>
              <a:t>,</a:t>
            </a:r>
            <a:r>
              <a:rPr lang="ko-KR" altLang="en-US"/>
              <a:t> 같은 성능을 내놓으면서 보기에는 불편하지만 적은 코드로 구현하는 것이 좋은 코드인지 어떤 코드가 좋은 코드인지에 대해고민하게 되었다</a:t>
            </a:r>
            <a:r>
              <a:rPr lang="en-US" altLang="ko-KR"/>
              <a:t>.</a:t>
            </a:r>
            <a:r>
              <a:rPr lang="ko-KR" altLang="en-US"/>
              <a:t> 나는 상황에 따라 다르겠지만 다른 사람에게 설명할때는 사용자 친화적인 코딩을 하고 그 외에는 시간 복잡도와 공간 복잡도를 생각하며 최대한 최소화한 코드로 구현하는 것에 집중해야겠다고 생각하게되었다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이번 과제는 처음했던 과제보다는 쉽게 느꼈졌다</a:t>
            </a:r>
            <a:r>
              <a:rPr lang="en-US" altLang="ko-KR"/>
              <a:t>.</a:t>
            </a:r>
            <a:r>
              <a:rPr lang="ko-KR" altLang="en-US"/>
              <a:t> 처음에 많이 헷갈리면서 공부했던게 도움이 많이 되었던거 같다</a:t>
            </a:r>
            <a:r>
              <a:rPr lang="en-US" altLang="ko-KR"/>
              <a:t>.</a:t>
            </a:r>
            <a:r>
              <a:rPr lang="ko-KR" altLang="en-US"/>
              <a:t> 또 모르는 부분이 나왔을때도 당황하지 않고 공부하는 법을 알게되었다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189177" y="115119"/>
            <a:ext cx="12002823" cy="62171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300"/>
              <a:t>목차</a:t>
            </a:r>
            <a:endParaRPr lang="ko-KR" altLang="en-US" sz="3300"/>
          </a:p>
          <a:p>
            <a:pPr>
              <a:defRPr/>
            </a:pPr>
            <a:endParaRPr lang="ko-KR" altLang="en-US" sz="3300"/>
          </a:p>
          <a:p>
            <a:pPr>
              <a:defRPr/>
            </a:pPr>
            <a:r>
              <a:rPr lang="en-US" altLang="ko-KR" sz="2800"/>
              <a:t>Lab 03-1-1. Design a MUX</a:t>
            </a:r>
            <a:endParaRPr lang="en-US" altLang="ko-KR" sz="2800"/>
          </a:p>
          <a:p>
            <a:pPr>
              <a:defRPr/>
            </a:pPr>
            <a:r>
              <a:rPr lang="en-US" altLang="ko-KR" sz="2800"/>
              <a:t>	1.</a:t>
            </a:r>
            <a:r>
              <a:rPr lang="ko-KR" altLang="en-US" sz="2800"/>
              <a:t> </a:t>
            </a:r>
            <a:r>
              <a:rPr lang="en-US" altLang="ko-KR" sz="2800"/>
              <a:t>Design a 8-to-1 MUX with Enable ( with VHDL)</a:t>
            </a:r>
            <a:endParaRPr lang="en-US" altLang="ko-KR" sz="2800"/>
          </a:p>
          <a:p>
            <a:pPr>
              <a:defRPr/>
            </a:pPr>
            <a:r>
              <a:rPr lang="en-US" altLang="ko-KR" sz="2800"/>
              <a:t>	2. Verify the 8-to-1 MUX with simulation</a:t>
            </a:r>
            <a:endParaRPr lang="en-US" altLang="ko-KR" sz="2800"/>
          </a:p>
          <a:p>
            <a:pPr>
              <a:defRPr/>
            </a:pPr>
            <a:endParaRPr lang="en-US" altLang="ko-KR" sz="2800"/>
          </a:p>
          <a:p>
            <a:pPr lvl="0">
              <a:defRPr/>
            </a:pPr>
            <a:r>
              <a:rPr lang="en-US" altLang="ko-KR" sz="2800"/>
              <a:t>Lab 03-1-2. Design with MUX</a:t>
            </a:r>
            <a:endParaRPr lang="en-US" altLang="ko-KR" sz="2800"/>
          </a:p>
          <a:p>
            <a:pPr>
              <a:buClr>
                <a:schemeClr val="accent3"/>
              </a:buClr>
              <a:defRPr/>
            </a:pPr>
            <a:r>
              <a:rPr lang="en-US" altLang="ko-KR" sz="2800"/>
              <a:t>	Q</a:t>
            </a:r>
            <a:r>
              <a:rPr lang="ko-KR" altLang="en-US" sz="2800"/>
              <a:t> </a:t>
            </a:r>
            <a:r>
              <a:rPr lang="en-US" altLang="ko-KR" sz="2800"/>
              <a:t>:</a:t>
            </a:r>
            <a:r>
              <a:rPr lang="ko-KR" altLang="en-US" sz="2800"/>
              <a:t> </a:t>
            </a:r>
            <a:r>
              <a:rPr lang="en-US" altLang="ko-KR" sz="2800"/>
              <a:t>Consider the function F(A,B,C,D) = ∑m(0,2,3,8,10,11,12,14,15). </a:t>
            </a:r>
            <a:endParaRPr lang="en-US" altLang="ko-KR" sz="2800"/>
          </a:p>
          <a:p>
            <a:pPr>
              <a:buClr>
                <a:schemeClr val="accent3"/>
              </a:buClr>
              <a:defRPr/>
            </a:pPr>
            <a:r>
              <a:rPr lang="en-US" altLang="ko-KR" sz="2800"/>
              <a:t>	Design F with </a:t>
            </a:r>
            <a:r>
              <a:rPr lang="en-US" altLang="ko-KR" sz="2800" u="sng"/>
              <a:t>a 8-to-1 MUX.</a:t>
            </a:r>
            <a:endParaRPr lang="en-US" altLang="ko-KR" sz="2800" u="sng"/>
          </a:p>
          <a:p>
            <a:pPr>
              <a:buClr>
                <a:schemeClr val="accent3"/>
              </a:buClr>
              <a:defRPr/>
            </a:pPr>
            <a:endParaRPr lang="en-US" altLang="ko-KR" sz="2800" u="sng"/>
          </a:p>
          <a:p>
            <a:pPr marL="788988" lvl="1" indent="-342900">
              <a:buClrTx/>
              <a:defRPr/>
            </a:pPr>
            <a:r>
              <a:rPr lang="ko-KR" altLang="en-US" sz="2800">
                <a:solidFill>
                  <a:schemeClr val="tx1"/>
                </a:solidFill>
              </a:rPr>
              <a:t>	</a:t>
            </a:r>
            <a:r>
              <a:rPr lang="en-US" altLang="ko-KR" sz="2800">
                <a:solidFill>
                  <a:schemeClr val="tx1"/>
                </a:solidFill>
              </a:rPr>
              <a:t>1. Design a circuit that produce F, by using the MUX you just made </a:t>
            </a:r>
            <a:r>
              <a:rPr lang="ko-KR" altLang="en-US" sz="2800">
                <a:solidFill>
                  <a:schemeClr val="tx1"/>
                </a:solidFill>
              </a:rPr>
              <a:t>	  </a:t>
            </a:r>
            <a:r>
              <a:rPr lang="en-US" altLang="ko-KR" sz="2800">
                <a:solidFill>
                  <a:schemeClr val="tx1"/>
                </a:solidFill>
              </a:rPr>
              <a:t>in Lab 03-1-1. </a:t>
            </a:r>
            <a:endParaRPr lang="en-US" altLang="ko-KR" sz="2800">
              <a:solidFill>
                <a:schemeClr val="tx1"/>
              </a:solidFill>
            </a:endParaRPr>
          </a:p>
          <a:p>
            <a:pPr marL="788988" lvl="1" indent="-342900">
              <a:buClrTx/>
              <a:defRPr/>
            </a:pPr>
            <a:r>
              <a:rPr lang="ko-KR" altLang="en-US" sz="2800">
                <a:solidFill>
                  <a:schemeClr val="tx1"/>
                </a:solidFill>
              </a:rPr>
              <a:t>	</a:t>
            </a:r>
            <a:r>
              <a:rPr lang="en-US" altLang="ko-KR" sz="2800">
                <a:solidFill>
                  <a:schemeClr val="tx1"/>
                </a:solidFill>
              </a:rPr>
              <a:t>2. Verify with simulation the circuit</a:t>
            </a:r>
            <a:endParaRPr lang="en-US" altLang="ko-KR" sz="2800">
              <a:solidFill>
                <a:schemeClr val="tx1"/>
              </a:solidFill>
            </a:endParaRPr>
          </a:p>
          <a:p>
            <a:pPr marL="788988" lvl="1" indent="-342900">
              <a:defRPr/>
            </a:pPr>
            <a:r>
              <a:rPr lang="ko-KR" altLang="en-US" sz="2800">
                <a:solidFill>
                  <a:schemeClr val="tx1"/>
                </a:solidFill>
              </a:rPr>
              <a:t>	</a:t>
            </a:r>
            <a:r>
              <a:rPr lang="en-US" altLang="ko-KR" sz="2800">
                <a:solidFill>
                  <a:schemeClr val="tx1"/>
                </a:solidFill>
              </a:rPr>
              <a:t>3.Discuss the result</a:t>
            </a:r>
            <a:endParaRPr lang="en-US" altLang="ko-KR" sz="280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189177" y="115119"/>
            <a:ext cx="12002823" cy="50836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Clr>
                <a:schemeClr val="accent3"/>
              </a:buClr>
              <a:defRPr/>
            </a:pPr>
            <a:r>
              <a:rPr lang="ko-KR" altLang="en-US" sz="3300"/>
              <a:t>목차</a:t>
            </a:r>
            <a:endParaRPr lang="ko-KR" altLang="en-US" sz="3300"/>
          </a:p>
          <a:p>
            <a:pPr>
              <a:buClr>
                <a:schemeClr val="accent3"/>
              </a:buClr>
              <a:defRPr/>
            </a:pPr>
            <a:endParaRPr lang="ko-KR" altLang="en-US" sz="3300"/>
          </a:p>
          <a:p>
            <a:pPr lvl="0">
              <a:defRPr/>
            </a:pPr>
            <a:r>
              <a:rPr lang="en-US" altLang="ko-KR" sz="3300"/>
              <a:t>Lab 03-2-2. Design with Decoder</a:t>
            </a:r>
            <a:endParaRPr lang="en-US" altLang="ko-KR" sz="3300"/>
          </a:p>
          <a:p>
            <a:pPr lvl="0">
              <a:defRPr/>
            </a:pPr>
            <a:endParaRPr lang="en-US" altLang="ko-KR" sz="3300"/>
          </a:p>
          <a:p>
            <a:pPr>
              <a:buClr>
                <a:schemeClr val="accent3"/>
              </a:buClr>
              <a:defRPr/>
            </a:pPr>
            <a:r>
              <a:rPr lang="ko-KR" altLang="en-US" sz="2800"/>
              <a:t>	</a:t>
            </a:r>
            <a:r>
              <a:rPr lang="en-US" altLang="ko-KR" sz="2800"/>
              <a:t>Q :</a:t>
            </a:r>
            <a:r>
              <a:rPr lang="ko-KR" altLang="en-US" sz="2800"/>
              <a:t> </a:t>
            </a:r>
            <a:r>
              <a:rPr lang="en-US" altLang="ko-KR" sz="2800"/>
              <a:t>Consider the function F(A,B,C,D) = ∑m(0,2,3,8,10,11,12,14,15).  </a:t>
            </a:r>
            <a:r>
              <a:rPr lang="ko-KR" altLang="en-US" sz="2800"/>
              <a:t>      	     </a:t>
            </a:r>
            <a:r>
              <a:rPr lang="en-US" altLang="ko-KR" sz="2800"/>
              <a:t>Design F with </a:t>
            </a:r>
            <a:r>
              <a:rPr lang="en-US" altLang="ko-KR" sz="2800" u="sng"/>
              <a:t>a 4-to-16 Decoder</a:t>
            </a:r>
            <a:r>
              <a:rPr lang="en-US" altLang="ko-KR" sz="2800"/>
              <a:t>.</a:t>
            </a:r>
            <a:endParaRPr lang="en-US" altLang="ko-KR" sz="2800"/>
          </a:p>
          <a:p>
            <a:pPr>
              <a:buClr>
                <a:schemeClr val="accent3"/>
              </a:buClr>
              <a:defRPr/>
            </a:pPr>
            <a:endParaRPr lang="en-US" altLang="ko-KR" sz="2800"/>
          </a:p>
          <a:p>
            <a:pPr marL="788988" lvl="1" indent="-342900">
              <a:buClrTx/>
              <a:defRPr/>
            </a:pPr>
            <a:r>
              <a:rPr lang="en-US" altLang="ko-KR" sz="2800">
                <a:solidFill>
                  <a:schemeClr val="tx1"/>
                </a:solidFill>
              </a:rPr>
              <a:t>1.</a:t>
            </a:r>
            <a:r>
              <a:rPr lang="ko-KR" altLang="en-US" sz="2800">
                <a:solidFill>
                  <a:schemeClr val="tx1"/>
                </a:solidFill>
              </a:rPr>
              <a:t> </a:t>
            </a:r>
            <a:r>
              <a:rPr lang="en-US" altLang="ko-KR" sz="2800">
                <a:solidFill>
                  <a:schemeClr val="tx1"/>
                </a:solidFill>
              </a:rPr>
              <a:t>Design a circuit that produce F, by using the Decoder you just made in Lab 03-2-1. </a:t>
            </a:r>
            <a:endParaRPr lang="en-US" altLang="ko-KR" sz="2800">
              <a:solidFill>
                <a:schemeClr val="tx1"/>
              </a:solidFill>
            </a:endParaRPr>
          </a:p>
          <a:p>
            <a:pPr marL="788988" lvl="1" indent="-342900">
              <a:buClrTx/>
              <a:defRPr/>
            </a:pPr>
            <a:r>
              <a:rPr lang="en-US" altLang="ko-KR" sz="2800">
                <a:solidFill>
                  <a:schemeClr val="tx1"/>
                </a:solidFill>
              </a:rPr>
              <a:t>2.</a:t>
            </a:r>
            <a:r>
              <a:rPr lang="ko-KR" altLang="en-US" sz="2800">
                <a:solidFill>
                  <a:schemeClr val="tx1"/>
                </a:solidFill>
              </a:rPr>
              <a:t> </a:t>
            </a:r>
            <a:r>
              <a:rPr lang="en-US" altLang="ko-KR" sz="2800">
                <a:solidFill>
                  <a:schemeClr val="tx1"/>
                </a:solidFill>
              </a:rPr>
              <a:t>Verify with simulation the circuit</a:t>
            </a:r>
            <a:endParaRPr lang="en-US" altLang="ko-KR" sz="2800">
              <a:solidFill>
                <a:schemeClr val="tx1"/>
              </a:solidFill>
            </a:endParaRPr>
          </a:p>
          <a:p>
            <a:pPr marL="788988" lvl="1" indent="-342900">
              <a:defRPr/>
            </a:pPr>
            <a:r>
              <a:rPr lang="en-US" altLang="ko-KR" sz="2800">
                <a:solidFill>
                  <a:schemeClr val="tx1"/>
                </a:solidFill>
              </a:rPr>
              <a:t>3.</a:t>
            </a:r>
            <a:r>
              <a:rPr lang="ko-KR" altLang="en-US" sz="2800">
                <a:solidFill>
                  <a:schemeClr val="tx1"/>
                </a:solidFill>
              </a:rPr>
              <a:t> </a:t>
            </a:r>
            <a:r>
              <a:rPr lang="en-US" altLang="ko-KR" sz="2800">
                <a:solidFill>
                  <a:schemeClr val="tx1"/>
                </a:solidFill>
              </a:rPr>
              <a:t>Discuss the result</a:t>
            </a:r>
            <a:endParaRPr lang="en-US" altLang="ko-KR" sz="280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199" y="2450125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Lab 03-1-1. </a:t>
            </a:r>
            <a:r>
              <a:rPr xmlns:mc="http://schemas.openxmlformats.org/markup-compatibility/2006" xmlns:hp="http://schemas.haansoft.com/office/presentation/8.0" lang="en-US" alt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Design with MUX</a:t>
            </a:r>
            <a:endParaRPr xmlns:mc="http://schemas.openxmlformats.org/markup-compatibility/2006" xmlns:hp="http://schemas.haansoft.com/office/presentation/8.0" lang="en-US" altLang="en-US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89665" y="0"/>
            <a:ext cx="11110913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300"/>
              <a:t>Lab 03-1-1. Design a MUX</a:t>
            </a:r>
            <a:endParaRPr lang="en-US" altLang="ko-KR" sz="3700"/>
          </a:p>
          <a:p>
            <a:pPr>
              <a:defRPr/>
            </a:pPr>
            <a:r>
              <a:rPr lang="en-US" altLang="ko-KR" sz="3000"/>
              <a:t>1.</a:t>
            </a:r>
            <a:r>
              <a:rPr lang="ko-KR" altLang="en-US" sz="3000"/>
              <a:t> </a:t>
            </a:r>
            <a:r>
              <a:rPr lang="en-US" altLang="ko-KR" sz="3000"/>
              <a:t>Design a 8-to-1 MUX with Enable ( with VHDL)</a:t>
            </a:r>
            <a:endParaRPr lang="en-US" altLang="ko-KR" sz="3000"/>
          </a:p>
        </p:txBody>
      </p:sp>
      <p:sp>
        <p:nvSpPr>
          <p:cNvPr id="3" name="내용 개체 틀 2"/>
          <p:cNvSpPr>
            <a:spLocks noGrp="1"/>
          </p:cNvSpPr>
          <p:nvPr/>
        </p:nvSpPr>
        <p:spPr>
          <a:xfrm>
            <a:off x="695999" y="1140666"/>
            <a:ext cx="4968955" cy="571733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LIBRARY ieee ;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ieee.std_logic_1164.all ;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mux8to1 IS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PORT (	w: IN 	STD_LOGIC_VECTOR(7 downto 0) ;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s: IN 	STD_LOGIC_VECTOR(2 DOWNTO 0) ;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En : IN 	STD_LOGIC;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f: OUT 	STD_LOGIC ) ;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mux8to1 ;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Behavior OF mux8to1 IS	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signal Ens : std_logic_vector(3 downto 0);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Ens &lt;= En &amp; s;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WITH Ens SELECT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 &lt;= 	w(0) WHEN "1000",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w(1) WHEN "1001",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w(2) WHEN "1010",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w(3) when "1011",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w(4) WHEN "1100",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w(5) WHEN "1101",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w(6) WHEN "1110",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w(7) when "1111",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'0' when OTHERS;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Behavior ;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6096000" y="1228240"/>
            <a:ext cx="5802970" cy="75423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주어진 코드는</a:t>
            </a:r>
            <a:r>
              <a:rPr lang="en-US" altLang="ko-KR" sz="1500"/>
              <a:t>VHDL</a:t>
            </a:r>
            <a:r>
              <a:rPr lang="ko-KR" altLang="en-US" sz="1500"/>
              <a:t>에서 </a:t>
            </a:r>
            <a:r>
              <a:rPr lang="en-US" altLang="ko-KR" sz="1500"/>
              <a:t>8-to-1</a:t>
            </a:r>
            <a:r>
              <a:rPr lang="ko-KR" altLang="en-US" sz="1500"/>
              <a:t> 멀티플렉서</a:t>
            </a:r>
            <a:r>
              <a:rPr lang="en-US" altLang="ko-KR" sz="1500"/>
              <a:t>(mux)</a:t>
            </a:r>
            <a:r>
              <a:rPr lang="ko-KR" altLang="en-US" sz="1500"/>
              <a:t>를 정의하는 코드</a:t>
            </a:r>
            <a:r>
              <a:rPr lang="en-US" altLang="ko-KR" sz="1500"/>
              <a:t>.</a:t>
            </a:r>
            <a:r>
              <a:rPr lang="ko-KR" altLang="en-US" sz="1500"/>
              <a:t> </a:t>
            </a:r>
            <a:r>
              <a:rPr lang="en-US" altLang="ko-KR" sz="1500"/>
              <a:t>ENTITY “mux8to1”</a:t>
            </a:r>
            <a:r>
              <a:rPr lang="ko-KR" altLang="en-US" sz="1500"/>
              <a:t>에는 </a:t>
            </a:r>
            <a:r>
              <a:rPr lang="en-US" altLang="ko-KR" sz="1500"/>
              <a:t>3</a:t>
            </a:r>
            <a:r>
              <a:rPr lang="ko-KR" altLang="en-US" sz="1500"/>
              <a:t>개의 입력 포트와 </a:t>
            </a:r>
            <a:r>
              <a:rPr lang="en-US" altLang="ko-KR" sz="1500"/>
              <a:t>1</a:t>
            </a:r>
            <a:r>
              <a:rPr lang="ko-KR" altLang="en-US" sz="1500"/>
              <a:t>개의 출력 포트가 있음</a:t>
            </a:r>
            <a:r>
              <a:rPr lang="en-US" altLang="ko-KR" sz="1500"/>
              <a:t>.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입력포트                             출력포트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                             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w : 8</a:t>
            </a:r>
            <a:r>
              <a:rPr lang="ko-KR" altLang="en-US" sz="1500"/>
              <a:t>비트</a:t>
            </a:r>
            <a:r>
              <a:rPr lang="en-US" altLang="ko-KR" sz="1500"/>
              <a:t> </a:t>
            </a:r>
            <a:r>
              <a:rPr lang="ko-KR" altLang="en-US" sz="1500"/>
              <a:t>벡터                     </a:t>
            </a:r>
            <a:r>
              <a:rPr lang="en-US" altLang="ko-KR" sz="1500"/>
              <a:t>f : </a:t>
            </a:r>
            <a:r>
              <a:rPr lang="ko-KR" altLang="en-US" sz="1500"/>
              <a:t>단일 비트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s : 3</a:t>
            </a:r>
            <a:r>
              <a:rPr lang="ko-KR" altLang="en-US" sz="1500"/>
              <a:t>비트</a:t>
            </a:r>
            <a:r>
              <a:rPr lang="en-US" altLang="ko-KR" sz="1500"/>
              <a:t> </a:t>
            </a:r>
            <a:r>
              <a:rPr lang="ko-KR" altLang="en-US" sz="1500"/>
              <a:t>벡터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En : </a:t>
            </a:r>
            <a:r>
              <a:rPr lang="ko-KR" altLang="en-US" sz="1500"/>
              <a:t>단일 비트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“Behavior”</a:t>
            </a:r>
            <a:r>
              <a:rPr lang="ko-KR" altLang="en-US" sz="1500"/>
              <a:t> 동작 방식을 사용하여 mux의 기능을 정의함</a:t>
            </a:r>
            <a:r>
              <a:rPr lang="en-US" altLang="ko-KR" sz="1500"/>
              <a:t>.</a:t>
            </a:r>
            <a:r>
              <a:rPr lang="ko-KR" altLang="en-US" sz="1500"/>
              <a:t> 신호 "Ens"는 "En"과 "s"를 연결하는 4비트 벡터로 선언됨</a:t>
            </a:r>
            <a:r>
              <a:rPr lang="en-US" altLang="ko-KR" sz="1500"/>
              <a:t>.</a:t>
            </a:r>
            <a:endParaRPr lang="en-US" altLang="ko-KR" sz="1500"/>
          </a:p>
          <a:p>
            <a:pPr>
              <a:defRPr/>
            </a:pPr>
            <a:endParaRPr lang="ko-KR" altLang="en-US" sz="1500"/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</a:t>
            </a:r>
            <a:r>
              <a:rPr lang="ko-KR" altLang="en-US" sz="1500"/>
              <a:t>"WITH-SELECT" 문은 "Ens" 값을 기준으로 8개의 입력 "w(i)" 중 하나를 출력 "f"에 할당함</a:t>
            </a:r>
            <a:r>
              <a:rPr lang="en-US" altLang="ko-KR" sz="1500"/>
              <a:t>.</a:t>
            </a:r>
            <a:r>
              <a:rPr lang="ko-KR" altLang="en-US" sz="1500"/>
              <a:t> "Ens"의 값이 "1000"이면 "f"는 "w(0)"의 값을 가져옴</a:t>
            </a:r>
            <a:r>
              <a:rPr lang="en-US" altLang="ko-KR" sz="1500"/>
              <a:t>.</a:t>
            </a:r>
            <a:r>
              <a:rPr lang="ko-KR" altLang="en-US" sz="1500"/>
              <a:t> "Ens"의 값이 "1001"이면 "f"는 "w(1)"의 값을 가져오는 식임</a:t>
            </a:r>
            <a:r>
              <a:rPr lang="en-US" altLang="ko-KR" sz="1500"/>
              <a:t>.</a:t>
            </a:r>
            <a:r>
              <a:rPr lang="ko-KR" altLang="en-US" sz="1500"/>
              <a:t> "Ens"에 다른 값이 있으면 "f"에 논리 0이 할당됨</a:t>
            </a:r>
            <a:r>
              <a:rPr lang="en-US" altLang="ko-KR" sz="1500"/>
              <a:t>.</a:t>
            </a:r>
            <a:endParaRPr lang="en-US" altLang="ko-KR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따라서 이 코드는 8개의 입력("w") 중 하나를 출력("f")으로 선택하기 위해 선택 입력("En")과 3개의 주소 입력("s")이 있는 8-to-1 mux로 구현함</a:t>
            </a:r>
            <a:r>
              <a:rPr lang="en-US" altLang="ko-KR" sz="1500"/>
              <a:t>.</a:t>
            </a:r>
            <a:endParaRPr lang="en-US" altLang="ko-KR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4277" y="1259863"/>
            <a:ext cx="5382537" cy="3726412"/>
          </a:xfrm>
          <a:prstGeom prst="rect">
            <a:avLst/>
          </a:prstGeom>
        </p:spPr>
      </p:pic>
      <p:sp>
        <p:nvSpPr>
          <p:cNvPr id="4" name="제목 1"/>
          <p:cNvSpPr/>
          <p:nvPr/>
        </p:nvSpPr>
        <p:spPr>
          <a:xfrm>
            <a:off x="353103" y="0"/>
            <a:ext cx="11838897" cy="1325563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 03-1-1. Design a MUX</a:t>
            </a:r>
            <a:endPara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en-US" altLang="ko-KR" sz="3000"/>
              <a:t>2. Verify the 8-to-1 MUX with simulation(compilation, RTL_Viewer)</a:t>
            </a:r>
            <a:endParaRPr lang="en-US" altLang="ko-KR" sz="30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323359"/>
            <a:ext cx="5704530" cy="3533089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1800013" y="5156094"/>
            <a:ext cx="2218372" cy="54747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000"/>
              <a:t>compilation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8255317" y="5037032"/>
            <a:ext cx="2113598" cy="54483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000"/>
              <a:t>RTL_Viewer</a:t>
            </a: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525463" y="5855970"/>
            <a:ext cx="11299827" cy="10001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앞 장의 </a:t>
            </a:r>
            <a:r>
              <a:rPr lang="en-US" altLang="ko-KR" sz="3000"/>
              <a:t>8-to-1 MUX with Enable ( with VHDL)</a:t>
            </a:r>
            <a:r>
              <a:rPr lang="ko-KR" altLang="en-US" sz="3000"/>
              <a:t>를 </a:t>
            </a:r>
            <a:r>
              <a:rPr lang="en-US" altLang="ko-KR" sz="3000"/>
              <a:t>compilation</a:t>
            </a:r>
            <a:r>
              <a:rPr lang="ko-KR" altLang="en-US" sz="3000"/>
              <a:t>과 </a:t>
            </a:r>
            <a:r>
              <a:rPr lang="en-US" altLang="ko-KR" sz="3000"/>
              <a:t>RTL_Viewer</a:t>
            </a:r>
            <a:r>
              <a:rPr lang="ko-KR" altLang="en-US" sz="3000"/>
              <a:t>를 진행한 모습</a:t>
            </a:r>
            <a:r>
              <a:rPr lang="en-US" altLang="ko-KR" sz="3000"/>
              <a:t>.</a:t>
            </a:r>
            <a:endParaRPr lang="en-US" altLang="ko-KR" sz="300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0230" y="1429732"/>
            <a:ext cx="11325707" cy="2940201"/>
          </a:xfrm>
          <a:prstGeom prst="rect">
            <a:avLst/>
          </a:prstGeom>
        </p:spPr>
      </p:pic>
      <p:sp>
        <p:nvSpPr>
          <p:cNvPr id="5" name="제목 1"/>
          <p:cNvSpPr/>
          <p:nvPr/>
        </p:nvSpPr>
        <p:spPr>
          <a:xfrm>
            <a:off x="353103" y="0"/>
            <a:ext cx="11838897" cy="1325563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 03-1-1. Design a MUX</a:t>
            </a:r>
            <a:endPara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en-US" altLang="ko-KR" sz="3000"/>
              <a:t>2. Verify the 8-to-1 MUX with simulation(compilation, RTL_Viewer)</a:t>
            </a:r>
            <a:endParaRPr lang="en-US" altLang="ko-KR" sz="3000"/>
          </a:p>
        </p:txBody>
      </p:sp>
      <p:sp>
        <p:nvSpPr>
          <p:cNvPr id="6" name=""/>
          <p:cNvSpPr/>
          <p:nvPr/>
        </p:nvSpPr>
        <p:spPr>
          <a:xfrm>
            <a:off x="3360339" y="1454231"/>
            <a:ext cx="4040541" cy="293030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7420240" y="1449131"/>
            <a:ext cx="4213041" cy="2930302"/>
          </a:xfrm>
          <a:prstGeom prst="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519749" y="4452750"/>
            <a:ext cx="11145001" cy="22890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빨간 영역은 결과가 </a:t>
            </a:r>
            <a:r>
              <a:rPr lang="en-US" altLang="ko-KR"/>
              <a:t>“1”</a:t>
            </a:r>
            <a:r>
              <a:rPr lang="ko-KR" altLang="en-US"/>
              <a:t>이 나오고 파란 영역은 결과가 </a:t>
            </a:r>
            <a:r>
              <a:rPr lang="en-US" altLang="ko-KR"/>
              <a:t>“0”</a:t>
            </a:r>
            <a:r>
              <a:rPr lang="ko-KR" altLang="en-US"/>
              <a:t>이 나오는 영역임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8-to-1</a:t>
            </a:r>
            <a:r>
              <a:rPr lang="ko-KR" altLang="en-US"/>
              <a:t> </a:t>
            </a:r>
            <a:r>
              <a:rPr lang="en-US" altLang="ko-KR"/>
              <a:t>MUX</a:t>
            </a:r>
            <a:r>
              <a:rPr lang="ko-KR" altLang="en-US"/>
              <a:t>에 대한 설명을 하기 위해 일부로 두 영역으로 나누어 시뮬레이션 하였음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먼저 빨간 영역은 기본적으로 </a:t>
            </a:r>
            <a:r>
              <a:rPr lang="en-US" altLang="ko-KR">
                <a:solidFill>
                  <a:srgbClr val="ffb689"/>
                </a:solidFill>
              </a:rPr>
              <a:t>En</a:t>
            </a:r>
            <a:r>
              <a:rPr lang="ko-KR" altLang="en-US">
                <a:solidFill>
                  <a:srgbClr val="ffb689"/>
                </a:solidFill>
              </a:rPr>
              <a:t> 의 값이 </a:t>
            </a:r>
            <a:r>
              <a:rPr lang="en-US" altLang="ko-KR">
                <a:solidFill>
                  <a:srgbClr val="ffb689"/>
                </a:solidFill>
              </a:rPr>
              <a:t>“1”</a:t>
            </a:r>
            <a:r>
              <a:rPr lang="ko-KR" altLang="en-US">
                <a:solidFill>
                  <a:srgbClr val="ffb689"/>
                </a:solidFill>
              </a:rPr>
              <a:t>이고</a:t>
            </a:r>
            <a:r>
              <a:rPr lang="en-US" altLang="ko-KR">
                <a:solidFill>
                  <a:srgbClr val="ffb689"/>
                </a:solidFill>
              </a:rPr>
              <a:t>,</a:t>
            </a:r>
            <a:r>
              <a:rPr lang="ko-KR" altLang="en-US">
                <a:solidFill>
                  <a:srgbClr val="ffb689"/>
                </a:solidFill>
              </a:rPr>
              <a:t> </a:t>
            </a:r>
            <a:r>
              <a:rPr lang="en-US" altLang="ko-KR">
                <a:solidFill>
                  <a:srgbClr val="ffb689"/>
                </a:solidFill>
              </a:rPr>
              <a:t>w(2)</a:t>
            </a:r>
            <a:r>
              <a:rPr lang="ko-KR" altLang="en-US">
                <a:solidFill>
                  <a:srgbClr val="ffb689"/>
                </a:solidFill>
              </a:rPr>
              <a:t>의 값과 </a:t>
            </a:r>
            <a:r>
              <a:rPr lang="en-US" altLang="ko-KR">
                <a:solidFill>
                  <a:srgbClr val="ffb689"/>
                </a:solidFill>
              </a:rPr>
              <a:t>s(010)</a:t>
            </a:r>
            <a:r>
              <a:rPr lang="ko-KR" altLang="en-US">
                <a:solidFill>
                  <a:srgbClr val="ffb689"/>
                </a:solidFill>
              </a:rPr>
              <a:t>의 값이 동일 하다</a:t>
            </a:r>
            <a:r>
              <a:rPr lang="en-US" altLang="ko-KR">
                <a:solidFill>
                  <a:srgbClr val="ffb689"/>
                </a:solidFill>
              </a:rPr>
              <a:t>.</a:t>
            </a:r>
            <a:r>
              <a:rPr lang="ko-KR" altLang="en-US"/>
              <a:t> 따라서 결과 </a:t>
            </a:r>
            <a:r>
              <a:rPr lang="en-US" altLang="ko-KR"/>
              <a:t>f</a:t>
            </a:r>
            <a:r>
              <a:rPr lang="ko-KR" altLang="en-US"/>
              <a:t> 가 </a:t>
            </a:r>
            <a:r>
              <a:rPr lang="en-US" altLang="ko-KR"/>
              <a:t>“1”</a:t>
            </a:r>
            <a:r>
              <a:rPr lang="ko-KR" altLang="en-US"/>
              <a:t>이 출력된다</a:t>
            </a:r>
            <a:r>
              <a:rPr lang="en-US" altLang="ko-KR"/>
              <a:t>.(2000 ~ 3000 </a:t>
            </a:r>
            <a:r>
              <a:rPr lang="ko-KR" altLang="en-US"/>
              <a:t>범위</a:t>
            </a:r>
            <a:r>
              <a:rPr lang="en-US" altLang="ko-KR"/>
              <a:t>, </a:t>
            </a:r>
            <a:r>
              <a:rPr lang="ko-KR" altLang="en-US"/>
              <a:t>단위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ns)</a:t>
            </a:r>
            <a:endParaRPr lang="en-US" altLang="ko-KR"/>
          </a:p>
          <a:p>
            <a:pPr>
              <a:defRPr/>
            </a:pPr>
            <a:r>
              <a:rPr lang="ko-KR" altLang="en-US"/>
              <a:t>하지만 파란 영역은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En</a:t>
            </a:r>
            <a:r>
              <a:rPr lang="ko-KR" altLang="en-US">
                <a:solidFill>
                  <a:schemeClr val="accent1"/>
                </a:solidFill>
              </a:rPr>
              <a:t>의 값은 </a:t>
            </a:r>
            <a:r>
              <a:rPr lang="en-US" altLang="ko-KR">
                <a:solidFill>
                  <a:schemeClr val="accent1"/>
                </a:solidFill>
              </a:rPr>
              <a:t>“1”</a:t>
            </a:r>
            <a:r>
              <a:rPr lang="ko-KR" altLang="en-US">
                <a:solidFill>
                  <a:schemeClr val="accent1"/>
                </a:solidFill>
              </a:rPr>
              <a:t> 이지만</a:t>
            </a:r>
            <a:r>
              <a:rPr lang="en-US" altLang="ko-KR">
                <a:solidFill>
                  <a:schemeClr val="accent1"/>
                </a:solidFill>
              </a:rPr>
              <a:t>,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w(7)</a:t>
            </a:r>
            <a:r>
              <a:rPr lang="ko-KR" altLang="en-US">
                <a:solidFill>
                  <a:schemeClr val="accent1"/>
                </a:solidFill>
              </a:rPr>
              <a:t>의 값과 </a:t>
            </a:r>
            <a:r>
              <a:rPr lang="en-US" altLang="ko-KR">
                <a:solidFill>
                  <a:schemeClr val="accent1"/>
                </a:solidFill>
              </a:rPr>
              <a:t>s(111)</a:t>
            </a:r>
            <a:r>
              <a:rPr lang="ko-KR" altLang="en-US">
                <a:solidFill>
                  <a:schemeClr val="accent1"/>
                </a:solidFill>
              </a:rPr>
              <a:t>의 값이 동일하지 않다</a:t>
            </a:r>
            <a:r>
              <a:rPr lang="en-US" altLang="ko-KR">
                <a:solidFill>
                  <a:schemeClr val="accent1"/>
                </a:solidFill>
              </a:rPr>
              <a:t>.</a:t>
            </a:r>
            <a:r>
              <a:rPr lang="ko-KR" altLang="en-US"/>
              <a:t> 따라서 결과 </a:t>
            </a:r>
            <a:r>
              <a:rPr lang="en-US" altLang="ko-KR"/>
              <a:t>f</a:t>
            </a:r>
            <a:r>
              <a:rPr lang="ko-KR" altLang="en-US"/>
              <a:t> 가 </a:t>
            </a:r>
            <a:r>
              <a:rPr lang="en-US" altLang="ko-KR"/>
              <a:t>“0”</a:t>
            </a:r>
            <a:r>
              <a:rPr lang="ko-KR" altLang="en-US"/>
              <a:t>이 출력된다</a:t>
            </a:r>
            <a:r>
              <a:rPr lang="en-US" altLang="ko-KR"/>
              <a:t>.(7000</a:t>
            </a:r>
            <a:r>
              <a:rPr lang="ko-KR" altLang="en-US"/>
              <a:t> </a:t>
            </a:r>
            <a:r>
              <a:rPr lang="en-US" altLang="ko-KR"/>
              <a:t>~</a:t>
            </a:r>
            <a:r>
              <a:rPr lang="ko-KR" altLang="en-US"/>
              <a:t> </a:t>
            </a:r>
            <a:r>
              <a:rPr lang="en-US" altLang="ko-KR"/>
              <a:t>8000</a:t>
            </a:r>
            <a:r>
              <a:rPr lang="ko-KR" altLang="en-US"/>
              <a:t> 범위</a:t>
            </a:r>
            <a:r>
              <a:rPr lang="en-US" altLang="ko-KR"/>
              <a:t>,</a:t>
            </a:r>
            <a:r>
              <a:rPr lang="ko-KR" altLang="en-US"/>
              <a:t> 단위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ns)</a:t>
            </a:r>
            <a:endParaRPr lang="en-US" altLang="ko-KR"/>
          </a:p>
          <a:p>
            <a:pPr>
              <a:defRPr/>
            </a:pPr>
            <a:r>
              <a:rPr lang="ko-KR" altLang="en-US"/>
              <a:t>따라서</a:t>
            </a:r>
            <a:r>
              <a:rPr lang="en-US" altLang="ko-KR"/>
              <a:t>,</a:t>
            </a:r>
            <a:r>
              <a:rPr lang="ko-KR" altLang="en-US"/>
              <a:t> 위 시뮬레이션 결과로 </a:t>
            </a:r>
            <a:r>
              <a:rPr lang="en-US" altLang="ko-KR"/>
              <a:t>En</a:t>
            </a:r>
            <a:r>
              <a:rPr lang="ko-KR" altLang="en-US"/>
              <a:t>의 값이 </a:t>
            </a:r>
            <a:r>
              <a:rPr lang="en-US" altLang="ko-KR"/>
              <a:t>1</a:t>
            </a:r>
            <a:r>
              <a:rPr lang="ko-KR" altLang="en-US"/>
              <a:t>이면서 </a:t>
            </a:r>
            <a:r>
              <a:rPr lang="en-US" altLang="ko-KR"/>
              <a:t>w</a:t>
            </a:r>
            <a:r>
              <a:rPr lang="ko-KR" altLang="en-US"/>
              <a:t>의 값과 </a:t>
            </a:r>
            <a:r>
              <a:rPr lang="en-US" altLang="ko-KR"/>
              <a:t>s</a:t>
            </a:r>
            <a:r>
              <a:rPr lang="ko-KR" altLang="en-US"/>
              <a:t>의 값이 동일해야만 결과 </a:t>
            </a:r>
            <a:r>
              <a:rPr lang="en-US" altLang="ko-KR"/>
              <a:t>f</a:t>
            </a:r>
            <a:r>
              <a:rPr lang="ko-KR" altLang="en-US"/>
              <a:t>가 </a:t>
            </a:r>
            <a:r>
              <a:rPr lang="en-US" altLang="ko-KR"/>
              <a:t>“1”</a:t>
            </a:r>
            <a:r>
              <a:rPr lang="ko-KR" altLang="en-US"/>
              <a:t>로 출력되는 성질을 알수 있었다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199" y="2450125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Lab 03-1-2. </a:t>
            </a:r>
            <a:r>
              <a:rPr xmlns:mc="http://schemas.openxmlformats.org/markup-compatibility/2006" xmlns:hp="http://schemas.haansoft.com/office/presentation/8.0" lang="en-US" alt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Design with MUX</a:t>
            </a:r>
            <a:endParaRPr xmlns:mc="http://schemas.openxmlformats.org/markup-compatibility/2006" xmlns:hp="http://schemas.haansoft.com/office/presentation/8.0" lang="en-US" altLang="en-US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263640-1FC6-42B5-A56A-12AE8F5D6D57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1768</ep:Words>
  <ep:PresentationFormat>와이드스크린</ep:PresentationFormat>
  <ep:Paragraphs>188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테마</vt:lpstr>
      <vt:lpstr>Lab 03</vt:lpstr>
      <vt:lpstr>슬라이드 2</vt:lpstr>
      <vt:lpstr>슬라이드 3</vt:lpstr>
      <vt:lpstr>슬라이드 4</vt:lpstr>
      <vt:lpstr>Lab 03-1-1. Design with MUX</vt:lpstr>
      <vt:lpstr>Lab 03-1-1. Design a MUX 1. Design a 8-to-1 MUX with Enable ( with VHDL)</vt:lpstr>
      <vt:lpstr>슬라이드 7</vt:lpstr>
      <vt:lpstr>슬라이드 8</vt:lpstr>
      <vt:lpstr>Lab 03-1-2. Design with MUX</vt:lpstr>
      <vt:lpstr>슬라이드 10</vt:lpstr>
      <vt:lpstr>슬라이드 11</vt:lpstr>
      <vt:lpstr>슬라이드 12</vt:lpstr>
      <vt:lpstr>Lab 03-1-2. Design with MUX 3. Discuss the result</vt:lpstr>
      <vt:lpstr>Lab 03-1-2. Design with MUX 3. Discuss the result</vt:lpstr>
      <vt:lpstr>Lab 03-2-1. Design a decoder 1. Design a 4-to-16 Decoder with Enable (with VHDL).</vt:lpstr>
      <vt:lpstr>Lab 03-2-1. Design with Decoder</vt:lpstr>
      <vt:lpstr>Lab 03-2-1. Design a decoder 2. Verify the 4-to-16 Decoder with simulation.</vt:lpstr>
      <vt:lpstr>Lab 03-2-2. Design with Decoder Q : Consider the function F(A,B,C,D)=∑m(0,2,3,8,10,11,12,14,15).  Design F with a 4-to-16 Decoder.</vt:lpstr>
      <vt:lpstr>Lab 03-2-2. Design with Decoder 1. Design a circuit that produce F, by using the Decoder you just made in Lab 03-2-1.</vt:lpstr>
      <vt:lpstr>Lab 03-2-2. Design with Decoder</vt:lpstr>
      <vt:lpstr>Lab 03-2-2. Design with Decoder.    3.Discuss the result</vt:lpstr>
      <vt:lpstr>슬라이드 22</vt:lpstr>
      <vt:lpstr>슬라이드 23</vt:lpstr>
      <vt:lpstr>슬라이드 24</vt:lpstr>
      <vt:lpstr>Lab 03-2-2. Design with Decoder.    3.Discuss the result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2023-04-06T10:45:12.000</dcterms:created>
  <dc:creator>김진석</dc:creator>
  <cp:lastModifiedBy>rlawl</cp:lastModifiedBy>
  <dcterms:modified xsi:type="dcterms:W3CDTF">2023-04-12T03:12:53.363</dcterms:modified>
  <cp:revision>62</cp:revision>
  <dc:title>PowerPoint 프레젠테이션</dc:title>
  <cp:version>1000.0000.01</cp:version>
</cp:coreProperties>
</file>