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1"/>
  </p:sldMasterIdLst>
  <p:sldIdLst>
    <p:sldId id="269" r:id="rId2"/>
    <p:sldId id="268" r:id="rId3"/>
    <p:sldId id="271" r:id="rId4"/>
    <p:sldId id="259" r:id="rId5"/>
    <p:sldId id="278" r:id="rId6"/>
    <p:sldId id="276" r:id="rId7"/>
    <p:sldId id="284" r:id="rId8"/>
    <p:sldId id="279" r:id="rId9"/>
    <p:sldId id="282" r:id="rId10"/>
    <p:sldId id="280" r:id="rId11"/>
    <p:sldId id="281" r:id="rId12"/>
  </p:sldIdLst>
  <p:sldSz cx="12192000" cy="6858000"/>
  <p:notesSz cx="6858000" cy="9144000"/>
  <p:embeddedFontLst>
    <p:embeddedFont>
      <p:font typeface="HY궁서" panose="02030600000101010101" pitchFamily="18" charset="-127"/>
      <p:regular r:id="rId13"/>
    </p:embeddedFont>
    <p:embeddedFont>
      <p:font typeface="한컴 윤체 M" panose="02020603020101020101" pitchFamily="18" charset="-127"/>
      <p:regular r:id="rId14"/>
    </p:embeddedFont>
    <p:embeddedFont>
      <p:font typeface="Tahoma" panose="020B0604030504040204" pitchFamily="34" charset="0"/>
      <p:regular r:id="rId15"/>
      <p:bold r:id="rId16"/>
    </p:embeddedFont>
    <p:embeddedFont>
      <p:font typeface="나눔고딕" panose="020D0604000000000000" pitchFamily="50" charset="-127"/>
      <p:regular r:id="rId17"/>
      <p:bold r:id="rId18"/>
    </p:embeddedFont>
    <p:embeddedFont>
      <p:font typeface="한컴 윤체 L" panose="02020603020101020101" pitchFamily="18" charset="-127"/>
      <p:regular r:id="rId19"/>
    </p:embeddedFont>
    <p:embeddedFont>
      <p:font typeface="한컴 윤체 B" panose="02020603020101020101" pitchFamily="18" charset="-127"/>
      <p:regular r:id="rId20"/>
    </p:embeddedFont>
    <p:embeddedFont>
      <p:font typeface="Ebrima" panose="02000000000000000000" pitchFamily="2" charset="0"/>
      <p:regular r:id="rId21"/>
      <p:bold r:id="rId22"/>
    </p:embeddedFont>
    <p:embeddedFont>
      <p:font typeface="Impact" panose="020B0806030902050204" pitchFamily="34" charset="0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594"/>
    <a:srgbClr val="FCFC5A"/>
    <a:srgbClr val="0000CC"/>
    <a:srgbClr val="969495"/>
    <a:srgbClr val="FAA762"/>
    <a:srgbClr val="FC9804"/>
    <a:srgbClr val="6FD51B"/>
    <a:srgbClr val="F70920"/>
    <a:srgbClr val="FD6A63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13" autoAdjust="0"/>
    <p:restoredTop sz="94660"/>
  </p:normalViewPr>
  <p:slideViewPr>
    <p:cSldViewPr snapToGrid="0">
      <p:cViewPr varScale="1">
        <p:scale>
          <a:sx n="68" d="100"/>
          <a:sy n="68" d="100"/>
        </p:scale>
        <p:origin x="-416" y="-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 userDrawn="1"/>
        </p:nvSpPr>
        <p:spPr>
          <a:xfrm>
            <a:off x="127000" y="92075"/>
            <a:ext cx="547688" cy="549275"/>
          </a:xfrm>
          <a:prstGeom prst="ellipse">
            <a:avLst/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sp>
        <p:nvSpPr>
          <p:cNvPr id="8" name="타원 7"/>
          <p:cNvSpPr/>
          <p:nvPr userDrawn="1"/>
        </p:nvSpPr>
        <p:spPr>
          <a:xfrm>
            <a:off x="2198688" y="92075"/>
            <a:ext cx="549275" cy="549275"/>
          </a:xfrm>
          <a:prstGeom prst="ellipse">
            <a:avLst/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sp>
        <p:nvSpPr>
          <p:cNvPr id="9" name="타원 8"/>
          <p:cNvSpPr/>
          <p:nvPr userDrawn="1"/>
        </p:nvSpPr>
        <p:spPr>
          <a:xfrm>
            <a:off x="3235325" y="92075"/>
            <a:ext cx="547688" cy="549275"/>
          </a:xfrm>
          <a:prstGeom prst="ellipse">
            <a:avLst/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sp>
        <p:nvSpPr>
          <p:cNvPr id="10" name="타원 9"/>
          <p:cNvSpPr/>
          <p:nvPr userDrawn="1"/>
        </p:nvSpPr>
        <p:spPr>
          <a:xfrm>
            <a:off x="5307013" y="92075"/>
            <a:ext cx="549275" cy="549275"/>
          </a:xfrm>
          <a:prstGeom prst="ellipse">
            <a:avLst/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sp>
        <p:nvSpPr>
          <p:cNvPr id="11" name="타원 10"/>
          <p:cNvSpPr/>
          <p:nvPr userDrawn="1"/>
        </p:nvSpPr>
        <p:spPr>
          <a:xfrm>
            <a:off x="6343650" y="92075"/>
            <a:ext cx="547688" cy="549275"/>
          </a:xfrm>
          <a:prstGeom prst="ellipse">
            <a:avLst/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sp>
        <p:nvSpPr>
          <p:cNvPr id="12" name="타원 11"/>
          <p:cNvSpPr/>
          <p:nvPr userDrawn="1"/>
        </p:nvSpPr>
        <p:spPr>
          <a:xfrm>
            <a:off x="8415338" y="92075"/>
            <a:ext cx="549275" cy="549275"/>
          </a:xfrm>
          <a:prstGeom prst="ellipse">
            <a:avLst/>
          </a:prstGeom>
          <a:solidFill>
            <a:srgbClr val="7D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sp>
        <p:nvSpPr>
          <p:cNvPr id="13" name="타원 12"/>
          <p:cNvSpPr/>
          <p:nvPr userDrawn="1"/>
        </p:nvSpPr>
        <p:spPr>
          <a:xfrm>
            <a:off x="10488613" y="92075"/>
            <a:ext cx="547687" cy="549275"/>
          </a:xfrm>
          <a:prstGeom prst="ellipse">
            <a:avLst/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sp>
        <p:nvSpPr>
          <p:cNvPr id="14" name="타원 13"/>
          <p:cNvSpPr/>
          <p:nvPr userDrawn="1"/>
        </p:nvSpPr>
        <p:spPr>
          <a:xfrm>
            <a:off x="1163638" y="92075"/>
            <a:ext cx="547687" cy="549275"/>
          </a:xfrm>
          <a:prstGeom prst="ellipse">
            <a:avLst/>
          </a:prstGeom>
          <a:solidFill>
            <a:srgbClr val="7D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sp>
        <p:nvSpPr>
          <p:cNvPr id="15" name="타원 14"/>
          <p:cNvSpPr/>
          <p:nvPr userDrawn="1"/>
        </p:nvSpPr>
        <p:spPr>
          <a:xfrm>
            <a:off x="4271963" y="92075"/>
            <a:ext cx="547687" cy="549275"/>
          </a:xfrm>
          <a:prstGeom prst="ellipse">
            <a:avLst/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sp>
        <p:nvSpPr>
          <p:cNvPr id="16" name="타원 15"/>
          <p:cNvSpPr/>
          <p:nvPr userDrawn="1"/>
        </p:nvSpPr>
        <p:spPr>
          <a:xfrm>
            <a:off x="7380288" y="92075"/>
            <a:ext cx="547687" cy="549275"/>
          </a:xfrm>
          <a:prstGeom prst="ellipse">
            <a:avLst/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sp>
        <p:nvSpPr>
          <p:cNvPr id="17" name="타원 16"/>
          <p:cNvSpPr/>
          <p:nvPr userDrawn="1"/>
        </p:nvSpPr>
        <p:spPr>
          <a:xfrm>
            <a:off x="11523663" y="92075"/>
            <a:ext cx="549275" cy="549275"/>
          </a:xfrm>
          <a:prstGeom prst="ellipse">
            <a:avLst/>
          </a:prstGeom>
          <a:solidFill>
            <a:srgbClr val="7D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sp>
        <p:nvSpPr>
          <p:cNvPr id="18" name="타원 17"/>
          <p:cNvSpPr/>
          <p:nvPr userDrawn="1"/>
        </p:nvSpPr>
        <p:spPr>
          <a:xfrm>
            <a:off x="9451975" y="92075"/>
            <a:ext cx="547688" cy="549275"/>
          </a:xfrm>
          <a:prstGeom prst="ellipse">
            <a:avLst/>
          </a:prstGeom>
          <a:solidFill>
            <a:srgbClr val="7D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sp>
        <p:nvSpPr>
          <p:cNvPr id="19" name="타원 18"/>
          <p:cNvSpPr/>
          <p:nvPr userDrawn="1"/>
        </p:nvSpPr>
        <p:spPr>
          <a:xfrm>
            <a:off x="127000" y="6137275"/>
            <a:ext cx="547688" cy="549275"/>
          </a:xfrm>
          <a:prstGeom prst="ellipse">
            <a:avLst/>
          </a:prstGeom>
          <a:solidFill>
            <a:srgbClr val="7D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sp>
        <p:nvSpPr>
          <p:cNvPr id="20" name="타원 19"/>
          <p:cNvSpPr/>
          <p:nvPr userDrawn="1"/>
        </p:nvSpPr>
        <p:spPr>
          <a:xfrm>
            <a:off x="2198688" y="6170613"/>
            <a:ext cx="549275" cy="547687"/>
          </a:xfrm>
          <a:prstGeom prst="ellipse">
            <a:avLst/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sp>
        <p:nvSpPr>
          <p:cNvPr id="21" name="타원 20"/>
          <p:cNvSpPr/>
          <p:nvPr userDrawn="1"/>
        </p:nvSpPr>
        <p:spPr>
          <a:xfrm>
            <a:off x="3235325" y="6170613"/>
            <a:ext cx="547688" cy="547687"/>
          </a:xfrm>
          <a:prstGeom prst="ellipse">
            <a:avLst/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sp>
        <p:nvSpPr>
          <p:cNvPr id="22" name="타원 21"/>
          <p:cNvSpPr/>
          <p:nvPr userDrawn="1"/>
        </p:nvSpPr>
        <p:spPr>
          <a:xfrm>
            <a:off x="5307013" y="6170613"/>
            <a:ext cx="549275" cy="547687"/>
          </a:xfrm>
          <a:prstGeom prst="ellipse">
            <a:avLst/>
          </a:prstGeom>
          <a:solidFill>
            <a:srgbClr val="7D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sp>
        <p:nvSpPr>
          <p:cNvPr id="23" name="타원 22"/>
          <p:cNvSpPr/>
          <p:nvPr userDrawn="1"/>
        </p:nvSpPr>
        <p:spPr>
          <a:xfrm>
            <a:off x="6343650" y="6170613"/>
            <a:ext cx="547688" cy="547687"/>
          </a:xfrm>
          <a:prstGeom prst="ellipse">
            <a:avLst/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sp>
        <p:nvSpPr>
          <p:cNvPr id="24" name="타원 23"/>
          <p:cNvSpPr/>
          <p:nvPr userDrawn="1"/>
        </p:nvSpPr>
        <p:spPr>
          <a:xfrm>
            <a:off x="8415338" y="6170613"/>
            <a:ext cx="549275" cy="547687"/>
          </a:xfrm>
          <a:prstGeom prst="ellipse">
            <a:avLst/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sp>
        <p:nvSpPr>
          <p:cNvPr id="25" name="타원 24"/>
          <p:cNvSpPr/>
          <p:nvPr userDrawn="1"/>
        </p:nvSpPr>
        <p:spPr>
          <a:xfrm>
            <a:off x="10488613" y="6170613"/>
            <a:ext cx="547687" cy="547687"/>
          </a:xfrm>
          <a:prstGeom prst="ellipse">
            <a:avLst/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sp>
        <p:nvSpPr>
          <p:cNvPr id="26" name="타원 25"/>
          <p:cNvSpPr/>
          <p:nvPr userDrawn="1"/>
        </p:nvSpPr>
        <p:spPr>
          <a:xfrm>
            <a:off x="11523663" y="6170613"/>
            <a:ext cx="549275" cy="547687"/>
          </a:xfrm>
          <a:prstGeom prst="ellipse">
            <a:avLst/>
          </a:prstGeom>
          <a:solidFill>
            <a:srgbClr val="7D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sp>
        <p:nvSpPr>
          <p:cNvPr id="27" name="타원 26"/>
          <p:cNvSpPr/>
          <p:nvPr userDrawn="1"/>
        </p:nvSpPr>
        <p:spPr>
          <a:xfrm>
            <a:off x="1163638" y="6170613"/>
            <a:ext cx="547687" cy="547687"/>
          </a:xfrm>
          <a:prstGeom prst="ellipse">
            <a:avLst/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sp>
        <p:nvSpPr>
          <p:cNvPr id="28" name="타원 27"/>
          <p:cNvSpPr/>
          <p:nvPr userDrawn="1"/>
        </p:nvSpPr>
        <p:spPr>
          <a:xfrm>
            <a:off x="4271963" y="6170613"/>
            <a:ext cx="547687" cy="547687"/>
          </a:xfrm>
          <a:prstGeom prst="ellipse">
            <a:avLst/>
          </a:prstGeom>
          <a:solidFill>
            <a:srgbClr val="7D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sp>
        <p:nvSpPr>
          <p:cNvPr id="29" name="타원 28"/>
          <p:cNvSpPr/>
          <p:nvPr userDrawn="1"/>
        </p:nvSpPr>
        <p:spPr>
          <a:xfrm>
            <a:off x="7380288" y="6170613"/>
            <a:ext cx="547687" cy="547687"/>
          </a:xfrm>
          <a:prstGeom prst="ellipse">
            <a:avLst/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sp>
        <p:nvSpPr>
          <p:cNvPr id="30" name="타원 29"/>
          <p:cNvSpPr/>
          <p:nvPr userDrawn="1"/>
        </p:nvSpPr>
        <p:spPr>
          <a:xfrm>
            <a:off x="9451975" y="6170613"/>
            <a:ext cx="547688" cy="547687"/>
          </a:xfrm>
          <a:prstGeom prst="ellipse">
            <a:avLst/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66873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87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76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56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&#44221;&#44592;&#46020;&#51333;&#54633;&#51032;&#47308;&#50612;&#54540;.mp4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/>
          <p:cNvGrpSpPr/>
          <p:nvPr/>
        </p:nvGrpSpPr>
        <p:grpSpPr>
          <a:xfrm>
            <a:off x="1116501" y="1360010"/>
            <a:ext cx="9311997" cy="1376390"/>
            <a:chOff x="873905" y="2701956"/>
            <a:chExt cx="9311997" cy="1376390"/>
          </a:xfrm>
        </p:grpSpPr>
        <p:grpSp>
          <p:nvGrpSpPr>
            <p:cNvPr id="67" name="그룹 3"/>
            <p:cNvGrpSpPr>
              <a:grpSpLocks/>
            </p:cNvGrpSpPr>
            <p:nvPr/>
          </p:nvGrpSpPr>
          <p:grpSpPr bwMode="auto">
            <a:xfrm>
              <a:off x="873905" y="2701956"/>
              <a:ext cx="1376390" cy="1376390"/>
              <a:chOff x="403735" y="2377452"/>
              <a:chExt cx="2056154" cy="2056154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403735" y="2377452"/>
                <a:ext cx="2056154" cy="2056154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0" name="그림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1616" y="2912766"/>
                <a:ext cx="1020393" cy="1019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8" name="TextBox 24"/>
            <p:cNvSpPr txBox="1">
              <a:spLocks noChangeArrowheads="1"/>
            </p:cNvSpPr>
            <p:nvPr/>
          </p:nvSpPr>
          <p:spPr bwMode="auto">
            <a:xfrm>
              <a:off x="2596965" y="3005431"/>
              <a:ext cx="7588937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4400" spc="300" dirty="0" smtClean="0">
                  <a:ln w="12700">
                    <a:noFill/>
                  </a:ln>
                  <a:latin typeface="한컴 윤체 M" panose="02020603020101020101" pitchFamily="18" charset="-127"/>
                  <a:ea typeface="한컴 윤체 M" panose="02020603020101020101" pitchFamily="18" charset="-127"/>
                </a:rPr>
                <a:t>경기도 종합 의료 어플리케이션</a:t>
              </a:r>
              <a:endParaRPr lang="ko-KR" altLang="en-US" sz="4400" spc="300" dirty="0">
                <a:ln w="12700">
                  <a:noFill/>
                </a:ln>
                <a:latin typeface="한컴 윤체 M" panose="02020603020101020101" pitchFamily="18" charset="-127"/>
                <a:ea typeface="한컴 윤체 M" panose="02020603020101020101" pitchFamily="18" charset="-127"/>
              </a:endParaRPr>
            </a:p>
          </p:txBody>
        </p:sp>
      </p:grpSp>
      <p:sp>
        <p:nvSpPr>
          <p:cNvPr id="73" name="TextBox 24"/>
          <p:cNvSpPr txBox="1">
            <a:spLocks noChangeArrowheads="1"/>
          </p:cNvSpPr>
          <p:nvPr/>
        </p:nvSpPr>
        <p:spPr bwMode="auto">
          <a:xfrm>
            <a:off x="1892379" y="3367042"/>
            <a:ext cx="395332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3600" b="1" dirty="0" smtClean="0">
                <a:ln w="12700">
                  <a:noFill/>
                </a:ln>
                <a:latin typeface="한컴 윤체 M" panose="02020603020101020101" pitchFamily="18" charset="-127"/>
                <a:ea typeface="한컴 윤체 M" panose="02020603020101020101" pitchFamily="18" charset="-127"/>
              </a:rPr>
              <a:t>201158034 </a:t>
            </a:r>
            <a:r>
              <a:rPr lang="ko-KR" altLang="en-US" sz="3600" b="1" dirty="0" smtClean="0">
                <a:ln w="12700">
                  <a:noFill/>
                </a:ln>
                <a:latin typeface="한컴 윤체 M" panose="02020603020101020101" pitchFamily="18" charset="-127"/>
                <a:ea typeface="한컴 윤체 M" panose="02020603020101020101" pitchFamily="18" charset="-127"/>
              </a:rPr>
              <a:t>최진석</a:t>
            </a:r>
            <a:endParaRPr lang="en-US" altLang="ko-KR" sz="3600" b="1" dirty="0" smtClean="0">
              <a:ln w="12700">
                <a:noFill/>
              </a:ln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3600" b="1" dirty="0" smtClean="0">
                <a:ln w="12700">
                  <a:noFill/>
                </a:ln>
                <a:latin typeface="한컴 윤체 M" panose="02020603020101020101" pitchFamily="18" charset="-127"/>
                <a:ea typeface="한컴 윤체 M" panose="02020603020101020101" pitchFamily="18" charset="-127"/>
              </a:rPr>
              <a:t>201358056 </a:t>
            </a:r>
            <a:r>
              <a:rPr lang="ko-KR" altLang="en-US" sz="3600" b="1" dirty="0" smtClean="0">
                <a:ln w="12700">
                  <a:noFill/>
                </a:ln>
                <a:latin typeface="한컴 윤체 M" panose="02020603020101020101" pitchFamily="18" charset="-127"/>
                <a:ea typeface="한컴 윤체 M" panose="02020603020101020101" pitchFamily="18" charset="-127"/>
              </a:rPr>
              <a:t>김은아</a:t>
            </a:r>
            <a:endParaRPr lang="en-US" altLang="ko-KR" sz="3600" b="1" dirty="0" smtClean="0">
              <a:ln w="12700">
                <a:noFill/>
              </a:ln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3600" b="1" dirty="0" smtClean="0">
                <a:ln w="12700">
                  <a:noFill/>
                </a:ln>
                <a:latin typeface="한컴 윤체 M" panose="02020603020101020101" pitchFamily="18" charset="-127"/>
                <a:ea typeface="한컴 윤체 M" panose="02020603020101020101" pitchFamily="18" charset="-127"/>
              </a:rPr>
              <a:t>201358071 </a:t>
            </a:r>
            <a:r>
              <a:rPr lang="ko-KR" altLang="en-US" sz="3600" b="1" dirty="0" smtClean="0">
                <a:ln w="12700">
                  <a:noFill/>
                </a:ln>
                <a:latin typeface="한컴 윤체 M" panose="02020603020101020101" pitchFamily="18" charset="-127"/>
                <a:ea typeface="한컴 윤체 M" panose="02020603020101020101" pitchFamily="18" charset="-127"/>
              </a:rPr>
              <a:t>장가람</a:t>
            </a:r>
            <a:endParaRPr lang="ko-KR" altLang="en-US" sz="3600" b="1" dirty="0">
              <a:ln w="12700">
                <a:noFill/>
              </a:ln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 flipH="1" flipV="1">
            <a:off x="427456" y="1038852"/>
            <a:ext cx="4130869" cy="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 flipV="1">
            <a:off x="7457284" y="3016989"/>
            <a:ext cx="4130869" cy="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90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 bwMode="auto">
          <a:xfrm rot="5400000">
            <a:off x="650318" y="930791"/>
            <a:ext cx="593127" cy="191464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 bwMode="auto">
          <a:xfrm rot="5400000">
            <a:off x="648996" y="3019133"/>
            <a:ext cx="593129" cy="191729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양쪽 모서리가 둥근 사각형 15"/>
          <p:cNvSpPr/>
          <p:nvPr/>
        </p:nvSpPr>
        <p:spPr bwMode="auto">
          <a:xfrm rot="5400000">
            <a:off x="897799" y="3470576"/>
            <a:ext cx="593127" cy="241489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시연동영상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양쪽 모서리가 둥근 사각형 16"/>
          <p:cNvSpPr/>
          <p:nvPr/>
        </p:nvSpPr>
        <p:spPr bwMode="auto">
          <a:xfrm rot="5400000">
            <a:off x="639192" y="2287886"/>
            <a:ext cx="593127" cy="193689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주요기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능</a:t>
            </a:r>
          </a:p>
        </p:txBody>
      </p:sp>
      <p:pic>
        <p:nvPicPr>
          <p:cNvPr id="18" name="그림 1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47" y="3016222"/>
            <a:ext cx="527699" cy="4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6" y="4451041"/>
            <a:ext cx="527699" cy="4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1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6" y="3763911"/>
            <a:ext cx="562007" cy="4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79" y="1623314"/>
            <a:ext cx="527699" cy="4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양쪽 모서리가 둥근 사각형 21"/>
          <p:cNvSpPr/>
          <p:nvPr/>
        </p:nvSpPr>
        <p:spPr bwMode="auto">
          <a:xfrm rot="5400000">
            <a:off x="645068" y="1617351"/>
            <a:ext cx="598343" cy="19146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어플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소개 </a:t>
            </a:r>
            <a:endParaRPr lang="ko-KR" altLang="en-US" b="1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그림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4" y="2332001"/>
            <a:ext cx="559088" cy="48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양쪽 모서리가 둥근 사각형 23"/>
          <p:cNvSpPr/>
          <p:nvPr/>
        </p:nvSpPr>
        <p:spPr bwMode="auto">
          <a:xfrm rot="5400000">
            <a:off x="651430" y="4402721"/>
            <a:ext cx="593128" cy="191464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5" name="Picture 4" descr="C:\Users\samsung\Desktop\물음표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6" y="5074763"/>
            <a:ext cx="581847" cy="5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hlinkClick r:id="rId8" action="ppaction://hlinkfil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555" y="642009"/>
            <a:ext cx="6983997" cy="553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5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모서리가 둥근 사각형 1"/>
          <p:cNvSpPr/>
          <p:nvPr/>
        </p:nvSpPr>
        <p:spPr bwMode="auto">
          <a:xfrm rot="5400000">
            <a:off x="650318" y="930791"/>
            <a:ext cx="593127" cy="191464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양쪽 모서리가 둥근 사각형 2"/>
          <p:cNvSpPr/>
          <p:nvPr/>
        </p:nvSpPr>
        <p:spPr bwMode="auto">
          <a:xfrm rot="5400000">
            <a:off x="648996" y="3019133"/>
            <a:ext cx="593129" cy="191729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양쪽 모서리가 둥근 사각형 3"/>
          <p:cNvSpPr/>
          <p:nvPr/>
        </p:nvSpPr>
        <p:spPr bwMode="auto">
          <a:xfrm rot="5400000">
            <a:off x="897799" y="3470576"/>
            <a:ext cx="593127" cy="241489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시연동영상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 bwMode="auto">
          <a:xfrm rot="5400000">
            <a:off x="639192" y="2287886"/>
            <a:ext cx="593127" cy="193689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주요기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능</a:t>
            </a:r>
          </a:p>
        </p:txBody>
      </p:sp>
      <p:pic>
        <p:nvPicPr>
          <p:cNvPr id="6" name="그림 1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47" y="3016222"/>
            <a:ext cx="527699" cy="4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6" y="4451041"/>
            <a:ext cx="527699" cy="4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1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6" y="3763911"/>
            <a:ext cx="562007" cy="4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79" y="1623314"/>
            <a:ext cx="527699" cy="4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양쪽 모서리가 둥근 사각형 9"/>
          <p:cNvSpPr/>
          <p:nvPr/>
        </p:nvSpPr>
        <p:spPr bwMode="auto">
          <a:xfrm rot="5400000">
            <a:off x="645068" y="1617351"/>
            <a:ext cx="598343" cy="19146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어플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소개 </a:t>
            </a:r>
            <a:endParaRPr lang="ko-KR" altLang="en-US" b="1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4" y="2332001"/>
            <a:ext cx="559088" cy="48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양쪽 모서리가 둥근 사각형 11"/>
          <p:cNvSpPr/>
          <p:nvPr/>
        </p:nvSpPr>
        <p:spPr bwMode="auto">
          <a:xfrm rot="5400000">
            <a:off x="899674" y="4154477"/>
            <a:ext cx="593130" cy="24111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Picture 4" descr="C:\Users\samsung\Desktop\물음표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6" y="5074763"/>
            <a:ext cx="581847" cy="5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036462" y="1732788"/>
            <a:ext cx="3077404" cy="116955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7000" b="1" dirty="0" smtClean="0">
                <a:latin typeface="한컴 윤체 B" panose="02020603020101020101" pitchFamily="18" charset="-127"/>
                <a:ea typeface="한컴 윤체 B" panose="02020603020101020101" pitchFamily="18" charset="-127"/>
              </a:rPr>
              <a:t>Q &amp; A </a:t>
            </a:r>
            <a:endParaRPr lang="ko-KR" altLang="en-US" sz="7000" b="1" dirty="0">
              <a:latin typeface="한컴 윤체 B" panose="02020603020101020101" pitchFamily="18" charset="-127"/>
              <a:ea typeface="한컴 윤체 B" panose="02020603020101020101" pitchFamily="18" charset="-127"/>
            </a:endParaRPr>
          </a:p>
        </p:txBody>
      </p:sp>
      <p:pic>
        <p:nvPicPr>
          <p:cNvPr id="20" name="Picture 4" descr="C:\Users\samsung\Desktop\물음표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8908">
            <a:off x="7572317" y="1309306"/>
            <a:ext cx="1737336" cy="173733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/>
          <p:cNvCxnSpPr/>
          <p:nvPr/>
        </p:nvCxnSpPr>
        <p:spPr>
          <a:xfrm flipH="1" flipV="1">
            <a:off x="1845768" y="982866"/>
            <a:ext cx="4130869" cy="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 flipV="1">
            <a:off x="7419960" y="3726145"/>
            <a:ext cx="4130869" cy="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12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>
            <a:endCxn id="48" idx="6"/>
          </p:cNvCxnSpPr>
          <p:nvPr/>
        </p:nvCxnSpPr>
        <p:spPr bwMode="auto">
          <a:xfrm flipV="1">
            <a:off x="3700429" y="3489297"/>
            <a:ext cx="6083997" cy="1099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 bwMode="auto">
          <a:xfrm>
            <a:off x="3603183" y="3383010"/>
            <a:ext cx="271462" cy="271463"/>
          </a:xfrm>
          <a:prstGeom prst="ellipse">
            <a:avLst/>
          </a:prstGeom>
          <a:solidFill>
            <a:srgbClr val="00B0F0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타원 58"/>
          <p:cNvSpPr/>
          <p:nvPr/>
        </p:nvSpPr>
        <p:spPr bwMode="auto">
          <a:xfrm>
            <a:off x="3116194" y="1690969"/>
            <a:ext cx="1263001" cy="1211221"/>
          </a:xfrm>
          <a:prstGeom prst="ellipse">
            <a:avLst/>
          </a:prstGeom>
          <a:solidFill>
            <a:schemeClr val="bg1"/>
          </a:solidFill>
          <a:ln w="88900">
            <a:solidFill>
              <a:srgbClr val="F60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103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837" y="1963757"/>
            <a:ext cx="665568" cy="66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4" name="TextBox 67"/>
          <p:cNvSpPr txBox="1">
            <a:spLocks noChangeArrowheads="1"/>
          </p:cNvSpPr>
          <p:nvPr/>
        </p:nvSpPr>
        <p:spPr bwMode="auto">
          <a:xfrm>
            <a:off x="2442888" y="1067128"/>
            <a:ext cx="24801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1" hangingPunct="1"/>
            <a:r>
              <a:rPr lang="ko-KR" altLang="en-US" sz="2400" b="1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어플리케이션 </a:t>
            </a:r>
            <a:r>
              <a:rPr lang="en-US" altLang="ko-KR" sz="2400" b="1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 </a:t>
            </a:r>
            <a:r>
              <a:rPr lang="ko-KR" altLang="en-US" sz="2400" b="1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소개</a:t>
            </a:r>
            <a:endParaRPr lang="ko-KR" altLang="en-US" sz="2400" b="1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cxnSp>
        <p:nvCxnSpPr>
          <p:cNvPr id="98" name="직선 연결선 97"/>
          <p:cNvCxnSpPr/>
          <p:nvPr/>
        </p:nvCxnSpPr>
        <p:spPr bwMode="auto">
          <a:xfrm>
            <a:off x="3738121" y="2938509"/>
            <a:ext cx="0" cy="4445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 bwMode="auto">
          <a:xfrm>
            <a:off x="6324803" y="1641833"/>
            <a:ext cx="1227563" cy="1224572"/>
          </a:xfrm>
          <a:prstGeom prst="ellipse">
            <a:avLst/>
          </a:prstGeom>
          <a:solidFill>
            <a:schemeClr val="bg1"/>
          </a:solidFill>
          <a:ln w="88900">
            <a:solidFill>
              <a:srgbClr val="FCFC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113" name="그림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681" y="1904265"/>
            <a:ext cx="674163" cy="674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4" name="TextBox 68"/>
          <p:cNvSpPr txBox="1">
            <a:spLocks noChangeArrowheads="1"/>
          </p:cNvSpPr>
          <p:nvPr/>
        </p:nvSpPr>
        <p:spPr bwMode="auto">
          <a:xfrm>
            <a:off x="4771765" y="5444383"/>
            <a:ext cx="13324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1" hangingPunct="1"/>
            <a:r>
              <a:rPr lang="ko-KR" altLang="en-US" sz="2400" b="1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주요기능 </a:t>
            </a:r>
            <a:endParaRPr lang="ko-KR" altLang="en-US" sz="2400" b="1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cxnSp>
        <p:nvCxnSpPr>
          <p:cNvPr id="100" name="직선 연결선 99"/>
          <p:cNvCxnSpPr/>
          <p:nvPr/>
        </p:nvCxnSpPr>
        <p:spPr bwMode="auto">
          <a:xfrm>
            <a:off x="5379511" y="3632636"/>
            <a:ext cx="0" cy="4445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 bwMode="auto">
          <a:xfrm>
            <a:off x="7763906" y="4116432"/>
            <a:ext cx="1231218" cy="1206654"/>
          </a:xfrm>
          <a:prstGeom prst="ellipse">
            <a:avLst/>
          </a:prstGeom>
          <a:solidFill>
            <a:schemeClr val="bg1"/>
          </a:solidFill>
          <a:ln w="889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118" name="그림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08" y="4421285"/>
            <a:ext cx="536213" cy="53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9" name="TextBox 82"/>
          <p:cNvSpPr txBox="1">
            <a:spLocks noChangeArrowheads="1"/>
          </p:cNvSpPr>
          <p:nvPr/>
        </p:nvSpPr>
        <p:spPr bwMode="auto">
          <a:xfrm>
            <a:off x="7647672" y="5444384"/>
            <a:ext cx="15937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1" hangingPunct="1"/>
            <a:r>
              <a:rPr lang="ko-KR" altLang="en-US" sz="2400" b="1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시</a:t>
            </a:r>
            <a:r>
              <a:rPr lang="ko-KR" altLang="en-US" sz="2400" b="1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연</a:t>
            </a:r>
            <a:r>
              <a:rPr lang="ko-KR" altLang="en-US" sz="2400" b="1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 동영상</a:t>
            </a:r>
            <a:endParaRPr lang="ko-KR" altLang="en-US" sz="2400" b="1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cxnSp>
        <p:nvCxnSpPr>
          <p:cNvPr id="101" name="직선 연결선 100"/>
          <p:cNvCxnSpPr/>
          <p:nvPr/>
        </p:nvCxnSpPr>
        <p:spPr bwMode="auto">
          <a:xfrm>
            <a:off x="8392666" y="3617214"/>
            <a:ext cx="0" cy="4445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 bwMode="auto">
          <a:xfrm>
            <a:off x="6930877" y="2919847"/>
            <a:ext cx="0" cy="4445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 bwMode="auto">
          <a:xfrm>
            <a:off x="4799422" y="4146386"/>
            <a:ext cx="1185246" cy="1187878"/>
          </a:xfrm>
          <a:prstGeom prst="ellipse">
            <a:avLst/>
          </a:prstGeom>
          <a:solidFill>
            <a:schemeClr val="bg1"/>
          </a:solidFill>
          <a:ln w="88900">
            <a:solidFill>
              <a:srgbClr val="FAA7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133" name="그림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313" y="4407177"/>
            <a:ext cx="688579" cy="68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4" name="TextBox 80"/>
          <p:cNvSpPr txBox="1">
            <a:spLocks noChangeArrowheads="1"/>
          </p:cNvSpPr>
          <p:nvPr/>
        </p:nvSpPr>
        <p:spPr bwMode="auto">
          <a:xfrm>
            <a:off x="6439167" y="1023258"/>
            <a:ext cx="9685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1" hangingPunct="1"/>
            <a:r>
              <a:rPr lang="ko-KR" altLang="en-US" sz="2400" b="1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구성도</a:t>
            </a:r>
            <a:endParaRPr lang="ko-KR" altLang="en-US" sz="2400" b="1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119" name="타원 118"/>
          <p:cNvSpPr/>
          <p:nvPr/>
        </p:nvSpPr>
        <p:spPr bwMode="auto">
          <a:xfrm>
            <a:off x="3665596" y="3459016"/>
            <a:ext cx="146050" cy="146050"/>
          </a:xfrm>
          <a:prstGeom prst="ellipse">
            <a:avLst/>
          </a:prstGeom>
          <a:solidFill>
            <a:srgbClr val="252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68" name="타원 67"/>
          <p:cNvSpPr/>
          <p:nvPr/>
        </p:nvSpPr>
        <p:spPr bwMode="auto">
          <a:xfrm>
            <a:off x="5238548" y="3352549"/>
            <a:ext cx="271462" cy="271463"/>
          </a:xfrm>
          <a:prstGeom prst="ellipse">
            <a:avLst/>
          </a:prstGeom>
          <a:solidFill>
            <a:srgbClr val="00B0F0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타원 69"/>
          <p:cNvSpPr/>
          <p:nvPr/>
        </p:nvSpPr>
        <p:spPr bwMode="auto">
          <a:xfrm>
            <a:off x="5301254" y="3422892"/>
            <a:ext cx="146050" cy="146050"/>
          </a:xfrm>
          <a:prstGeom prst="ellipse">
            <a:avLst/>
          </a:prstGeom>
          <a:solidFill>
            <a:srgbClr val="252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26" name="타원 125"/>
          <p:cNvSpPr/>
          <p:nvPr/>
        </p:nvSpPr>
        <p:spPr bwMode="auto">
          <a:xfrm>
            <a:off x="6785815" y="3352549"/>
            <a:ext cx="271462" cy="271463"/>
          </a:xfrm>
          <a:prstGeom prst="ellipse">
            <a:avLst/>
          </a:prstGeom>
          <a:solidFill>
            <a:srgbClr val="00B0F0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7" name="타원 126"/>
          <p:cNvSpPr/>
          <p:nvPr/>
        </p:nvSpPr>
        <p:spPr bwMode="auto">
          <a:xfrm>
            <a:off x="6848521" y="3422892"/>
            <a:ext cx="146050" cy="146050"/>
          </a:xfrm>
          <a:prstGeom prst="ellipse">
            <a:avLst/>
          </a:prstGeom>
          <a:solidFill>
            <a:srgbClr val="252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28" name="타원 127"/>
          <p:cNvSpPr/>
          <p:nvPr/>
        </p:nvSpPr>
        <p:spPr bwMode="auto">
          <a:xfrm>
            <a:off x="8256936" y="3336089"/>
            <a:ext cx="271462" cy="271463"/>
          </a:xfrm>
          <a:prstGeom prst="ellipse">
            <a:avLst/>
          </a:prstGeom>
          <a:solidFill>
            <a:srgbClr val="00B0F0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타원 128"/>
          <p:cNvSpPr/>
          <p:nvPr/>
        </p:nvSpPr>
        <p:spPr bwMode="auto">
          <a:xfrm>
            <a:off x="8324371" y="3405818"/>
            <a:ext cx="146050" cy="146050"/>
          </a:xfrm>
          <a:prstGeom prst="ellipse">
            <a:avLst/>
          </a:prstGeom>
          <a:solidFill>
            <a:srgbClr val="252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152" name="그룹 85"/>
          <p:cNvGrpSpPr>
            <a:grpSpLocks/>
          </p:cNvGrpSpPr>
          <p:nvPr/>
        </p:nvGrpSpPr>
        <p:grpSpPr bwMode="auto">
          <a:xfrm>
            <a:off x="-14030" y="1500857"/>
            <a:ext cx="2428924" cy="3473730"/>
            <a:chOff x="-13276" y="1195967"/>
            <a:chExt cx="1644569" cy="2734005"/>
          </a:xfrm>
        </p:grpSpPr>
        <p:sp>
          <p:nvSpPr>
            <p:cNvPr id="153" name="양쪽 모서리가 둥근 사각형 152"/>
            <p:cNvSpPr/>
            <p:nvPr/>
          </p:nvSpPr>
          <p:spPr>
            <a:xfrm rot="5400000">
              <a:off x="542297" y="649894"/>
              <a:ext cx="542924" cy="1635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INDEX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4" name="양쪽 모서리가 둥근 사각형 153"/>
            <p:cNvSpPr/>
            <p:nvPr/>
          </p:nvSpPr>
          <p:spPr>
            <a:xfrm rot="5400000">
              <a:off x="393446" y="1399571"/>
              <a:ext cx="470925" cy="128309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9694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spc="-15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어플</a:t>
              </a:r>
              <a:r>
                <a:rPr lang="ko-KR" altLang="en-US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소개 </a:t>
              </a:r>
              <a:endParaRPr lang="ko-KR" altLang="en-US" b="1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5" name="양쪽 모서리가 둥근 사각형 154"/>
            <p:cNvSpPr/>
            <p:nvPr/>
          </p:nvSpPr>
          <p:spPr>
            <a:xfrm rot="5400000">
              <a:off x="402136" y="2497246"/>
              <a:ext cx="466822" cy="12963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9694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구성도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6" name="양쪽 모서리가 둥근 사각형 155"/>
            <p:cNvSpPr/>
            <p:nvPr/>
          </p:nvSpPr>
          <p:spPr>
            <a:xfrm rot="5400000">
              <a:off x="402136" y="3048378"/>
              <a:ext cx="466822" cy="12963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9694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시연동영상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7" name="양쪽 모서리가 둥근 사각형 156"/>
            <p:cNvSpPr/>
            <p:nvPr/>
          </p:nvSpPr>
          <p:spPr>
            <a:xfrm rot="5400000">
              <a:off x="401496" y="1929436"/>
              <a:ext cx="466822" cy="12963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9694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주요기</a:t>
              </a:r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능</a:t>
              </a:r>
            </a:p>
          </p:txBody>
        </p:sp>
        <p:pic>
          <p:nvPicPr>
            <p:cNvPr id="158" name="그림 1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90" y="2388637"/>
              <a:ext cx="357293" cy="357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9" name="그림 14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63" y="3517914"/>
              <a:ext cx="357293" cy="357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0" name="그림 1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63" y="2977107"/>
              <a:ext cx="380522" cy="357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그림 3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38" y="1260523"/>
              <a:ext cx="357293" cy="357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2" name="그림 3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77" y="1850120"/>
              <a:ext cx="378546" cy="381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양쪽 모서리가 둥근 사각형 40"/>
          <p:cNvSpPr/>
          <p:nvPr/>
        </p:nvSpPr>
        <p:spPr bwMode="auto">
          <a:xfrm rot="5400000">
            <a:off x="651430" y="4402721"/>
            <a:ext cx="593128" cy="191464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9114658" y="1635213"/>
            <a:ext cx="1227563" cy="1224572"/>
          </a:xfrm>
          <a:prstGeom prst="ellipse">
            <a:avLst/>
          </a:prstGeom>
          <a:solidFill>
            <a:schemeClr val="bg1"/>
          </a:solidFill>
          <a:ln w="889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5" name="직선 연결선 44"/>
          <p:cNvCxnSpPr/>
          <p:nvPr/>
        </p:nvCxnSpPr>
        <p:spPr bwMode="auto">
          <a:xfrm>
            <a:off x="9720732" y="2913227"/>
            <a:ext cx="0" cy="4445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80"/>
          <p:cNvSpPr txBox="1">
            <a:spLocks noChangeArrowheads="1"/>
          </p:cNvSpPr>
          <p:nvPr/>
        </p:nvSpPr>
        <p:spPr bwMode="auto">
          <a:xfrm>
            <a:off x="9236464" y="1039788"/>
            <a:ext cx="9156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1" hangingPunct="1"/>
            <a:r>
              <a:rPr lang="en-US" altLang="ko-KR" sz="2400" b="1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Q&amp;A</a:t>
            </a:r>
            <a:endParaRPr lang="ko-KR" altLang="en-US" sz="2400" b="1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9575670" y="3345929"/>
            <a:ext cx="271462" cy="271463"/>
          </a:xfrm>
          <a:prstGeom prst="ellipse">
            <a:avLst/>
          </a:prstGeom>
          <a:solidFill>
            <a:srgbClr val="00B0F0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9638376" y="3416272"/>
            <a:ext cx="146050" cy="146050"/>
          </a:xfrm>
          <a:prstGeom prst="ellipse">
            <a:avLst/>
          </a:prstGeom>
          <a:solidFill>
            <a:srgbClr val="252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2052" name="Picture 4" descr="C:\Users\samsung\Desktop\물음표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413" y="1862019"/>
            <a:ext cx="751091" cy="75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C:\Users\samsung\Desktop\물음표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6" y="5074763"/>
            <a:ext cx="581847" cy="5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8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938180" y="1500295"/>
            <a:ext cx="160337" cy="160338"/>
          </a:xfrm>
          <a:prstGeom prst="rect">
            <a:avLst/>
          </a:prstGeom>
          <a:solidFill>
            <a:srgbClr val="F60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938180" y="3162920"/>
            <a:ext cx="160337" cy="1603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938179" y="4750957"/>
            <a:ext cx="160337" cy="160337"/>
          </a:xfrm>
          <a:prstGeom prst="rect">
            <a:avLst/>
          </a:prstGeom>
          <a:solidFill>
            <a:srgbClr val="6FD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197841" y="1182096"/>
            <a:ext cx="81295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응급 </a:t>
            </a:r>
            <a:r>
              <a:rPr lang="ko-KR" altLang="en-US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상황 시 사용자가 있는 위치에서 가장 가까운 병원</a:t>
            </a:r>
            <a:r>
              <a:rPr lang="en-US" altLang="ko-KR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, </a:t>
            </a:r>
            <a:r>
              <a:rPr lang="ko-KR" altLang="en-US" sz="24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응급실</a:t>
            </a:r>
            <a:r>
              <a:rPr lang="en-US" altLang="ko-KR" sz="24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, </a:t>
            </a:r>
            <a:r>
              <a:rPr lang="ko-KR" altLang="en-US" sz="24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제</a:t>
            </a:r>
            <a:r>
              <a:rPr lang="ko-KR" altLang="en-US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세</a:t>
            </a:r>
            <a:r>
              <a:rPr lang="ko-KR" altLang="en-US" sz="24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동기의  위치를 신속하게 확인</a:t>
            </a:r>
            <a:r>
              <a:rPr lang="en-US" altLang="ko-KR" sz="24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.</a:t>
            </a:r>
            <a:endParaRPr lang="en-US" altLang="ko-KR" sz="24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사용자의 </a:t>
            </a:r>
            <a:r>
              <a:rPr lang="ko-KR" altLang="en-US" sz="24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선택 </a:t>
            </a:r>
            <a:r>
              <a:rPr lang="en-US" altLang="ko-KR" sz="24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( </a:t>
            </a:r>
            <a:r>
              <a:rPr lang="ko-KR" altLang="en-US" sz="24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카테고리</a:t>
            </a:r>
            <a:r>
              <a:rPr lang="en-US" altLang="ko-KR" sz="24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, </a:t>
            </a:r>
            <a:r>
              <a:rPr lang="ko-KR" altLang="en-US" sz="24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반경 </a:t>
            </a:r>
            <a:r>
              <a:rPr lang="en-US" altLang="ko-KR" sz="24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) </a:t>
            </a:r>
            <a:r>
              <a:rPr lang="ko-KR" altLang="en-US" sz="24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에 따라</a:t>
            </a:r>
            <a:r>
              <a:rPr lang="en-US" altLang="ko-KR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 </a:t>
            </a:r>
            <a:endParaRPr lang="en-US" altLang="ko-KR" sz="2400" dirty="0" smtClean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경기도내 의료시설들의 </a:t>
            </a:r>
            <a:r>
              <a:rPr lang="ko-KR" altLang="en-US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정보를 </a:t>
            </a:r>
            <a:r>
              <a:rPr lang="ko-KR" altLang="en-US" sz="24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검색</a:t>
            </a:r>
            <a:r>
              <a:rPr lang="en-US" altLang="ko-KR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.</a:t>
            </a:r>
            <a:endParaRPr lang="en-US" altLang="ko-KR" sz="24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현재 </a:t>
            </a:r>
            <a:r>
              <a:rPr lang="ko-KR" altLang="en-US" sz="2400" dirty="0" err="1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위치을</a:t>
            </a:r>
            <a:r>
              <a:rPr lang="ko-KR" altLang="en-US" sz="24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 중심으로 선택한 의료시설로 가기 위한</a:t>
            </a:r>
            <a:endParaRPr lang="en-US" altLang="ko-KR" sz="2400" dirty="0" smtClean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도보</a:t>
            </a:r>
            <a:r>
              <a:rPr lang="en-US" altLang="ko-KR" sz="24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, </a:t>
            </a:r>
            <a:r>
              <a:rPr lang="ko-KR" altLang="en-US" sz="24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대중교통</a:t>
            </a:r>
            <a:r>
              <a:rPr lang="en-US" altLang="ko-KR" sz="24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, </a:t>
            </a:r>
            <a:r>
              <a:rPr lang="ko-KR" altLang="en-US" sz="24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자동차별</a:t>
            </a:r>
            <a:r>
              <a:rPr lang="en-US" altLang="ko-KR" sz="24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 ‘</a:t>
            </a:r>
            <a:r>
              <a:rPr lang="ko-KR" altLang="en-US" sz="2400" dirty="0" err="1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길찾기</a:t>
            </a:r>
            <a:r>
              <a:rPr lang="en-US" altLang="ko-KR" sz="24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’</a:t>
            </a:r>
            <a:r>
              <a:rPr lang="ko-KR" altLang="en-US" sz="24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가 가능</a:t>
            </a:r>
            <a:r>
              <a:rPr lang="en-US" altLang="ko-KR" sz="24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.</a:t>
            </a:r>
            <a:endParaRPr lang="en-US" altLang="ko-KR" sz="2400" dirty="0" smtClean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grpSp>
        <p:nvGrpSpPr>
          <p:cNvPr id="64" name="그룹 85"/>
          <p:cNvGrpSpPr>
            <a:grpSpLocks/>
          </p:cNvGrpSpPr>
          <p:nvPr/>
        </p:nvGrpSpPr>
        <p:grpSpPr bwMode="auto">
          <a:xfrm>
            <a:off x="-14030" y="2275503"/>
            <a:ext cx="2425170" cy="2699084"/>
            <a:chOff x="-13276" y="1805653"/>
            <a:chExt cx="1642027" cy="2124319"/>
          </a:xfrm>
        </p:grpSpPr>
        <p:sp>
          <p:nvSpPr>
            <p:cNvPr id="66" name="양쪽 모서리가 둥근 사각형 65"/>
            <p:cNvSpPr/>
            <p:nvPr/>
          </p:nvSpPr>
          <p:spPr>
            <a:xfrm rot="5400000">
              <a:off x="575753" y="1223581"/>
              <a:ext cx="470925" cy="163507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spc="-15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어플</a:t>
              </a:r>
              <a:r>
                <a:rPr lang="ko-KR" altLang="en-US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소개 </a:t>
              </a:r>
              <a:endParaRPr lang="ko-KR" altLang="en-US" b="1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양쪽 모서리가 둥근 사각형 66"/>
            <p:cNvSpPr/>
            <p:nvPr/>
          </p:nvSpPr>
          <p:spPr>
            <a:xfrm rot="5400000">
              <a:off x="402136" y="2497246"/>
              <a:ext cx="466822" cy="12963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9694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구성도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양쪽 모서리가 둥근 사각형 67"/>
            <p:cNvSpPr/>
            <p:nvPr/>
          </p:nvSpPr>
          <p:spPr>
            <a:xfrm rot="5400000">
              <a:off x="402136" y="3048378"/>
              <a:ext cx="466822" cy="12963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9694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</a:t>
              </a:r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</a:t>
              </a: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동영상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 rot="5400000">
              <a:off x="401496" y="1929436"/>
              <a:ext cx="466822" cy="12963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9694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주요기</a:t>
              </a:r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능</a:t>
              </a:r>
            </a:p>
          </p:txBody>
        </p:sp>
        <p:pic>
          <p:nvPicPr>
            <p:cNvPr id="70" name="그림 1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90" y="2388637"/>
              <a:ext cx="357293" cy="357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그림 1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63" y="3517914"/>
              <a:ext cx="357293" cy="357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그림 1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63" y="2977107"/>
              <a:ext cx="380522" cy="357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그림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13" y="1850120"/>
              <a:ext cx="378546" cy="381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그룹 21"/>
          <p:cNvGrpSpPr/>
          <p:nvPr/>
        </p:nvGrpSpPr>
        <p:grpSpPr>
          <a:xfrm>
            <a:off x="-14030" y="193234"/>
            <a:ext cx="5126942" cy="400110"/>
            <a:chOff x="2813893" y="959168"/>
            <a:chExt cx="2680918" cy="400110"/>
          </a:xfrm>
          <a:solidFill>
            <a:schemeClr val="accent1">
              <a:lumMod val="75000"/>
            </a:schemeClr>
          </a:solidFill>
        </p:grpSpPr>
        <p:sp>
          <p:nvSpPr>
            <p:cNvPr id="23" name="TextBox 2"/>
            <p:cNvSpPr>
              <a:spLocks noChangeArrowheads="1"/>
            </p:cNvSpPr>
            <p:nvPr/>
          </p:nvSpPr>
          <p:spPr bwMode="auto">
            <a:xfrm>
              <a:off x="2813893" y="959168"/>
              <a:ext cx="2680918" cy="400110"/>
            </a:xfrm>
            <a:prstGeom prst="homePlate">
              <a:avLst>
                <a:gd name="adj" fmla="val 50006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1" hangingPunct="1"/>
              <a:endPara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96387" y="959168"/>
              <a:ext cx="211593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경기도 종합 의료 어플리케이션 이란</a:t>
              </a:r>
              <a:r>
                <a:rPr lang="en-US" altLang="ko-KR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  <a:endParaRPr lang="ko-KR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양쪽 모서리가 둥근 사각형 24"/>
          <p:cNvSpPr/>
          <p:nvPr/>
        </p:nvSpPr>
        <p:spPr bwMode="auto">
          <a:xfrm rot="5400000">
            <a:off x="650318" y="930791"/>
            <a:ext cx="593127" cy="191464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6" name="그림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79" y="1623314"/>
            <a:ext cx="527699" cy="4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양쪽 모서리가 둥근 사각형 26"/>
          <p:cNvSpPr/>
          <p:nvPr/>
        </p:nvSpPr>
        <p:spPr bwMode="auto">
          <a:xfrm rot="5400000">
            <a:off x="651430" y="4402721"/>
            <a:ext cx="593128" cy="191464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8" name="Picture 4" descr="C:\Users\samsung\Desktop\물음표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6" y="5074763"/>
            <a:ext cx="581847" cy="5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51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Users\samsung\Desktop\an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720" y="1936229"/>
            <a:ext cx="1978933" cy="182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C:\Users\samsung\Desktop\mysq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892" y="1934263"/>
            <a:ext cx="1743734" cy="172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그룹 85"/>
          <p:cNvGrpSpPr>
            <a:grpSpLocks/>
          </p:cNvGrpSpPr>
          <p:nvPr/>
        </p:nvGrpSpPr>
        <p:grpSpPr bwMode="auto">
          <a:xfrm>
            <a:off x="-14031" y="2275503"/>
            <a:ext cx="2434501" cy="2699082"/>
            <a:chOff x="-13277" y="1805654"/>
            <a:chExt cx="1648345" cy="2124318"/>
          </a:xfrm>
        </p:grpSpPr>
        <p:sp>
          <p:nvSpPr>
            <p:cNvPr id="41" name="양쪽 모서리가 둥근 사각형 40"/>
            <p:cNvSpPr/>
            <p:nvPr/>
          </p:nvSpPr>
          <p:spPr>
            <a:xfrm rot="5400000">
              <a:off x="400083" y="1392935"/>
              <a:ext cx="470927" cy="129636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9694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spc="-15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어플</a:t>
              </a:r>
              <a:r>
                <a:rPr lang="ko-KR" altLang="en-US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소개 </a:t>
              </a:r>
              <a:endParaRPr lang="ko-KR" altLang="en-US" b="1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양쪽 모서리가 둥근 사각형 41"/>
            <p:cNvSpPr/>
            <p:nvPr/>
          </p:nvSpPr>
          <p:spPr>
            <a:xfrm rot="5400000">
              <a:off x="414772" y="2497246"/>
              <a:ext cx="466822" cy="12963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9694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구성도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양쪽 모서리가 둥근 사각형 42"/>
            <p:cNvSpPr/>
            <p:nvPr/>
          </p:nvSpPr>
          <p:spPr>
            <a:xfrm rot="5400000">
              <a:off x="414772" y="3048378"/>
              <a:ext cx="466822" cy="12963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9694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시현동영상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양쪽 모서리가 둥근 사각형 43"/>
            <p:cNvSpPr/>
            <p:nvPr/>
          </p:nvSpPr>
          <p:spPr>
            <a:xfrm rot="5400000">
              <a:off x="577485" y="1753446"/>
              <a:ext cx="466822" cy="164834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주요기</a:t>
              </a:r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능</a:t>
              </a:r>
            </a:p>
          </p:txBody>
        </p:sp>
        <p:pic>
          <p:nvPicPr>
            <p:cNvPr id="45" name="그림 1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90" y="2388637"/>
              <a:ext cx="357293" cy="357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그림 1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98" y="3517914"/>
              <a:ext cx="357293" cy="357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그림 14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98" y="2977107"/>
              <a:ext cx="380522" cy="357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그림 3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77" y="1850120"/>
              <a:ext cx="378546" cy="381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" name="양쪽 모서리가 둥근 사각형 48"/>
          <p:cNvSpPr/>
          <p:nvPr/>
        </p:nvSpPr>
        <p:spPr bwMode="auto">
          <a:xfrm rot="5400000">
            <a:off x="650318" y="930791"/>
            <a:ext cx="593127" cy="191464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양쪽 모서리가 둥근 사각형 50"/>
          <p:cNvSpPr/>
          <p:nvPr/>
        </p:nvSpPr>
        <p:spPr bwMode="auto">
          <a:xfrm rot="5400000">
            <a:off x="647677" y="3020450"/>
            <a:ext cx="593127" cy="191464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양쪽 모서리가 둥근 사각형 51"/>
          <p:cNvSpPr/>
          <p:nvPr/>
        </p:nvSpPr>
        <p:spPr bwMode="auto">
          <a:xfrm rot="5400000">
            <a:off x="647677" y="3720698"/>
            <a:ext cx="593127" cy="191464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시연동영상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양쪽 모서리가 둥근 사각형 52"/>
          <p:cNvSpPr/>
          <p:nvPr/>
        </p:nvSpPr>
        <p:spPr bwMode="auto">
          <a:xfrm rot="5400000">
            <a:off x="906656" y="2039085"/>
            <a:ext cx="593127" cy="243450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주요기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능</a:t>
            </a:r>
          </a:p>
        </p:txBody>
      </p:sp>
      <p:pic>
        <p:nvPicPr>
          <p:cNvPr id="54" name="그림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08" y="3016222"/>
            <a:ext cx="527699" cy="4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그림 1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5" y="4451041"/>
            <a:ext cx="527699" cy="4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그림 1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5" y="3763911"/>
            <a:ext cx="562007" cy="4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그림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78" y="1623314"/>
            <a:ext cx="527699" cy="4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samsung\Desktop\apache-tomcat-7.png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135" y="1823188"/>
            <a:ext cx="1995063" cy="1985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아래쪽 화살표 58"/>
          <p:cNvSpPr/>
          <p:nvPr/>
        </p:nvSpPr>
        <p:spPr>
          <a:xfrm rot="5400000">
            <a:off x="5282591" y="1962046"/>
            <a:ext cx="236378" cy="1358980"/>
          </a:xfrm>
          <a:prstGeom prst="downArrow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9290233" y="4060367"/>
            <a:ext cx="223305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사용자와 의료정보 데이터 저장 </a:t>
            </a:r>
            <a:endParaRPr lang="en-US" altLang="ko-KR" sz="22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461051" y="4088359"/>
            <a:ext cx="3015569" cy="5350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어플리케이션 </a:t>
            </a:r>
            <a:r>
              <a:rPr lang="ko-KR" altLang="en-US" sz="22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인터페이스 </a:t>
            </a:r>
            <a:endParaRPr lang="en-US" altLang="ko-KR" sz="22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803191" y="4072905"/>
            <a:ext cx="2810385" cy="10429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DB </a:t>
            </a:r>
            <a:r>
              <a:rPr lang="ko-KR" altLang="en-US" sz="22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서버와 </a:t>
            </a:r>
            <a:r>
              <a:rPr lang="en-US" altLang="ko-KR" sz="22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client </a:t>
            </a:r>
            <a:r>
              <a:rPr lang="ko-KR" altLang="en-US" sz="22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간의 </a:t>
            </a:r>
            <a:endParaRPr lang="en-US" altLang="ko-KR" sz="2200" dirty="0" smtClean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다리 역할</a:t>
            </a:r>
            <a:endParaRPr lang="en-US" altLang="ko-KR" sz="22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95" name="아래쪽 화살표 94"/>
          <p:cNvSpPr/>
          <p:nvPr/>
        </p:nvSpPr>
        <p:spPr>
          <a:xfrm rot="5400000">
            <a:off x="5282591" y="2167049"/>
            <a:ext cx="236378" cy="135898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아래쪽 화살표 95"/>
          <p:cNvSpPr/>
          <p:nvPr/>
        </p:nvSpPr>
        <p:spPr>
          <a:xfrm rot="5400000">
            <a:off x="8610111" y="1977189"/>
            <a:ext cx="236378" cy="1358980"/>
          </a:xfrm>
          <a:prstGeom prst="downArrow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아래쪽 화살표 96"/>
          <p:cNvSpPr/>
          <p:nvPr/>
        </p:nvSpPr>
        <p:spPr>
          <a:xfrm rot="5400000">
            <a:off x="8610111" y="2182192"/>
            <a:ext cx="236378" cy="135898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양쪽 모서리가 둥근 사각형 97"/>
          <p:cNvSpPr/>
          <p:nvPr/>
        </p:nvSpPr>
        <p:spPr bwMode="auto">
          <a:xfrm rot="5400000">
            <a:off x="651430" y="4402721"/>
            <a:ext cx="593128" cy="191464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9" name="Picture 4" descr="C:\Users\samsung\Desktop\물음표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6" y="5074763"/>
            <a:ext cx="581847" cy="5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72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82206" y="553235"/>
            <a:ext cx="1988134" cy="1917499"/>
            <a:chOff x="2771154" y="371960"/>
            <a:chExt cx="1988134" cy="1917499"/>
          </a:xfrm>
        </p:grpSpPr>
        <p:grpSp>
          <p:nvGrpSpPr>
            <p:cNvPr id="34" name="그룹 72"/>
            <p:cNvGrpSpPr>
              <a:grpSpLocks/>
            </p:cNvGrpSpPr>
            <p:nvPr/>
          </p:nvGrpSpPr>
          <p:grpSpPr bwMode="auto">
            <a:xfrm>
              <a:off x="2771154" y="371960"/>
              <a:ext cx="1884784" cy="1917499"/>
              <a:chOff x="2046889" y="2014404"/>
              <a:chExt cx="2512773" cy="1917261"/>
            </a:xfrm>
          </p:grpSpPr>
          <p:sp>
            <p:nvSpPr>
              <p:cNvPr id="44" name="TextBox 6"/>
              <p:cNvSpPr txBox="1">
                <a:spLocks noChangeArrowheads="1"/>
              </p:cNvSpPr>
              <p:nvPr/>
            </p:nvSpPr>
            <p:spPr bwMode="auto">
              <a:xfrm>
                <a:off x="3836012" y="3408510"/>
                <a:ext cx="246281" cy="523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dist" eaLnBrk="1" latinLnBrk="1" hangingPunct="1">
                  <a:lnSpc>
                    <a:spcPct val="200000"/>
                  </a:lnSpc>
                </a:pPr>
                <a:endParaRPr lang="ko-KR" altLang="en-US" sz="1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5" name="갈매기형 수장 34"/>
              <p:cNvSpPr/>
              <p:nvPr/>
            </p:nvSpPr>
            <p:spPr>
              <a:xfrm>
                <a:off x="2046889" y="2724163"/>
                <a:ext cx="2512773" cy="638106"/>
              </a:xfrm>
              <a:prstGeom prst="chevron">
                <a:avLst>
                  <a:gd name="adj" fmla="val 18748"/>
                </a:avLst>
              </a:prstGeom>
              <a:solidFill>
                <a:srgbClr val="FD6A63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9" name="TextBox 5"/>
              <p:cNvSpPr txBox="1">
                <a:spLocks noChangeArrowheads="1"/>
              </p:cNvSpPr>
              <p:nvPr/>
            </p:nvSpPr>
            <p:spPr bwMode="auto">
              <a:xfrm>
                <a:off x="2128218" y="2014404"/>
                <a:ext cx="598818" cy="923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1" hangingPunct="1"/>
                <a:r>
                  <a:rPr lang="en-US" altLang="ko-KR" sz="5400" dirty="0" smtClean="0">
                    <a:solidFill>
                      <a:schemeClr val="bg1"/>
                    </a:solidFill>
                    <a:latin typeface="Impact" panose="020B0806030902050204" pitchFamily="34" charset="0"/>
                    <a:ea typeface="나눔고딕" panose="020D0604000000000000" pitchFamily="50" charset="-127"/>
                  </a:rPr>
                  <a:t>1</a:t>
                </a:r>
                <a:endParaRPr lang="ko-KR" altLang="en-US" sz="5400" dirty="0">
                  <a:solidFill>
                    <a:schemeClr val="bg1"/>
                  </a:solidFill>
                  <a:latin typeface="Impact" panose="020B0806030902050204" pitchFamily="34" charset="0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2832157" y="1222508"/>
              <a:ext cx="19271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 err="1">
                  <a:solidFill>
                    <a:schemeClr val="bg1"/>
                  </a:solidFill>
                  <a:latin typeface="HY궁서" panose="02030600000101010101" pitchFamily="18" charset="-127"/>
                  <a:ea typeface="HY궁서" panose="02030600000101010101" pitchFamily="18" charset="-127"/>
                  <a:cs typeface="Tahoma" panose="020B0604030504040204" pitchFamily="34" charset="0"/>
                </a:rPr>
                <a:t>onPreExecute</a:t>
              </a:r>
              <a:r>
                <a:rPr lang="en-US" altLang="ko-KR" sz="1600" b="1" dirty="0">
                  <a:solidFill>
                    <a:schemeClr val="bg1"/>
                  </a:solidFill>
                  <a:latin typeface="HY궁서" panose="02030600000101010101" pitchFamily="18" charset="-127"/>
                  <a:ea typeface="HY궁서" panose="02030600000101010101" pitchFamily="18" charset="-127"/>
                  <a:cs typeface="Tahoma" panose="020B0604030504040204" pitchFamily="34" charset="0"/>
                </a:rPr>
                <a:t>() </a:t>
              </a:r>
              <a:endParaRPr lang="ko-KR" altLang="en-US" b="1" dirty="0">
                <a:solidFill>
                  <a:schemeClr val="bg1"/>
                </a:solidFill>
                <a:latin typeface="HY궁서" panose="02030600000101010101" pitchFamily="18" charset="-127"/>
                <a:ea typeface="HY궁서" panose="02030600000101010101" pitchFamily="18" charset="-127"/>
                <a:cs typeface="Tahoma" panose="020B0604030504040204" pitchFamily="34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904856" y="555252"/>
            <a:ext cx="2201572" cy="1343076"/>
            <a:chOff x="6587231" y="603377"/>
            <a:chExt cx="2201572" cy="1343076"/>
          </a:xfrm>
        </p:grpSpPr>
        <p:grpSp>
          <p:nvGrpSpPr>
            <p:cNvPr id="48" name="그룹 70"/>
            <p:cNvGrpSpPr>
              <a:grpSpLocks/>
            </p:cNvGrpSpPr>
            <p:nvPr/>
          </p:nvGrpSpPr>
          <p:grpSpPr bwMode="auto">
            <a:xfrm>
              <a:off x="6587231" y="603377"/>
              <a:ext cx="2088976" cy="1343076"/>
              <a:chOff x="6808543" y="2007825"/>
              <a:chExt cx="2648981" cy="1343137"/>
            </a:xfrm>
          </p:grpSpPr>
          <p:sp>
            <p:nvSpPr>
              <p:cNvPr id="49" name="갈매기형 수장 48"/>
              <p:cNvSpPr/>
              <p:nvPr/>
            </p:nvSpPr>
            <p:spPr>
              <a:xfrm>
                <a:off x="6808543" y="2723820"/>
                <a:ext cx="2648981" cy="627142"/>
              </a:xfrm>
              <a:prstGeom prst="chevron">
                <a:avLst>
                  <a:gd name="adj" fmla="val 18748"/>
                </a:avLst>
              </a:prstGeom>
              <a:solidFill>
                <a:srgbClr val="6FD51B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0" name="TextBox 29"/>
              <p:cNvSpPr txBox="1">
                <a:spLocks noChangeArrowheads="1"/>
              </p:cNvSpPr>
              <p:nvPr/>
            </p:nvSpPr>
            <p:spPr bwMode="auto">
              <a:xfrm>
                <a:off x="6808544" y="2007825"/>
                <a:ext cx="735339" cy="923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1" hangingPunct="1"/>
                <a:r>
                  <a:rPr lang="en-US" altLang="ko-KR" sz="5400" dirty="0">
                    <a:solidFill>
                      <a:schemeClr val="bg1"/>
                    </a:solidFill>
                    <a:latin typeface="Impact" panose="020B0806030902050204" pitchFamily="34" charset="0"/>
                    <a:ea typeface="나눔고딕" panose="020D0604000000000000" pitchFamily="50" charset="-127"/>
                  </a:rPr>
                  <a:t>3</a:t>
                </a:r>
                <a:endParaRPr lang="ko-KR" altLang="en-US" sz="5400" dirty="0">
                  <a:solidFill>
                    <a:schemeClr val="bg1"/>
                  </a:solidFill>
                  <a:latin typeface="Impact" panose="020B0806030902050204" pitchFamily="34" charset="0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>
              <a:off x="6640458" y="1457825"/>
              <a:ext cx="214834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latin typeface="HY궁서" panose="02030600000101010101" pitchFamily="18" charset="-127"/>
                  <a:ea typeface="HY궁서" panose="02030600000101010101" pitchFamily="18" charset="-127"/>
                </a:rPr>
                <a:t>onProgressUpdate</a:t>
              </a:r>
              <a:r>
                <a:rPr lang="en-US" altLang="ko-KR" sz="1400" b="1" dirty="0">
                  <a:solidFill>
                    <a:schemeClr val="bg1"/>
                  </a:solidFill>
                  <a:latin typeface="HY궁서" panose="02030600000101010101" pitchFamily="18" charset="-127"/>
                  <a:ea typeface="HY궁서" panose="02030600000101010101" pitchFamily="18" charset="-127"/>
                </a:rPr>
                <a:t>() </a:t>
              </a:r>
              <a:endParaRPr lang="ko-KR" altLang="en-US" sz="1600" b="1" dirty="0">
                <a:solidFill>
                  <a:schemeClr val="bg1"/>
                </a:solidFill>
                <a:latin typeface="HY궁서" panose="02030600000101010101" pitchFamily="18" charset="-127"/>
                <a:ea typeface="HY궁서" panose="02030600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966990" y="564583"/>
            <a:ext cx="1944438" cy="1331962"/>
            <a:chOff x="4649365" y="612708"/>
            <a:chExt cx="1944438" cy="1331962"/>
          </a:xfrm>
        </p:grpSpPr>
        <p:grpSp>
          <p:nvGrpSpPr>
            <p:cNvPr id="45" name="그룹 71"/>
            <p:cNvGrpSpPr>
              <a:grpSpLocks/>
            </p:cNvGrpSpPr>
            <p:nvPr/>
          </p:nvGrpSpPr>
          <p:grpSpPr bwMode="auto">
            <a:xfrm>
              <a:off x="4649365" y="612708"/>
              <a:ext cx="1944438" cy="1331962"/>
              <a:chOff x="4710522" y="2019169"/>
              <a:chExt cx="2402328" cy="1331909"/>
            </a:xfrm>
          </p:grpSpPr>
          <p:sp>
            <p:nvSpPr>
              <p:cNvPr id="46" name="갈매기형 수장 45"/>
              <p:cNvSpPr/>
              <p:nvPr/>
            </p:nvSpPr>
            <p:spPr>
              <a:xfrm>
                <a:off x="4710522" y="2723992"/>
                <a:ext cx="2402328" cy="627086"/>
              </a:xfrm>
              <a:prstGeom prst="chevron">
                <a:avLst>
                  <a:gd name="adj" fmla="val 18748"/>
                </a:avLst>
              </a:prstGeom>
              <a:solidFill>
                <a:srgbClr val="FAA762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7" name="TextBox 24"/>
              <p:cNvSpPr txBox="1">
                <a:spLocks noChangeArrowheads="1"/>
              </p:cNvSpPr>
              <p:nvPr/>
            </p:nvSpPr>
            <p:spPr bwMode="auto">
              <a:xfrm>
                <a:off x="4710522" y="2019169"/>
                <a:ext cx="709685" cy="923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1" hangingPunct="1"/>
                <a:r>
                  <a:rPr lang="en-US" altLang="ko-KR" sz="5400" dirty="0">
                    <a:solidFill>
                      <a:schemeClr val="bg1"/>
                    </a:solidFill>
                    <a:latin typeface="Impact" panose="020B0806030902050204" pitchFamily="34" charset="0"/>
                    <a:ea typeface="나눔고딕" panose="020D0604000000000000" pitchFamily="50" charset="-127"/>
                  </a:rPr>
                  <a:t>2</a:t>
                </a:r>
                <a:endParaRPr lang="ko-KR" altLang="en-US" sz="5400" dirty="0">
                  <a:solidFill>
                    <a:schemeClr val="bg1"/>
                  </a:solidFill>
                  <a:latin typeface="Impact" panose="020B0806030902050204" pitchFamily="34" charset="0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4711395" y="1449232"/>
              <a:ext cx="18758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latin typeface="HY궁서" panose="02030600000101010101" pitchFamily="18" charset="-127"/>
                  <a:ea typeface="HY궁서" panose="02030600000101010101" pitchFamily="18" charset="-127"/>
                </a:rPr>
                <a:t>doInBackground</a:t>
              </a:r>
              <a:r>
                <a:rPr lang="en-US" altLang="ko-KR" sz="1400" b="1" dirty="0">
                  <a:solidFill>
                    <a:schemeClr val="bg1"/>
                  </a:solidFill>
                  <a:latin typeface="HY궁서" panose="02030600000101010101" pitchFamily="18" charset="-127"/>
                  <a:ea typeface="HY궁서" panose="02030600000101010101" pitchFamily="18" charset="-127"/>
                </a:rPr>
                <a:t>()</a:t>
              </a:r>
              <a:endParaRPr lang="ko-KR" altLang="en-US" sz="1600" b="1" dirty="0">
                <a:solidFill>
                  <a:schemeClr val="bg1"/>
                </a:solidFill>
                <a:latin typeface="HY궁서" panose="02030600000101010101" pitchFamily="18" charset="-127"/>
                <a:ea typeface="HY궁서" panose="0203060000010101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975170" y="585413"/>
            <a:ext cx="1873795" cy="1310263"/>
            <a:chOff x="8657545" y="633538"/>
            <a:chExt cx="1873795" cy="1310263"/>
          </a:xfrm>
        </p:grpSpPr>
        <p:grpSp>
          <p:nvGrpSpPr>
            <p:cNvPr id="51" name="그룹 69"/>
            <p:cNvGrpSpPr>
              <a:grpSpLocks/>
            </p:cNvGrpSpPr>
            <p:nvPr/>
          </p:nvGrpSpPr>
          <p:grpSpPr bwMode="auto">
            <a:xfrm>
              <a:off x="8657545" y="633538"/>
              <a:ext cx="1873795" cy="1310263"/>
              <a:chOff x="8394712" y="2051972"/>
              <a:chExt cx="2498112" cy="1310195"/>
            </a:xfrm>
          </p:grpSpPr>
          <p:sp>
            <p:nvSpPr>
              <p:cNvPr id="52" name="갈매기형 수장 51"/>
              <p:cNvSpPr/>
              <p:nvPr/>
            </p:nvSpPr>
            <p:spPr>
              <a:xfrm>
                <a:off x="8394712" y="2735088"/>
                <a:ext cx="2498112" cy="627079"/>
              </a:xfrm>
              <a:prstGeom prst="chevron">
                <a:avLst>
                  <a:gd name="adj" fmla="val 18748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3" name="TextBox 36"/>
              <p:cNvSpPr txBox="1">
                <a:spLocks noChangeArrowheads="1"/>
              </p:cNvSpPr>
              <p:nvPr/>
            </p:nvSpPr>
            <p:spPr bwMode="auto">
              <a:xfrm>
                <a:off x="8419592" y="2051972"/>
                <a:ext cx="707807" cy="923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1" hangingPunct="1"/>
                <a:r>
                  <a:rPr lang="en-US" altLang="ko-KR" sz="5400" dirty="0">
                    <a:solidFill>
                      <a:schemeClr val="bg1"/>
                    </a:solidFill>
                    <a:latin typeface="Impact" panose="020B0806030902050204" pitchFamily="34" charset="0"/>
                    <a:ea typeface="나눔고딕" panose="020D0604000000000000" pitchFamily="50" charset="-127"/>
                  </a:rPr>
                  <a:t>4</a:t>
                </a:r>
                <a:endParaRPr lang="ko-KR" altLang="en-US" sz="5400" dirty="0">
                  <a:solidFill>
                    <a:schemeClr val="bg1"/>
                  </a:solidFill>
                  <a:latin typeface="Impact" panose="020B0806030902050204" pitchFamily="34" charset="0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8722861" y="1460305"/>
              <a:ext cx="17540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latin typeface="HY궁서" panose="02030600000101010101" pitchFamily="18" charset="-127"/>
                  <a:ea typeface="HY궁서" panose="02030600000101010101" pitchFamily="18" charset="-127"/>
                </a:rPr>
                <a:t>onPostExecute</a:t>
              </a:r>
              <a:r>
                <a:rPr lang="en-US" altLang="ko-KR" sz="1400" b="1" dirty="0">
                  <a:solidFill>
                    <a:schemeClr val="bg1"/>
                  </a:solidFill>
                  <a:latin typeface="HY궁서" panose="02030600000101010101" pitchFamily="18" charset="-127"/>
                  <a:ea typeface="HY궁서" panose="02030600000101010101" pitchFamily="18" charset="-127"/>
                </a:rPr>
                <a:t>()</a:t>
              </a:r>
              <a:endParaRPr lang="ko-KR" altLang="en-US" sz="1600" b="1" dirty="0">
                <a:solidFill>
                  <a:schemeClr val="bg1"/>
                </a:solidFill>
                <a:latin typeface="HY궁서" panose="02030600000101010101" pitchFamily="18" charset="-127"/>
                <a:ea typeface="HY궁서" panose="02030600000101010101" pitchFamily="18" charset="-127"/>
              </a:endParaRPr>
            </a:p>
          </p:txBody>
        </p:sp>
      </p:grpSp>
      <p:grpSp>
        <p:nvGrpSpPr>
          <p:cNvPr id="71" name="그룹 85"/>
          <p:cNvGrpSpPr>
            <a:grpSpLocks/>
          </p:cNvGrpSpPr>
          <p:nvPr/>
        </p:nvGrpSpPr>
        <p:grpSpPr bwMode="auto">
          <a:xfrm>
            <a:off x="-14031" y="2275503"/>
            <a:ext cx="2434501" cy="2699082"/>
            <a:chOff x="-13277" y="1805654"/>
            <a:chExt cx="1648345" cy="2124318"/>
          </a:xfrm>
        </p:grpSpPr>
        <p:sp>
          <p:nvSpPr>
            <p:cNvPr id="73" name="양쪽 모서리가 둥근 사각형 72"/>
            <p:cNvSpPr/>
            <p:nvPr/>
          </p:nvSpPr>
          <p:spPr>
            <a:xfrm rot="5400000">
              <a:off x="400083" y="1392935"/>
              <a:ext cx="470927" cy="129636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9694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spc="-15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어플</a:t>
              </a:r>
              <a:r>
                <a:rPr lang="ko-KR" altLang="en-US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소개 </a:t>
              </a:r>
              <a:endParaRPr lang="ko-KR" altLang="en-US" b="1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양쪽 모서리가 둥근 사각형 73"/>
            <p:cNvSpPr/>
            <p:nvPr/>
          </p:nvSpPr>
          <p:spPr>
            <a:xfrm rot="5400000">
              <a:off x="414772" y="2497246"/>
              <a:ext cx="466822" cy="12963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9694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구성도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양쪽 모서리가 둥근 사각형 74"/>
            <p:cNvSpPr/>
            <p:nvPr/>
          </p:nvSpPr>
          <p:spPr>
            <a:xfrm rot="5400000">
              <a:off x="414772" y="3048378"/>
              <a:ext cx="466822" cy="12963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9694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시현동영상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6" name="양쪽 모서리가 둥근 사각형 75"/>
            <p:cNvSpPr/>
            <p:nvPr/>
          </p:nvSpPr>
          <p:spPr>
            <a:xfrm rot="5400000">
              <a:off x="577485" y="1753446"/>
              <a:ext cx="466822" cy="164834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주요기</a:t>
              </a:r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능</a:t>
              </a:r>
            </a:p>
          </p:txBody>
        </p:sp>
        <p:pic>
          <p:nvPicPr>
            <p:cNvPr id="77" name="그림 1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90" y="2388637"/>
              <a:ext cx="357293" cy="357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그림 1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98" y="3517914"/>
              <a:ext cx="357293" cy="357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그림 1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98" y="2977107"/>
              <a:ext cx="380522" cy="357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그림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95" y="1850120"/>
              <a:ext cx="378546" cy="381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847922"/>
              </p:ext>
            </p:extLst>
          </p:nvPr>
        </p:nvGraphicFramePr>
        <p:xfrm>
          <a:off x="3592371" y="2261936"/>
          <a:ext cx="6871986" cy="40359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35166"/>
                <a:gridCol w="4236820"/>
              </a:tblGrid>
              <a:tr h="989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pc="0" dirty="0" err="1" smtClean="0"/>
                        <a:t>onPreExecute</a:t>
                      </a:r>
                      <a:r>
                        <a:rPr lang="en-US" altLang="ko-KR" sz="1800" b="1" spc="0" dirty="0" smtClean="0"/>
                        <a:t>() </a:t>
                      </a:r>
                      <a:endParaRPr lang="ko-KR" altLang="en-US" sz="1800" b="1" spc="0" dirty="0">
                        <a:solidFill>
                          <a:schemeClr val="bg1"/>
                        </a:solidFill>
                        <a:latin typeface="한컴 윤체 B" panose="02020603020101020101" pitchFamily="18" charset="-127"/>
                        <a:ea typeface="한컴 윤체 B" panose="02020603020101020101" pitchFamily="18" charset="-127"/>
                      </a:endParaRPr>
                    </a:p>
                  </a:txBody>
                  <a:tcPr marL="91452" marR="91452" marT="45724" marB="4572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spc="0" dirty="0" smtClean="0"/>
                        <a:t> </a:t>
                      </a:r>
                      <a:r>
                        <a:rPr lang="ko-KR" altLang="en-US" sz="1600" b="1" spc="0" baseline="0" dirty="0" smtClean="0"/>
                        <a:t>       </a:t>
                      </a:r>
                      <a:endParaRPr lang="en-US" altLang="ko-KR" sz="1600" b="1" spc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spc="0" baseline="0" dirty="0" smtClean="0"/>
                        <a:t>      </a:t>
                      </a:r>
                      <a:r>
                        <a:rPr lang="en-US" altLang="ko-KR" sz="1600" b="1" spc="0" dirty="0" err="1" smtClean="0"/>
                        <a:t>doInBackground</a:t>
                      </a:r>
                      <a:r>
                        <a:rPr lang="en-US" altLang="ko-KR" sz="1600" b="1" spc="0" dirty="0" smtClean="0"/>
                        <a:t>() </a:t>
                      </a:r>
                      <a:r>
                        <a:rPr lang="ko-KR" altLang="en-US" sz="1600" b="1" spc="0" dirty="0" smtClean="0"/>
                        <a:t>호출 전에 </a:t>
                      </a:r>
                      <a:endParaRPr lang="en-US" altLang="ko-KR" sz="1600" b="1" spc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spc="0" dirty="0" smtClean="0"/>
                        <a:t>      </a:t>
                      </a:r>
                      <a:r>
                        <a:rPr lang="ko-KR" altLang="en-US" sz="1600" b="1" spc="0" dirty="0" smtClean="0"/>
                        <a:t>실행되는 </a:t>
                      </a:r>
                      <a:r>
                        <a:rPr lang="en-US" altLang="ko-KR" sz="1600" b="1" spc="0" dirty="0" smtClean="0"/>
                        <a:t>UI</a:t>
                      </a:r>
                      <a:r>
                        <a:rPr lang="en-US" altLang="ko-KR" sz="1600" b="1" spc="0" baseline="0" dirty="0" smtClean="0"/>
                        <a:t> </a:t>
                      </a:r>
                      <a:r>
                        <a:rPr lang="ko-KR" altLang="en-US" sz="1600" b="1" spc="0" dirty="0" err="1" smtClean="0"/>
                        <a:t>스레드</a:t>
                      </a:r>
                      <a:r>
                        <a:rPr lang="ko-KR" altLang="en-US" sz="1600" b="1" spc="0" baseline="0" dirty="0" smtClean="0"/>
                        <a:t> 부분</a:t>
                      </a:r>
                      <a:endParaRPr lang="ko-KR" altLang="en-US" sz="1600" b="1" spc="0" dirty="0" smtClean="0"/>
                    </a:p>
                    <a:p>
                      <a:pPr algn="l"/>
                      <a:endParaRPr lang="ko-KR" altLang="en-US" sz="1600" b="1" spc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52" marR="91452" marT="45724" marB="45724" anchor="ctr"/>
                </a:tc>
              </a:tr>
              <a:tr h="108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pc="0" dirty="0" err="1" smtClean="0"/>
                        <a:t>doInBackground</a:t>
                      </a:r>
                      <a:r>
                        <a:rPr lang="en-US" altLang="ko-KR" sz="1800" b="1" spc="0" dirty="0" smtClean="0"/>
                        <a:t>() </a:t>
                      </a:r>
                      <a:endParaRPr lang="ko-KR" altLang="en-US" sz="1800" b="1" spc="0" dirty="0">
                        <a:solidFill>
                          <a:schemeClr val="bg1"/>
                        </a:solidFill>
                        <a:latin typeface="한컴 윤체 B" panose="02020603020101020101" pitchFamily="18" charset="-127"/>
                        <a:ea typeface="한컴 윤체 B" panose="02020603020101020101" pitchFamily="18" charset="-127"/>
                      </a:endParaRPr>
                    </a:p>
                  </a:txBody>
                  <a:tcPr marL="91452" marR="91452" marT="45724" marB="45724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spc="0" dirty="0" smtClean="0"/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spc="-20" dirty="0" err="1" smtClean="0"/>
                        <a:t>처리하고싶은</a:t>
                      </a:r>
                      <a:r>
                        <a:rPr lang="ko-KR" altLang="en-US" sz="1600" b="1" spc="-20" dirty="0" smtClean="0"/>
                        <a:t> 내용을 작성</a:t>
                      </a:r>
                      <a:r>
                        <a:rPr lang="en-US" altLang="ko-KR" sz="1600" b="1" spc="-20" dirty="0" smtClean="0"/>
                        <a:t>, 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spc="-20" dirty="0" smtClean="0"/>
                        <a:t>필요한 데이터를 </a:t>
                      </a:r>
                      <a:r>
                        <a:rPr lang="en-US" altLang="ko-KR" sz="1600" b="1" spc="-20" dirty="0" smtClean="0"/>
                        <a:t>execute </a:t>
                      </a:r>
                      <a:r>
                        <a:rPr lang="ko-KR" altLang="en-US" sz="1600" b="1" spc="-20" dirty="0" smtClean="0"/>
                        <a:t>인자로 받음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spc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52" marR="91452" marT="45724" marB="45724" anchor="ctr"/>
                </a:tc>
              </a:tr>
              <a:tr h="935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pc="-20" dirty="0" err="1" smtClean="0"/>
                        <a:t>onProgressUpdate</a:t>
                      </a:r>
                      <a:r>
                        <a:rPr lang="en-US" altLang="ko-KR" sz="1800" b="1" spc="-20" dirty="0" smtClean="0"/>
                        <a:t>() </a:t>
                      </a:r>
                      <a:endParaRPr lang="ko-KR" altLang="en-US" sz="1800" b="1" spc="0" dirty="0">
                        <a:solidFill>
                          <a:schemeClr val="bg1"/>
                        </a:solidFill>
                        <a:latin typeface="한컴 윤체 B" panose="02020603020101020101" pitchFamily="18" charset="-127"/>
                        <a:ea typeface="한컴 윤체 B" panose="02020603020101020101" pitchFamily="18" charset="-127"/>
                      </a:endParaRPr>
                    </a:p>
                  </a:txBody>
                  <a:tcPr marL="91452" marR="91452" marT="45724" marB="45724" anchor="ctr"/>
                </a:tc>
                <a:tc>
                  <a:txBody>
                    <a:bodyPr/>
                    <a:lstStyle/>
                    <a:p>
                      <a:pPr marL="177800" indent="-177800" algn="l">
                        <a:lnSpc>
                          <a:spcPct val="114000"/>
                        </a:lnSpc>
                      </a:pPr>
                      <a:r>
                        <a:rPr lang="en-US" altLang="ko-KR" sz="1600" b="1" spc="0" dirty="0" smtClean="0"/>
                        <a:t> </a:t>
                      </a:r>
                      <a:r>
                        <a:rPr lang="en-US" altLang="ko-KR" sz="1600" b="1" spc="-20" baseline="0" dirty="0" smtClean="0"/>
                        <a:t>     </a:t>
                      </a:r>
                      <a:r>
                        <a:rPr lang="en-US" altLang="ko-KR" sz="1600" b="1" spc="-20" dirty="0" err="1" smtClean="0"/>
                        <a:t>doInBackground</a:t>
                      </a:r>
                      <a:r>
                        <a:rPr lang="en-US" altLang="ko-KR" sz="1600" b="1" spc="-20" dirty="0" smtClean="0"/>
                        <a:t>() </a:t>
                      </a:r>
                      <a:r>
                        <a:rPr lang="ko-KR" altLang="en-US" sz="1600" b="1" spc="-20" dirty="0" smtClean="0"/>
                        <a:t>호출 중에</a:t>
                      </a:r>
                      <a:endParaRPr lang="en-US" altLang="ko-KR" sz="1600" b="1" spc="-20" dirty="0" smtClean="0"/>
                    </a:p>
                    <a:p>
                      <a:pPr marL="177800" indent="-177800" algn="l">
                        <a:lnSpc>
                          <a:spcPct val="114000"/>
                        </a:lnSpc>
                      </a:pPr>
                      <a:r>
                        <a:rPr lang="ko-KR" altLang="en-US" sz="1600" b="1" spc="-20" dirty="0" smtClean="0"/>
                        <a:t>      실행되는 </a:t>
                      </a:r>
                      <a:r>
                        <a:rPr lang="en-US" altLang="ko-KR" sz="1600" b="1" spc="-20" dirty="0" smtClean="0"/>
                        <a:t>UI </a:t>
                      </a:r>
                      <a:r>
                        <a:rPr lang="ko-KR" altLang="en-US" sz="1600" b="1" spc="-20" dirty="0" err="1" smtClean="0"/>
                        <a:t>스레드</a:t>
                      </a:r>
                      <a:r>
                        <a:rPr lang="ko-KR" altLang="en-US" sz="1600" b="1" spc="-20" dirty="0" smtClean="0"/>
                        <a:t> 부분</a:t>
                      </a:r>
                      <a:endParaRPr lang="ko-KR" altLang="en-US" sz="1600" b="1" spc="-20" dirty="0">
                        <a:solidFill>
                          <a:schemeClr val="bg1"/>
                        </a:solidFill>
                        <a:latin typeface="한컴 윤체 B" panose="02020603020101020101" pitchFamily="18" charset="-127"/>
                        <a:ea typeface="한컴 윤체 B" panose="02020603020101020101" pitchFamily="18" charset="-127"/>
                        <a:cs typeface="Ebrima" panose="02000000000000000000" pitchFamily="2" charset="0"/>
                      </a:endParaRPr>
                    </a:p>
                  </a:txBody>
                  <a:tcPr marL="91452" marR="91452" marT="45724" marB="45724" anchor="ctr"/>
                </a:tc>
              </a:tr>
              <a:tr h="935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pc="-20" dirty="0" err="1" smtClean="0"/>
                        <a:t>onPostExecute</a:t>
                      </a:r>
                      <a:r>
                        <a:rPr lang="en-US" altLang="ko-KR" sz="1800" b="1" spc="-20" dirty="0" smtClean="0"/>
                        <a:t>() </a:t>
                      </a:r>
                      <a:endParaRPr lang="ko-KR" altLang="en-US" sz="1800" b="1" spc="0" dirty="0">
                        <a:solidFill>
                          <a:schemeClr val="bg1"/>
                        </a:solidFill>
                        <a:latin typeface="한컴 윤체 B" panose="02020603020101020101" pitchFamily="18" charset="-127"/>
                        <a:ea typeface="한컴 윤체 B" panose="02020603020101020101" pitchFamily="18" charset="-127"/>
                      </a:endParaRPr>
                    </a:p>
                  </a:txBody>
                  <a:tcPr marL="91452" marR="91452" marT="45724" marB="45724" anchor="ctr"/>
                </a:tc>
                <a:tc>
                  <a:txBody>
                    <a:bodyPr/>
                    <a:lstStyle/>
                    <a:p>
                      <a:pPr marL="177800" indent="-177800" algn="l">
                        <a:lnSpc>
                          <a:spcPct val="114000"/>
                        </a:lnSpc>
                      </a:pPr>
                      <a:r>
                        <a:rPr lang="en-US" altLang="ko-KR" sz="1600" b="1" spc="-20" dirty="0" smtClean="0"/>
                        <a:t>       </a:t>
                      </a:r>
                      <a:r>
                        <a:rPr lang="en-US" altLang="ko-KR" sz="1600" b="1" spc="-20" dirty="0" err="1" smtClean="0"/>
                        <a:t>doInBackground</a:t>
                      </a:r>
                      <a:r>
                        <a:rPr lang="en-US" altLang="ko-KR" sz="1600" b="1" spc="-20" dirty="0" smtClean="0"/>
                        <a:t>() </a:t>
                      </a:r>
                      <a:r>
                        <a:rPr lang="ko-KR" altLang="en-US" sz="1600" b="1" spc="-20" dirty="0" smtClean="0"/>
                        <a:t>호출 후에 </a:t>
                      </a:r>
                      <a:endParaRPr lang="en-US" altLang="ko-KR" sz="1600" b="1" spc="-20" dirty="0" smtClean="0"/>
                    </a:p>
                    <a:p>
                      <a:pPr marL="177800" indent="-177800" algn="l">
                        <a:lnSpc>
                          <a:spcPct val="114000"/>
                        </a:lnSpc>
                      </a:pPr>
                      <a:r>
                        <a:rPr lang="en-US" altLang="ko-KR" sz="1600" b="1" spc="-20" dirty="0" smtClean="0"/>
                        <a:t>       </a:t>
                      </a:r>
                      <a:r>
                        <a:rPr lang="ko-KR" altLang="en-US" sz="1600" b="1" spc="-20" dirty="0" smtClean="0"/>
                        <a:t>실행되는 </a:t>
                      </a:r>
                      <a:r>
                        <a:rPr lang="en-US" altLang="ko-KR" sz="1600" b="1" spc="-20" dirty="0" smtClean="0"/>
                        <a:t>UI </a:t>
                      </a:r>
                      <a:r>
                        <a:rPr lang="ko-KR" altLang="en-US" sz="1600" b="1" spc="-20" dirty="0" err="1" smtClean="0"/>
                        <a:t>스레드</a:t>
                      </a:r>
                      <a:r>
                        <a:rPr lang="ko-KR" altLang="en-US" sz="1600" b="1" spc="-20" dirty="0" smtClean="0"/>
                        <a:t> 부분</a:t>
                      </a:r>
                      <a:endParaRPr lang="en-US" altLang="ko-KR" sz="1600" b="1" spc="-20" dirty="0" smtClean="0">
                        <a:solidFill>
                          <a:schemeClr val="tx1"/>
                        </a:solidFill>
                        <a:latin typeface="한컴 윤체 B" panose="02020603020101020101" pitchFamily="18" charset="-127"/>
                        <a:ea typeface="한컴 윤체 B" panose="02020603020101020101" pitchFamily="18" charset="-127"/>
                      </a:endParaRPr>
                    </a:p>
                  </a:txBody>
                  <a:tcPr marL="91452" marR="91452" marT="45724" marB="45724" anchor="ctr"/>
                </a:tc>
              </a:tr>
            </a:tbl>
          </a:graphicData>
        </a:graphic>
      </p:graphicFrame>
      <p:sp>
        <p:nvSpPr>
          <p:cNvPr id="68" name="양쪽 모서리가 둥근 사각형 67"/>
          <p:cNvSpPr/>
          <p:nvPr/>
        </p:nvSpPr>
        <p:spPr bwMode="auto">
          <a:xfrm rot="5400000">
            <a:off x="650318" y="930791"/>
            <a:ext cx="593127" cy="191464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양쪽 모서리가 둥근 사각형 69"/>
          <p:cNvSpPr/>
          <p:nvPr/>
        </p:nvSpPr>
        <p:spPr bwMode="auto">
          <a:xfrm rot="5400000">
            <a:off x="647677" y="3020450"/>
            <a:ext cx="593127" cy="191464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양쪽 모서리가 둥근 사각형 81"/>
          <p:cNvSpPr/>
          <p:nvPr/>
        </p:nvSpPr>
        <p:spPr bwMode="auto">
          <a:xfrm rot="5400000">
            <a:off x="647677" y="3720698"/>
            <a:ext cx="593127" cy="191464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시연동영상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양쪽 모서리가 둥근 사각형 82"/>
          <p:cNvSpPr/>
          <p:nvPr/>
        </p:nvSpPr>
        <p:spPr bwMode="auto">
          <a:xfrm rot="5400000">
            <a:off x="906656" y="2039085"/>
            <a:ext cx="593127" cy="243450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주요기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능</a:t>
            </a:r>
          </a:p>
        </p:txBody>
      </p:sp>
      <p:pic>
        <p:nvPicPr>
          <p:cNvPr id="84" name="그림 1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08" y="3016222"/>
            <a:ext cx="527699" cy="4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그림 1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5" y="4451041"/>
            <a:ext cx="527699" cy="4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그림 1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5" y="3763911"/>
            <a:ext cx="562007" cy="4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그림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78" y="1623314"/>
            <a:ext cx="527699" cy="4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양쪽 모서리가 둥근 사각형 97"/>
          <p:cNvSpPr/>
          <p:nvPr/>
        </p:nvSpPr>
        <p:spPr bwMode="auto">
          <a:xfrm rot="5400000">
            <a:off x="651430" y="4402721"/>
            <a:ext cx="593128" cy="191464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9" name="Picture 4" descr="C:\Users\samsung\Desktop\물음표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6" y="5074763"/>
            <a:ext cx="581847" cy="5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2"/>
          <p:cNvSpPr>
            <a:spLocks noChangeArrowheads="1"/>
          </p:cNvSpPr>
          <p:nvPr/>
        </p:nvSpPr>
        <p:spPr bwMode="auto">
          <a:xfrm>
            <a:off x="-14030" y="193234"/>
            <a:ext cx="5126942" cy="400110"/>
          </a:xfrm>
          <a:prstGeom prst="homePlate">
            <a:avLst>
              <a:gd name="adj" fmla="val 500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1" hangingPunct="1"/>
            <a:endParaRPr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6207" y="193234"/>
            <a:ext cx="404647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</a:t>
            </a:r>
            <a:r>
              <a:rPr lang="en-US" altLang="ko-KR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AsyncTask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ko-KR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904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양쪽 모서리가 둥근 사각형 191"/>
          <p:cNvSpPr/>
          <p:nvPr/>
        </p:nvSpPr>
        <p:spPr bwMode="auto">
          <a:xfrm rot="5400000">
            <a:off x="650318" y="930791"/>
            <a:ext cx="593127" cy="191464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양쪽 모서리가 둥근 사각형 46"/>
          <p:cNvSpPr/>
          <p:nvPr/>
        </p:nvSpPr>
        <p:spPr bwMode="auto">
          <a:xfrm rot="5400000">
            <a:off x="647677" y="3020450"/>
            <a:ext cx="593127" cy="191464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양쪽 모서리가 둥근 사각형 47"/>
          <p:cNvSpPr/>
          <p:nvPr/>
        </p:nvSpPr>
        <p:spPr bwMode="auto">
          <a:xfrm rot="5400000">
            <a:off x="647677" y="3720698"/>
            <a:ext cx="593127" cy="191464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시연동영상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양쪽 모서리가 둥근 사각형 52"/>
          <p:cNvSpPr/>
          <p:nvPr/>
        </p:nvSpPr>
        <p:spPr bwMode="auto">
          <a:xfrm rot="5400000">
            <a:off x="906656" y="2039085"/>
            <a:ext cx="593127" cy="243450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주요기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능</a:t>
            </a:r>
          </a:p>
        </p:txBody>
      </p:sp>
      <p:pic>
        <p:nvPicPr>
          <p:cNvPr id="55" name="그림 1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45" y="3016222"/>
            <a:ext cx="527699" cy="4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그림 1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5" y="4451041"/>
            <a:ext cx="527699" cy="4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그림 1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3" y="3763911"/>
            <a:ext cx="562007" cy="4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78" y="1623314"/>
            <a:ext cx="527699" cy="4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26" name="그룹 9225"/>
          <p:cNvGrpSpPr/>
          <p:nvPr/>
        </p:nvGrpSpPr>
        <p:grpSpPr>
          <a:xfrm>
            <a:off x="3987059" y="4816705"/>
            <a:ext cx="6128906" cy="1754326"/>
            <a:chOff x="2434361" y="703300"/>
            <a:chExt cx="6289244" cy="1879516"/>
          </a:xfrm>
        </p:grpSpPr>
        <p:sp>
          <p:nvSpPr>
            <p:cNvPr id="6" name="직사각형 5"/>
            <p:cNvSpPr/>
            <p:nvPr/>
          </p:nvSpPr>
          <p:spPr>
            <a:xfrm>
              <a:off x="2627605" y="703300"/>
              <a:ext cx="6096000" cy="187951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dirty="0" smtClean="0"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백그라운드 </a:t>
              </a:r>
              <a:r>
                <a:rPr lang="ko-KR" altLang="en-US" dirty="0" err="1"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스레드에서</a:t>
              </a:r>
              <a:r>
                <a:rPr lang="ko-KR" altLang="en-US" dirty="0"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 실행되는 </a:t>
              </a:r>
              <a:r>
                <a:rPr lang="ko-KR" altLang="en-US" dirty="0" err="1"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비동기</a:t>
              </a:r>
              <a:r>
                <a:rPr lang="ko-KR" altLang="en-US" dirty="0"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 </a:t>
              </a:r>
              <a:r>
                <a:rPr lang="ko-KR" altLang="en-US" dirty="0" smtClean="0"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클래스 이다</a:t>
              </a:r>
              <a:r>
                <a:rPr lang="en-US" altLang="ko-KR" dirty="0" smtClean="0"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 </a:t>
              </a:r>
            </a:p>
            <a:p>
              <a:pPr>
                <a:lnSpc>
                  <a:spcPct val="200000"/>
                </a:lnSpc>
              </a:pPr>
              <a:r>
                <a:rPr lang="ko-KR" altLang="en-US" dirty="0" smtClean="0"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긴 </a:t>
              </a:r>
              <a:r>
                <a:rPr lang="ko-KR" altLang="en-US" dirty="0"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태스크를 실행하기 전에 </a:t>
              </a:r>
              <a:r>
                <a:rPr lang="en-US" altLang="ko-KR" dirty="0"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UI </a:t>
              </a:r>
              <a:r>
                <a:rPr lang="ko-KR" altLang="en-US" dirty="0" err="1"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스레드</a:t>
              </a:r>
              <a:r>
                <a:rPr lang="ko-KR" altLang="en-US" dirty="0"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 준비</a:t>
              </a:r>
              <a:r>
                <a:rPr lang="en-US" altLang="ko-KR" dirty="0"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, </a:t>
              </a:r>
              <a:r>
                <a:rPr lang="ko-KR" altLang="en-US" dirty="0"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태스크 실행</a:t>
              </a:r>
              <a:r>
                <a:rPr lang="en-US" altLang="ko-KR" dirty="0"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, </a:t>
              </a:r>
              <a:r>
                <a:rPr lang="ko-KR" altLang="en-US" dirty="0"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태스크 진행 상황 보고</a:t>
              </a:r>
              <a:r>
                <a:rPr lang="en-US" altLang="ko-KR" dirty="0"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, </a:t>
              </a:r>
              <a:r>
                <a:rPr lang="ko-KR" altLang="en-US" dirty="0"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결과 반환 까지 모든 흐름을 처리한다</a:t>
              </a:r>
              <a:r>
                <a:rPr lang="en-US" altLang="ko-KR" dirty="0"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</a:t>
              </a:r>
              <a:endParaRPr lang="ko-KR" altLang="en-US" dirty="0"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434362" y="1018427"/>
              <a:ext cx="160337" cy="160338"/>
            </a:xfrm>
            <a:prstGeom prst="rect">
              <a:avLst/>
            </a:prstGeom>
            <a:solidFill>
              <a:srgbClr val="F608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434361" y="1561851"/>
              <a:ext cx="160337" cy="16033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</p:grpSp>
      <p:grpSp>
        <p:nvGrpSpPr>
          <p:cNvPr id="9231" name="그룹 9230"/>
          <p:cNvGrpSpPr/>
          <p:nvPr/>
        </p:nvGrpSpPr>
        <p:grpSpPr>
          <a:xfrm>
            <a:off x="3680754" y="546963"/>
            <a:ext cx="6208421" cy="4195507"/>
            <a:chOff x="3470597" y="779081"/>
            <a:chExt cx="6208421" cy="4195507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3470597" y="779081"/>
              <a:ext cx="2726037" cy="419550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27"/>
            <p:cNvSpPr txBox="1">
              <a:spLocks noChangeArrowheads="1"/>
            </p:cNvSpPr>
            <p:nvPr/>
          </p:nvSpPr>
          <p:spPr bwMode="auto">
            <a:xfrm>
              <a:off x="3976650" y="837399"/>
              <a:ext cx="1742073" cy="338554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1600" b="1" dirty="0" err="1" smtClean="0">
                  <a:solidFill>
                    <a:schemeClr val="bg1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MainThread</a:t>
              </a:r>
              <a:endParaRPr lang="ko-KR" altLang="en-US" sz="1600" b="1" dirty="0">
                <a:solidFill>
                  <a:schemeClr val="bg1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  <p:grpSp>
          <p:nvGrpSpPr>
            <p:cNvPr id="9227" name="그룹 9226"/>
            <p:cNvGrpSpPr/>
            <p:nvPr/>
          </p:nvGrpSpPr>
          <p:grpSpPr>
            <a:xfrm>
              <a:off x="3609526" y="1259817"/>
              <a:ext cx="6069492" cy="3714771"/>
              <a:chOff x="2654319" y="1226379"/>
              <a:chExt cx="6069492" cy="3714771"/>
            </a:xfrm>
          </p:grpSpPr>
          <p:sp>
            <p:nvSpPr>
              <p:cNvPr id="31" name="타원 30"/>
              <p:cNvSpPr/>
              <p:nvPr/>
            </p:nvSpPr>
            <p:spPr bwMode="auto">
              <a:xfrm>
                <a:off x="2669963" y="1318992"/>
                <a:ext cx="281079" cy="240114"/>
              </a:xfrm>
              <a:prstGeom prst="ellipse">
                <a:avLst/>
              </a:prstGeom>
              <a:solidFill>
                <a:srgbClr val="F709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9" name="TextBox 27"/>
              <p:cNvSpPr txBox="1">
                <a:spLocks noChangeArrowheads="1"/>
              </p:cNvSpPr>
              <p:nvPr/>
            </p:nvSpPr>
            <p:spPr bwMode="auto">
              <a:xfrm>
                <a:off x="3021443" y="1238221"/>
                <a:ext cx="1810111" cy="33855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50800" algn="ctr" rotWithShape="0">
                  <a:srgbClr val="000000">
                    <a:alpha val="43137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1" hangingPunct="1"/>
                <a:r>
                  <a:rPr lang="en-US" altLang="ko-KR" sz="1600" b="1" dirty="0" err="1" smtClean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aTask</a:t>
                </a:r>
                <a:r>
                  <a:rPr lang="en-US" altLang="ko-KR" sz="1600" b="1" dirty="0" smtClean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, execute()</a:t>
                </a:r>
                <a:endParaRPr lang="ko-KR" altLang="en-US" sz="1600" b="1" dirty="0">
                  <a:solidFill>
                    <a:schemeClr val="bg1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>
                <a:off x="2891768" y="2766943"/>
                <a:ext cx="2025750" cy="60537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2891767" y="3496510"/>
                <a:ext cx="2079415" cy="830997"/>
                <a:chOff x="8887743" y="2090857"/>
                <a:chExt cx="1900046" cy="610446"/>
              </a:xfrm>
            </p:grpSpPr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8887743" y="2090857"/>
                  <a:ext cx="1851010" cy="403385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9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8887743" y="2090857"/>
                  <a:ext cx="1900046" cy="610446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50800" algn="ctr" rotWithShape="0">
                    <a:srgbClr val="000000">
                      <a:alpha val="43137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ctr"/>
                  <a:r>
                    <a:rPr lang="en-US" altLang="ko-KR" sz="1600" b="1" dirty="0" err="1">
                      <a:solidFill>
                        <a:schemeClr val="bg1"/>
                      </a:solidFill>
                      <a:latin typeface="한컴 윤체 L" panose="02020603020101020101" pitchFamily="18" charset="-127"/>
                      <a:ea typeface="한컴 윤체 L" panose="02020603020101020101" pitchFamily="18" charset="-127"/>
                    </a:rPr>
                    <a:t>onProgressUpdate</a:t>
                  </a:r>
                  <a:r>
                    <a:rPr lang="en-US" altLang="ko-KR" sz="1600" b="1" dirty="0">
                      <a:solidFill>
                        <a:schemeClr val="bg1"/>
                      </a:solidFill>
                      <a:latin typeface="한컴 윤체 L" panose="02020603020101020101" pitchFamily="18" charset="-127"/>
                      <a:ea typeface="한컴 윤체 L" panose="02020603020101020101" pitchFamily="18" charset="-127"/>
                    </a:rPr>
                    <a:t>()</a:t>
                  </a:r>
                </a:p>
                <a:p>
                  <a:pPr algn="ctr"/>
                  <a:r>
                    <a:rPr lang="en-US" altLang="ko-KR" sz="1600" b="1" dirty="0">
                      <a:solidFill>
                        <a:schemeClr val="bg1"/>
                      </a:solidFill>
                      <a:latin typeface="한컴 윤체 L" panose="02020603020101020101" pitchFamily="18" charset="-127"/>
                      <a:ea typeface="한컴 윤체 L" panose="02020603020101020101" pitchFamily="18" charset="-127"/>
                    </a:rPr>
                    <a:t>:UI refresh</a:t>
                  </a:r>
                  <a:endParaRPr lang="ko-KR" altLang="en-US" sz="1600" b="1" dirty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  <a:p>
                  <a:pPr algn="ctr" eaLnBrk="1" latinLnBrk="1" hangingPunct="1"/>
                  <a:endParaRPr lang="ko-KR" altLang="en-US" sz="1600" b="1" dirty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</p:grpSp>
          <p:grpSp>
            <p:nvGrpSpPr>
              <p:cNvPr id="90" name="그룹 89"/>
              <p:cNvGrpSpPr/>
              <p:nvPr/>
            </p:nvGrpSpPr>
            <p:grpSpPr>
              <a:xfrm>
                <a:off x="2893407" y="4275578"/>
                <a:ext cx="1998147" cy="665572"/>
                <a:chOff x="9012949" y="2159101"/>
                <a:chExt cx="1838528" cy="488925"/>
              </a:xfrm>
            </p:grpSpPr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9012949" y="2159101"/>
                  <a:ext cx="1838528" cy="403385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2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9090211" y="2218453"/>
                  <a:ext cx="1600615" cy="429573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50800" algn="ctr" rotWithShape="0">
                    <a:srgbClr val="000000">
                      <a:alpha val="43137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ctr"/>
                  <a:r>
                    <a:rPr lang="en-US" altLang="ko-KR" sz="1600" b="1" dirty="0" err="1">
                      <a:solidFill>
                        <a:schemeClr val="bg1"/>
                      </a:solidFill>
                      <a:latin typeface="한컴 윤체 L" panose="02020603020101020101" pitchFamily="18" charset="-127"/>
                      <a:ea typeface="한컴 윤체 L" panose="02020603020101020101" pitchFamily="18" charset="-127"/>
                    </a:rPr>
                    <a:t>onPostExcuted</a:t>
                  </a:r>
                  <a:r>
                    <a:rPr lang="en-US" altLang="ko-KR" sz="1600" b="1" dirty="0">
                      <a:solidFill>
                        <a:schemeClr val="bg1"/>
                      </a:solidFill>
                      <a:latin typeface="한컴 윤체 L" panose="02020603020101020101" pitchFamily="18" charset="-127"/>
                      <a:ea typeface="한컴 윤체 L" panose="02020603020101020101" pitchFamily="18" charset="-127"/>
                    </a:rPr>
                    <a:t>()</a:t>
                  </a:r>
                  <a:endParaRPr lang="ko-KR" altLang="en-US" sz="1600" b="1" dirty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  <a:p>
                  <a:pPr algn="ctr" eaLnBrk="1" latinLnBrk="1" hangingPunct="1"/>
                  <a:endParaRPr lang="ko-KR" altLang="en-US" sz="1600" b="1" dirty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2912570" y="1966001"/>
                <a:ext cx="2012090" cy="549126"/>
                <a:chOff x="8882356" y="2116981"/>
                <a:chExt cx="1838528" cy="403385"/>
              </a:xfrm>
            </p:grpSpPr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8882356" y="2116981"/>
                  <a:ext cx="1838528" cy="403385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8978315" y="2149396"/>
                  <a:ext cx="1646605" cy="33855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50800" algn="ctr" rotWithShape="0">
                    <a:srgbClr val="000000">
                      <a:alpha val="43137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ctr" eaLnBrk="1" latinLnBrk="1" hangingPunct="1"/>
                  <a:r>
                    <a:rPr lang="en-US" altLang="ko-KR" sz="1600" b="1" dirty="0" err="1" smtClean="0">
                      <a:solidFill>
                        <a:schemeClr val="bg1"/>
                      </a:solidFill>
                      <a:latin typeface="한컴 윤체 L" panose="02020603020101020101" pitchFamily="18" charset="-127"/>
                      <a:ea typeface="한컴 윤체 L" panose="02020603020101020101" pitchFamily="18" charset="-127"/>
                    </a:rPr>
                    <a:t>onPreExcuted</a:t>
                  </a:r>
                  <a:r>
                    <a:rPr lang="en-US" altLang="ko-KR" sz="1600" b="1" dirty="0" smtClean="0">
                      <a:solidFill>
                        <a:schemeClr val="bg1"/>
                      </a:solidFill>
                      <a:latin typeface="한컴 윤체 L" panose="02020603020101020101" pitchFamily="18" charset="-127"/>
                      <a:ea typeface="한컴 윤체 L" panose="02020603020101020101" pitchFamily="18" charset="-127"/>
                    </a:rPr>
                    <a:t>()</a:t>
                  </a:r>
                  <a:endParaRPr lang="ko-KR" altLang="en-US" sz="1600" b="1" dirty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</p:grpSp>
          <p:sp>
            <p:nvSpPr>
              <p:cNvPr id="104" name="아래쪽 화살표 103"/>
              <p:cNvSpPr/>
              <p:nvPr/>
            </p:nvSpPr>
            <p:spPr>
              <a:xfrm>
                <a:off x="3851476" y="1631236"/>
                <a:ext cx="236378" cy="422995"/>
              </a:xfrm>
              <a:prstGeom prst="down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6029225" y="1226379"/>
                <a:ext cx="2694586" cy="371477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27"/>
              <p:cNvSpPr txBox="1">
                <a:spLocks noChangeArrowheads="1"/>
              </p:cNvSpPr>
              <p:nvPr/>
            </p:nvSpPr>
            <p:spPr bwMode="auto">
              <a:xfrm>
                <a:off x="6327399" y="1266718"/>
                <a:ext cx="2098237" cy="5847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50800" algn="ctr" rotWithShape="0">
                  <a:srgbClr val="000000">
                    <a:alpha val="43137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1" hangingPunct="1"/>
                <a:r>
                  <a:rPr lang="en-US" altLang="ko-KR" sz="1600" b="1" dirty="0" err="1" smtClean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AsyncTask</a:t>
                </a:r>
                <a:r>
                  <a:rPr lang="en-US" altLang="ko-KR" sz="1600" b="1" dirty="0" smtClean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 </a:t>
                </a:r>
                <a:r>
                  <a:rPr lang="en-US" altLang="ko-KR" sz="1600" b="1" dirty="0" err="1" smtClean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aTask</a:t>
                </a:r>
                <a:endParaRPr lang="en-US" altLang="ko-KR" sz="1600" b="1" dirty="0" smtClean="0">
                  <a:solidFill>
                    <a:schemeClr val="bg1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  <a:p>
                <a:pPr algn="ctr" eaLnBrk="1" latinLnBrk="1" hangingPunct="1"/>
                <a:r>
                  <a:rPr lang="en-US" altLang="ko-KR" sz="1600" b="1" dirty="0" smtClean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(single work thread)</a:t>
                </a:r>
                <a:endParaRPr lang="ko-KR" altLang="en-US" sz="1600" b="1" dirty="0">
                  <a:solidFill>
                    <a:schemeClr val="bg1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6229932" y="2381717"/>
                <a:ext cx="2258828" cy="246855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0" name="TextBox 27"/>
              <p:cNvSpPr txBox="1">
                <a:spLocks noChangeArrowheads="1"/>
              </p:cNvSpPr>
              <p:nvPr/>
            </p:nvSpPr>
            <p:spPr bwMode="auto">
              <a:xfrm>
                <a:off x="7212807" y="3911301"/>
                <a:ext cx="242374" cy="5847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50800" algn="ctr" rotWithShape="0">
                  <a:srgbClr val="000000">
                    <a:alpha val="43137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1" hangingPunct="1"/>
                <a:r>
                  <a:rPr lang="en-US" altLang="ko-KR" sz="1600" b="1" dirty="0" smtClean="0">
                    <a:solidFill>
                      <a:schemeClr val="bg1"/>
                    </a:solidFill>
                    <a:latin typeface="Adobe Caslon Pro"/>
                    <a:ea typeface="한컴 윤체 L" panose="02020603020101020101" pitchFamily="18" charset="-127"/>
                  </a:rPr>
                  <a:t>.</a:t>
                </a:r>
              </a:p>
              <a:p>
                <a:pPr algn="ctr"/>
                <a:r>
                  <a:rPr lang="en-US" altLang="ko-KR" sz="1600" b="1" dirty="0" smtClean="0">
                    <a:solidFill>
                      <a:schemeClr val="bg1"/>
                    </a:solidFill>
                    <a:latin typeface="Adobe Caslon Pro"/>
                    <a:ea typeface="한컴 윤체 L" panose="02020603020101020101" pitchFamily="18" charset="-127"/>
                  </a:rPr>
                  <a:t>.</a:t>
                </a:r>
                <a:endParaRPr lang="ko-KR" altLang="en-US" sz="1600" b="1" dirty="0" smtClean="0">
                  <a:solidFill>
                    <a:schemeClr val="bg1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6308667" y="3522483"/>
                <a:ext cx="2015755" cy="449152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6" name="TextBox 27"/>
              <p:cNvSpPr txBox="1">
                <a:spLocks noChangeArrowheads="1"/>
              </p:cNvSpPr>
              <p:nvPr/>
            </p:nvSpPr>
            <p:spPr bwMode="auto">
              <a:xfrm>
                <a:off x="6511011" y="2428389"/>
                <a:ext cx="1879041" cy="33855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50800" algn="ctr" rotWithShape="0">
                  <a:srgbClr val="000000">
                    <a:alpha val="43137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1" hangingPunct="1"/>
                <a:r>
                  <a:rPr lang="en-US" altLang="ko-KR" sz="1600" b="1" dirty="0" err="1" smtClean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dolnBackground</a:t>
                </a:r>
                <a:r>
                  <a:rPr lang="en-US" altLang="ko-KR" sz="1600" b="1" dirty="0" smtClean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()</a:t>
                </a:r>
                <a:endParaRPr lang="ko-KR" altLang="en-US" sz="1600" b="1" dirty="0">
                  <a:solidFill>
                    <a:schemeClr val="bg1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8" name="TextBox 27"/>
              <p:cNvSpPr txBox="1">
                <a:spLocks noChangeArrowheads="1"/>
              </p:cNvSpPr>
              <p:nvPr/>
            </p:nvSpPr>
            <p:spPr bwMode="auto">
              <a:xfrm>
                <a:off x="6554292" y="3545068"/>
                <a:ext cx="1792478" cy="33855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50800" algn="ctr" rotWithShape="0">
                  <a:srgbClr val="000000">
                    <a:alpha val="43137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1" hangingPunct="1"/>
                <a:r>
                  <a:rPr lang="en-US" altLang="ko-KR" sz="1600" b="1" dirty="0" err="1" smtClean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publishProgress</a:t>
                </a:r>
                <a:r>
                  <a:rPr lang="en-US" altLang="ko-KR" sz="1600" b="1" dirty="0" smtClean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()</a:t>
                </a:r>
                <a:endParaRPr lang="ko-KR" altLang="en-US" sz="1600" b="1" dirty="0">
                  <a:solidFill>
                    <a:schemeClr val="bg1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9" name="TextBox 27"/>
              <p:cNvSpPr txBox="1">
                <a:spLocks noChangeArrowheads="1"/>
              </p:cNvSpPr>
              <p:nvPr/>
            </p:nvSpPr>
            <p:spPr bwMode="auto">
              <a:xfrm>
                <a:off x="6711480" y="4394374"/>
                <a:ext cx="1433406" cy="33855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50800" algn="ctr" rotWithShape="0">
                  <a:srgbClr val="000000">
                    <a:alpha val="43137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1" hangingPunct="1"/>
                <a:r>
                  <a:rPr lang="en-US" altLang="ko-KR" sz="1600" b="1" dirty="0" smtClean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Return(result)</a:t>
                </a:r>
                <a:endParaRPr lang="ko-KR" altLang="en-US" sz="1600" b="1" dirty="0">
                  <a:solidFill>
                    <a:schemeClr val="bg1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6308664" y="2890352"/>
                <a:ext cx="2015757" cy="481968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TextBox 27"/>
              <p:cNvSpPr txBox="1">
                <a:spLocks noChangeArrowheads="1"/>
              </p:cNvSpPr>
              <p:nvPr/>
            </p:nvSpPr>
            <p:spPr bwMode="auto">
              <a:xfrm>
                <a:off x="6554292" y="2933584"/>
                <a:ext cx="1792478" cy="33855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50800" algn="ctr" rotWithShape="0">
                  <a:srgbClr val="000000">
                    <a:alpha val="43137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1" hangingPunct="1"/>
                <a:r>
                  <a:rPr lang="en-US" altLang="ko-KR" sz="1600" b="1" dirty="0" err="1" smtClean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publishProgress</a:t>
                </a:r>
                <a:r>
                  <a:rPr lang="en-US" altLang="ko-KR" sz="1600" b="1" dirty="0" smtClean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()</a:t>
                </a:r>
                <a:endParaRPr lang="ko-KR" altLang="en-US" sz="1600" b="1" dirty="0">
                  <a:solidFill>
                    <a:schemeClr val="bg1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 bwMode="auto">
              <a:xfrm>
                <a:off x="6308666" y="3006321"/>
                <a:ext cx="281079" cy="240114"/>
              </a:xfrm>
              <a:prstGeom prst="ellipse">
                <a:avLst/>
              </a:prstGeom>
              <a:solidFill>
                <a:srgbClr val="FAA7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b="1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</a:t>
                </a:r>
                <a:endParaRPr lang="ko-KR" altLang="en-US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 bwMode="auto">
              <a:xfrm>
                <a:off x="6308665" y="3623690"/>
                <a:ext cx="281079" cy="240114"/>
              </a:xfrm>
              <a:prstGeom prst="ellipse">
                <a:avLst/>
              </a:prstGeom>
              <a:solidFill>
                <a:srgbClr val="6FD5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6</a:t>
                </a:r>
                <a:endParaRPr lang="ko-KR" altLang="en-US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 bwMode="auto">
              <a:xfrm>
                <a:off x="6466719" y="4443594"/>
                <a:ext cx="281079" cy="240114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8</a:t>
                </a:r>
                <a:endParaRPr lang="ko-KR" altLang="en-US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12" name="아래쪽 화살표 111"/>
              <p:cNvSpPr/>
              <p:nvPr/>
            </p:nvSpPr>
            <p:spPr>
              <a:xfrm rot="5400000">
                <a:off x="5498473" y="3079072"/>
                <a:ext cx="236378" cy="1384004"/>
              </a:xfrm>
              <a:prstGeom prst="down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아래쪽 화살표 112"/>
              <p:cNvSpPr/>
              <p:nvPr/>
            </p:nvSpPr>
            <p:spPr>
              <a:xfrm rot="5400000">
                <a:off x="5498473" y="2432009"/>
                <a:ext cx="236378" cy="1384004"/>
              </a:xfrm>
              <a:prstGeom prst="down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1" name="위로 굽은 화살표 9220"/>
              <p:cNvSpPr/>
              <p:nvPr/>
            </p:nvSpPr>
            <p:spPr>
              <a:xfrm>
                <a:off x="4917519" y="2054231"/>
                <a:ext cx="2537662" cy="405009"/>
              </a:xfrm>
              <a:prstGeom prst="bentUpArrow">
                <a:avLst>
                  <a:gd name="adj1" fmla="val 25000"/>
                  <a:gd name="adj2" fmla="val 25000"/>
                  <a:gd name="adj3" fmla="val 45813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 bwMode="auto">
              <a:xfrm>
                <a:off x="2669962" y="2137614"/>
                <a:ext cx="281079" cy="240114"/>
              </a:xfrm>
              <a:prstGeom prst="ellipse">
                <a:avLst/>
              </a:prstGeom>
              <a:solidFill>
                <a:srgbClr val="FC98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9223" name="그룹 9222"/>
              <p:cNvGrpSpPr/>
              <p:nvPr/>
            </p:nvGrpSpPr>
            <p:grpSpPr>
              <a:xfrm>
                <a:off x="2654319" y="2793760"/>
                <a:ext cx="2333328" cy="830997"/>
                <a:chOff x="2859338" y="4342113"/>
                <a:chExt cx="2333328" cy="830997"/>
              </a:xfrm>
            </p:grpSpPr>
            <p:sp>
              <p:nvSpPr>
                <p:cNvPr id="80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3026656" y="4342113"/>
                  <a:ext cx="2166010" cy="83099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50800" algn="ctr" rotWithShape="0">
                    <a:srgbClr val="000000">
                      <a:alpha val="43137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ctr"/>
                  <a:r>
                    <a:rPr lang="en-US" altLang="ko-KR" sz="1600" b="1" dirty="0" err="1">
                      <a:solidFill>
                        <a:schemeClr val="bg1"/>
                      </a:solidFill>
                      <a:latin typeface="한컴 윤체 L" panose="02020603020101020101" pitchFamily="18" charset="-127"/>
                      <a:ea typeface="한컴 윤체 L" panose="02020603020101020101" pitchFamily="18" charset="-127"/>
                    </a:rPr>
                    <a:t>onProgressUpdate</a:t>
                  </a:r>
                  <a:r>
                    <a:rPr lang="en-US" altLang="ko-KR" sz="1600" b="1" dirty="0">
                      <a:solidFill>
                        <a:schemeClr val="bg1"/>
                      </a:solidFill>
                      <a:latin typeface="한컴 윤체 L" panose="02020603020101020101" pitchFamily="18" charset="-127"/>
                      <a:ea typeface="한컴 윤체 L" panose="02020603020101020101" pitchFamily="18" charset="-127"/>
                    </a:rPr>
                    <a:t>()</a:t>
                  </a:r>
                </a:p>
                <a:p>
                  <a:pPr algn="ctr"/>
                  <a:r>
                    <a:rPr lang="en-US" altLang="ko-KR" sz="1600" b="1" dirty="0">
                      <a:solidFill>
                        <a:schemeClr val="bg1"/>
                      </a:solidFill>
                      <a:latin typeface="한컴 윤체 L" panose="02020603020101020101" pitchFamily="18" charset="-127"/>
                      <a:ea typeface="한컴 윤체 L" panose="02020603020101020101" pitchFamily="18" charset="-127"/>
                    </a:rPr>
                    <a:t>:UI refresh</a:t>
                  </a:r>
                  <a:endParaRPr lang="ko-KR" altLang="en-US" sz="1600" b="1" dirty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  <a:p>
                  <a:pPr algn="ctr" eaLnBrk="1" latinLnBrk="1" hangingPunct="1"/>
                  <a:endParaRPr lang="ko-KR" altLang="en-US" sz="1600" b="1" dirty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38" name="타원 37"/>
                <p:cNvSpPr/>
                <p:nvPr/>
              </p:nvSpPr>
              <p:spPr bwMode="auto">
                <a:xfrm>
                  <a:off x="2859338" y="4531157"/>
                  <a:ext cx="281079" cy="240114"/>
                </a:xfrm>
                <a:prstGeom prst="ellipse">
                  <a:avLst/>
                </a:prstGeom>
                <a:solidFill>
                  <a:srgbClr val="FCFC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ko-KR" b="1" dirty="0" smtClean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5</a:t>
                  </a:r>
                  <a:endParaRPr lang="ko-KR" altLang="en-US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39" name="타원 38"/>
              <p:cNvSpPr/>
              <p:nvPr/>
            </p:nvSpPr>
            <p:spPr bwMode="auto">
              <a:xfrm>
                <a:off x="2669963" y="3624758"/>
                <a:ext cx="281079" cy="24011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b="1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7</a:t>
                </a:r>
                <a:endParaRPr lang="ko-KR" altLang="en-US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 bwMode="auto">
              <a:xfrm>
                <a:off x="2669963" y="4396486"/>
                <a:ext cx="281079" cy="240114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9</a:t>
                </a:r>
                <a:endParaRPr lang="ko-KR" altLang="en-US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 bwMode="auto">
              <a:xfrm>
                <a:off x="6308664" y="2479224"/>
                <a:ext cx="281079" cy="240114"/>
              </a:xfrm>
              <a:prstGeom prst="ellipse">
                <a:avLst/>
              </a:prstGeom>
              <a:solidFill>
                <a:srgbClr val="F709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b="1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9224" name="TextBox 9223"/>
              <p:cNvSpPr txBox="1"/>
              <p:nvPr/>
            </p:nvSpPr>
            <p:spPr>
              <a:xfrm>
                <a:off x="5128186" y="2757164"/>
                <a:ext cx="13210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progress</a:t>
                </a:r>
                <a:endParaRPr lang="ko-KR" altLang="en-US" sz="1600" dirty="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131707" y="3405193"/>
                <a:ext cx="13210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progress</a:t>
                </a:r>
                <a:endParaRPr lang="ko-KR" altLang="en-US" sz="1600" dirty="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279791" y="4487656"/>
                <a:ext cx="912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result</a:t>
                </a:r>
                <a:endParaRPr lang="ko-KR" altLang="en-US" sz="1600" dirty="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</p:grpSp>
      </p:grpSp>
      <p:sp>
        <p:nvSpPr>
          <p:cNvPr id="190" name="양쪽 모서리가 둥근 사각형 189"/>
          <p:cNvSpPr/>
          <p:nvPr/>
        </p:nvSpPr>
        <p:spPr bwMode="auto">
          <a:xfrm rot="5400000">
            <a:off x="645068" y="1617351"/>
            <a:ext cx="598343" cy="19146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어플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소개 </a:t>
            </a:r>
            <a:endParaRPr lang="ko-KR" altLang="en-US" b="1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91" name="그림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4" y="2332001"/>
            <a:ext cx="559088" cy="48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" name="양쪽 모서리가 둥근 사각형 195"/>
          <p:cNvSpPr/>
          <p:nvPr/>
        </p:nvSpPr>
        <p:spPr bwMode="auto">
          <a:xfrm rot="5400000">
            <a:off x="651430" y="4402721"/>
            <a:ext cx="593128" cy="191464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97" name="Picture 4" descr="C:\Users\samsung\Desktop\물음표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6" y="5074763"/>
            <a:ext cx="581847" cy="5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위로 굽은 화살표 65"/>
          <p:cNvSpPr/>
          <p:nvPr/>
        </p:nvSpPr>
        <p:spPr>
          <a:xfrm>
            <a:off x="5688748" y="4604467"/>
            <a:ext cx="2793158" cy="405009"/>
          </a:xfrm>
          <a:prstGeom prst="bentUpArrow">
            <a:avLst>
              <a:gd name="adj1" fmla="val 25000"/>
              <a:gd name="adj2" fmla="val 25000"/>
              <a:gd name="adj3" fmla="val 45813"/>
            </a:avLst>
          </a:prstGeom>
          <a:solidFill>
            <a:schemeClr val="bg2">
              <a:lumMod val="50000"/>
            </a:schemeClr>
          </a:solidFill>
          <a:ln>
            <a:noFill/>
          </a:ln>
          <a:scene3d>
            <a:camera prst="orthographicFront">
              <a:rot lat="1080000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417182" y="4573736"/>
            <a:ext cx="82176" cy="4357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06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85"/>
          <p:cNvGrpSpPr>
            <a:grpSpLocks/>
          </p:cNvGrpSpPr>
          <p:nvPr/>
        </p:nvGrpSpPr>
        <p:grpSpPr bwMode="auto">
          <a:xfrm>
            <a:off x="-14031" y="2275503"/>
            <a:ext cx="2434501" cy="2699082"/>
            <a:chOff x="-13277" y="1805654"/>
            <a:chExt cx="1648345" cy="2124318"/>
          </a:xfrm>
        </p:grpSpPr>
        <p:sp>
          <p:nvSpPr>
            <p:cNvPr id="5" name="양쪽 모서리가 둥근 사각형 4"/>
            <p:cNvSpPr/>
            <p:nvPr/>
          </p:nvSpPr>
          <p:spPr>
            <a:xfrm rot="5400000">
              <a:off x="400083" y="1392935"/>
              <a:ext cx="470927" cy="129636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9694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spc="-15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어플</a:t>
              </a:r>
              <a:r>
                <a:rPr lang="ko-KR" altLang="en-US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소개 </a:t>
              </a:r>
              <a:endParaRPr lang="ko-KR" altLang="en-US" b="1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 rot="5400000">
              <a:off x="414772" y="2497246"/>
              <a:ext cx="466822" cy="12963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9694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구성도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5400000">
              <a:off x="414772" y="3048378"/>
              <a:ext cx="466822" cy="12963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9694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시현동영상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>
              <a:off x="577485" y="1753446"/>
              <a:ext cx="466822" cy="164834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주요기</a:t>
              </a:r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능</a:t>
              </a:r>
            </a:p>
          </p:txBody>
        </p:sp>
        <p:pic>
          <p:nvPicPr>
            <p:cNvPr id="9" name="그림 1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90" y="2388637"/>
              <a:ext cx="357293" cy="357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그림 1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98" y="3517914"/>
              <a:ext cx="357293" cy="357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그림 1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98" y="2977107"/>
              <a:ext cx="380522" cy="357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그림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77" y="1850120"/>
              <a:ext cx="378546" cy="381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양쪽 모서리가 둥근 사각형 12"/>
          <p:cNvSpPr/>
          <p:nvPr/>
        </p:nvSpPr>
        <p:spPr bwMode="auto">
          <a:xfrm rot="5400000">
            <a:off x="650318" y="930791"/>
            <a:ext cx="593127" cy="191464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 bwMode="auto">
          <a:xfrm rot="5400000">
            <a:off x="647677" y="3020450"/>
            <a:ext cx="593127" cy="191464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 bwMode="auto">
          <a:xfrm rot="5400000">
            <a:off x="647677" y="3720698"/>
            <a:ext cx="593127" cy="191464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시연동영상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양쪽 모서리가 둥근 사각형 15"/>
          <p:cNvSpPr/>
          <p:nvPr/>
        </p:nvSpPr>
        <p:spPr bwMode="auto">
          <a:xfrm rot="5400000">
            <a:off x="906656" y="2039085"/>
            <a:ext cx="593127" cy="243450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주요기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능</a:t>
            </a:r>
          </a:p>
        </p:txBody>
      </p:sp>
      <p:pic>
        <p:nvPicPr>
          <p:cNvPr id="17" name="그림 1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08" y="3016222"/>
            <a:ext cx="527699" cy="4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5" y="4451041"/>
            <a:ext cx="527699" cy="4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5" y="3763911"/>
            <a:ext cx="562007" cy="4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78" y="1623314"/>
            <a:ext cx="527699" cy="4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양쪽 모서리가 둥근 사각형 20"/>
          <p:cNvSpPr/>
          <p:nvPr/>
        </p:nvSpPr>
        <p:spPr bwMode="auto">
          <a:xfrm rot="5400000">
            <a:off x="651430" y="4402721"/>
            <a:ext cx="593128" cy="191464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Picture 4" descr="C:\Users\samsung\Desktop\물음표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6" y="5074763"/>
            <a:ext cx="581847" cy="5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193" y="1202335"/>
            <a:ext cx="2615478" cy="45357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65717" y="1312013"/>
            <a:ext cx="70166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지도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이용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서버 안에 위도 경도 값을 받아 지도에 표현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스피너</a:t>
            </a:r>
            <a:r>
              <a:rPr lang="ko-KR" altLang="en-US" dirty="0" smtClean="0"/>
              <a:t> 조건에 맞는 의료기관을 지도에 표시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의료기관 </a:t>
            </a:r>
            <a:r>
              <a:rPr lang="en-US" altLang="ko-KR" dirty="0" smtClean="0"/>
              <a:t>Marker</a:t>
            </a:r>
            <a:r>
              <a:rPr lang="ko-KR" altLang="en-US" dirty="0" smtClean="0"/>
              <a:t>를 클릭하여 현재 위치에서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해당 위치까지의 길 찾기를</a:t>
            </a:r>
            <a:r>
              <a:rPr lang="en-US" altLang="ko-KR" dirty="0"/>
              <a:t> </a:t>
            </a:r>
            <a:r>
              <a:rPr lang="ko-KR" altLang="en-US" dirty="0" smtClean="0"/>
              <a:t>교통수단 별로 제공    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181445" y="1439582"/>
            <a:ext cx="160337" cy="160338"/>
          </a:xfrm>
          <a:prstGeom prst="rect">
            <a:avLst/>
          </a:prstGeom>
          <a:solidFill>
            <a:srgbClr val="F60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181445" y="2499071"/>
            <a:ext cx="160337" cy="1603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181445" y="3610436"/>
            <a:ext cx="160337" cy="160337"/>
          </a:xfrm>
          <a:prstGeom prst="rect">
            <a:avLst/>
          </a:prstGeom>
          <a:solidFill>
            <a:srgbClr val="6FD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181445" y="4693538"/>
            <a:ext cx="160337" cy="1603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82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모서리가 둥근 사각형 1"/>
          <p:cNvSpPr/>
          <p:nvPr/>
        </p:nvSpPr>
        <p:spPr bwMode="auto">
          <a:xfrm rot="5400000">
            <a:off x="650318" y="930791"/>
            <a:ext cx="593127" cy="191464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양쪽 모서리가 둥근 사각형 3"/>
          <p:cNvSpPr/>
          <p:nvPr/>
        </p:nvSpPr>
        <p:spPr bwMode="auto">
          <a:xfrm rot="5400000">
            <a:off x="897799" y="2770329"/>
            <a:ext cx="593127" cy="241489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 bwMode="auto">
          <a:xfrm rot="5400000">
            <a:off x="647678" y="3720698"/>
            <a:ext cx="593127" cy="191464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시연동영상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양쪽 모서리가 둥근 사각형 5"/>
          <p:cNvSpPr/>
          <p:nvPr/>
        </p:nvSpPr>
        <p:spPr bwMode="auto">
          <a:xfrm rot="5400000">
            <a:off x="639192" y="2287886"/>
            <a:ext cx="593127" cy="193689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주요기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능</a:t>
            </a:r>
          </a:p>
        </p:txBody>
      </p:sp>
      <p:pic>
        <p:nvPicPr>
          <p:cNvPr id="7" name="그림 1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47" y="3016222"/>
            <a:ext cx="527699" cy="4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1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6" y="4451041"/>
            <a:ext cx="527699" cy="4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1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6" y="3763911"/>
            <a:ext cx="562007" cy="4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79" y="1623314"/>
            <a:ext cx="527699" cy="4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양쪽 모서리가 둥근 사각형 10"/>
          <p:cNvSpPr/>
          <p:nvPr/>
        </p:nvSpPr>
        <p:spPr bwMode="auto">
          <a:xfrm rot="5400000">
            <a:off x="645068" y="1617351"/>
            <a:ext cx="598343" cy="19146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어플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소개 </a:t>
            </a:r>
            <a:endParaRPr lang="ko-KR" altLang="en-US" b="1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4" y="2332001"/>
            <a:ext cx="559088" cy="48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양쪽 모서리가 둥근 사각형 12"/>
          <p:cNvSpPr/>
          <p:nvPr/>
        </p:nvSpPr>
        <p:spPr bwMode="auto">
          <a:xfrm rot="5400000">
            <a:off x="651430" y="4402721"/>
            <a:ext cx="593128" cy="191464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Picture 4" descr="C:\Users\samsung\Desktop\물음표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6" y="5074763"/>
            <a:ext cx="581847" cy="5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142" y="466797"/>
            <a:ext cx="8313577" cy="581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-14030" y="193234"/>
            <a:ext cx="4987246" cy="400110"/>
            <a:chOff x="2813893" y="959168"/>
            <a:chExt cx="2680918" cy="400110"/>
          </a:xfrm>
          <a:solidFill>
            <a:schemeClr val="accent1">
              <a:lumMod val="75000"/>
            </a:schemeClr>
          </a:solidFill>
        </p:grpSpPr>
        <p:sp>
          <p:nvSpPr>
            <p:cNvPr id="22" name="TextBox 2"/>
            <p:cNvSpPr>
              <a:spLocks noChangeArrowheads="1"/>
            </p:cNvSpPr>
            <p:nvPr/>
          </p:nvSpPr>
          <p:spPr bwMode="auto">
            <a:xfrm>
              <a:off x="2813893" y="959168"/>
              <a:ext cx="2680918" cy="400110"/>
            </a:xfrm>
            <a:prstGeom prst="homePlate">
              <a:avLst>
                <a:gd name="adj" fmla="val 50006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1" hangingPunct="1"/>
              <a:endPara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73028" y="974557"/>
              <a:ext cx="125293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</a:t>
              </a:r>
              <a:r>
                <a:rPr lang="en-US" altLang="ko-KR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Flow chart</a:t>
              </a:r>
              <a:endParaRPr lang="ko-KR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53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모서리가 둥근 사각형 1"/>
          <p:cNvSpPr/>
          <p:nvPr/>
        </p:nvSpPr>
        <p:spPr bwMode="auto">
          <a:xfrm rot="5400000">
            <a:off x="650318" y="930791"/>
            <a:ext cx="593127" cy="191464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양쪽 모서리가 둥근 사각형 3"/>
          <p:cNvSpPr/>
          <p:nvPr/>
        </p:nvSpPr>
        <p:spPr bwMode="auto">
          <a:xfrm rot="5400000">
            <a:off x="897799" y="2770329"/>
            <a:ext cx="593127" cy="241489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 bwMode="auto">
          <a:xfrm rot="5400000">
            <a:off x="647678" y="3720698"/>
            <a:ext cx="593127" cy="191464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시연동영상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양쪽 모서리가 둥근 사각형 5"/>
          <p:cNvSpPr/>
          <p:nvPr/>
        </p:nvSpPr>
        <p:spPr bwMode="auto">
          <a:xfrm rot="5400000">
            <a:off x="639192" y="2287886"/>
            <a:ext cx="593127" cy="193689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주요기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능</a:t>
            </a:r>
          </a:p>
        </p:txBody>
      </p:sp>
      <p:pic>
        <p:nvPicPr>
          <p:cNvPr id="7" name="그림 1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47" y="3016222"/>
            <a:ext cx="527699" cy="4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1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6" y="4451041"/>
            <a:ext cx="527699" cy="4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1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6" y="3763911"/>
            <a:ext cx="562007" cy="4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79" y="1623314"/>
            <a:ext cx="527699" cy="4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양쪽 모서리가 둥근 사각형 10"/>
          <p:cNvSpPr/>
          <p:nvPr/>
        </p:nvSpPr>
        <p:spPr bwMode="auto">
          <a:xfrm rot="5400000">
            <a:off x="645068" y="1617351"/>
            <a:ext cx="598343" cy="19146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어플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소개 </a:t>
            </a:r>
            <a:endParaRPr lang="ko-KR" altLang="en-US" b="1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4" y="2332001"/>
            <a:ext cx="559088" cy="48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양쪽 모서리가 둥근 사각형 12"/>
          <p:cNvSpPr/>
          <p:nvPr/>
        </p:nvSpPr>
        <p:spPr bwMode="auto">
          <a:xfrm rot="5400000">
            <a:off x="651430" y="4402721"/>
            <a:ext cx="593128" cy="191464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9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Picture 4" descr="C:\Users\samsung\Desktop\물음표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6" y="5074763"/>
            <a:ext cx="581847" cy="5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396" y="720713"/>
            <a:ext cx="7652009" cy="5664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-14030" y="193234"/>
            <a:ext cx="4987246" cy="400110"/>
            <a:chOff x="2813893" y="959168"/>
            <a:chExt cx="2680918" cy="400110"/>
          </a:xfrm>
          <a:solidFill>
            <a:schemeClr val="accent1">
              <a:lumMod val="75000"/>
            </a:schemeClr>
          </a:solidFill>
        </p:grpSpPr>
        <p:sp>
          <p:nvSpPr>
            <p:cNvPr id="22" name="TextBox 2"/>
            <p:cNvSpPr>
              <a:spLocks noChangeArrowheads="1"/>
            </p:cNvSpPr>
            <p:nvPr/>
          </p:nvSpPr>
          <p:spPr bwMode="auto">
            <a:xfrm>
              <a:off x="2813893" y="959168"/>
              <a:ext cx="2680918" cy="400110"/>
            </a:xfrm>
            <a:prstGeom prst="homePlate">
              <a:avLst>
                <a:gd name="adj" fmla="val 50006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1" hangingPunct="1"/>
              <a:endPara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73028" y="974557"/>
              <a:ext cx="125293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</a:t>
              </a:r>
              <a:r>
                <a:rPr lang="en-US" altLang="ko-KR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Structured  chart</a:t>
              </a:r>
              <a:endParaRPr lang="ko-KR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03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사용자 지정</PresentationFormat>
  <Paragraphs>160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4" baseType="lpstr">
      <vt:lpstr>굴림</vt:lpstr>
      <vt:lpstr>Arial</vt:lpstr>
      <vt:lpstr>HY궁서</vt:lpstr>
      <vt:lpstr>한컴 윤체 M</vt:lpstr>
      <vt:lpstr>Tahoma</vt:lpstr>
      <vt:lpstr>나눔고딕</vt:lpstr>
      <vt:lpstr>한컴 윤체 L</vt:lpstr>
      <vt:lpstr>한컴 윤체 B</vt:lpstr>
      <vt:lpstr>Ebrima</vt:lpstr>
      <vt:lpstr>Impact</vt:lpstr>
      <vt:lpstr>맑은 고딕</vt:lpstr>
      <vt:lpstr>Adobe Caslon 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12</cp:revision>
  <dcterms:created xsi:type="dcterms:W3CDTF">2015-06-30T14:42:58Z</dcterms:created>
  <dcterms:modified xsi:type="dcterms:W3CDTF">2016-11-01T01:43:04Z</dcterms:modified>
</cp:coreProperties>
</file>