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89660" y="3642995"/>
            <a:ext cx="1846580" cy="9429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MVC</a:t>
            </a:r>
            <a:endParaRPr lang="en-US" altLang="zh-CN"/>
          </a:p>
        </p:txBody>
      </p:sp>
      <p:sp>
        <p:nvSpPr>
          <p:cNvPr id="5" name="流程图: 磁盘 4"/>
          <p:cNvSpPr/>
          <p:nvPr/>
        </p:nvSpPr>
        <p:spPr>
          <a:xfrm>
            <a:off x="1485265" y="5205095"/>
            <a:ext cx="1055370" cy="1035050"/>
          </a:xfrm>
          <a:prstGeom prst="flowChartMagneticDisk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2802890" y="339090"/>
            <a:ext cx="812800" cy="1513840"/>
            <a:chOff x="7406640" y="447041"/>
            <a:chExt cx="812800" cy="1513839"/>
          </a:xfrm>
        </p:grpSpPr>
        <p:sp>
          <p:nvSpPr>
            <p:cNvPr id="48" name="矩形 47"/>
            <p:cNvSpPr/>
            <p:nvPr/>
          </p:nvSpPr>
          <p:spPr>
            <a:xfrm>
              <a:off x="7406640" y="660400"/>
              <a:ext cx="812800" cy="10058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 cmpd="thickThin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406640" y="1666239"/>
              <a:ext cx="812800" cy="294641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06640" y="447041"/>
              <a:ext cx="812800" cy="2031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599680" y="538480"/>
              <a:ext cx="360000" cy="0"/>
            </a:xfrm>
            <a:prstGeom prst="line">
              <a:avLst/>
            </a:prstGeom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8028600" y="487683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711440" y="1728601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 rot="0">
            <a:off x="919480" y="340360"/>
            <a:ext cx="2181860" cy="1532898"/>
            <a:chOff x="4507170" y="274320"/>
            <a:chExt cx="2181795" cy="1533161"/>
          </a:xfrm>
        </p:grpSpPr>
        <p:sp>
          <p:nvSpPr>
            <p:cNvPr id="56" name="矩形 55"/>
            <p:cNvSpPr/>
            <p:nvPr/>
          </p:nvSpPr>
          <p:spPr>
            <a:xfrm>
              <a:off x="4531360" y="314960"/>
              <a:ext cx="1615440" cy="1492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531360" y="543560"/>
              <a:ext cx="1615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箭头: 右 60"/>
            <p:cNvSpPr/>
            <p:nvPr/>
          </p:nvSpPr>
          <p:spPr>
            <a:xfrm>
              <a:off x="5923280" y="355600"/>
              <a:ext cx="162560" cy="127001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箭头: 右 61"/>
            <p:cNvSpPr/>
            <p:nvPr/>
          </p:nvSpPr>
          <p:spPr>
            <a:xfrm rot="10800000">
              <a:off x="4602480" y="355600"/>
              <a:ext cx="162560" cy="127001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4815840" y="335280"/>
              <a:ext cx="0" cy="18796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872480" y="335280"/>
              <a:ext cx="0" cy="18796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765040" y="274320"/>
              <a:ext cx="1923925" cy="275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/>
                <a:t>http://www.zhe</a:t>
              </a:r>
              <a:endParaRPr lang="en-US" altLang="zh-CN" sz="12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96840" y="762000"/>
              <a:ext cx="807720" cy="203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86680" y="1066800"/>
              <a:ext cx="807720" cy="203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7170" y="7213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dirty="0"/>
                <a:t>用户名：</a:t>
              </a:r>
              <a:endParaRPr lang="zh-CN" altLang="en-US" sz="12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507170" y="1016000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dirty="0"/>
                <a:t>密   码：</a:t>
              </a:r>
              <a:endParaRPr lang="zh-CN" altLang="en-US" sz="1200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5166360" y="1443880"/>
              <a:ext cx="469900" cy="215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流程图: 预定义过程 5"/>
          <p:cNvSpPr/>
          <p:nvPr/>
        </p:nvSpPr>
        <p:spPr>
          <a:xfrm>
            <a:off x="217805" y="2395855"/>
            <a:ext cx="3842385" cy="703580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07300" y="3642995"/>
            <a:ext cx="1846580" cy="9429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MVC</a:t>
            </a:r>
            <a:endParaRPr lang="en-US" altLang="zh-CN"/>
          </a:p>
        </p:txBody>
      </p:sp>
      <p:sp>
        <p:nvSpPr>
          <p:cNvPr id="8" name="流程图: 磁盘 7"/>
          <p:cNvSpPr/>
          <p:nvPr/>
        </p:nvSpPr>
        <p:spPr>
          <a:xfrm>
            <a:off x="8096250" y="5205095"/>
            <a:ext cx="1055370" cy="1035050"/>
          </a:xfrm>
          <a:prstGeom prst="flowChartMagneticDisk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 rot="0">
            <a:off x="9320530" y="339090"/>
            <a:ext cx="812800" cy="1513840"/>
            <a:chOff x="7406640" y="447041"/>
            <a:chExt cx="812800" cy="1513839"/>
          </a:xfrm>
        </p:grpSpPr>
        <p:sp>
          <p:nvSpPr>
            <p:cNvPr id="10" name="矩形 9"/>
            <p:cNvSpPr/>
            <p:nvPr/>
          </p:nvSpPr>
          <p:spPr>
            <a:xfrm>
              <a:off x="7406640" y="660400"/>
              <a:ext cx="812800" cy="10058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 cmpd="thickThin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406640" y="1666239"/>
              <a:ext cx="812800" cy="294641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406640" y="447041"/>
              <a:ext cx="812800" cy="2031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599680" y="538480"/>
              <a:ext cx="360000" cy="0"/>
            </a:xfrm>
            <a:prstGeom prst="line">
              <a:avLst/>
            </a:prstGeom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8028600" y="487683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711440" y="1728601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7437120" y="340360"/>
            <a:ext cx="2181860" cy="1532898"/>
            <a:chOff x="4507170" y="274320"/>
            <a:chExt cx="2181795" cy="1533161"/>
          </a:xfrm>
        </p:grpSpPr>
        <p:sp>
          <p:nvSpPr>
            <p:cNvPr id="17" name="矩形 16"/>
            <p:cNvSpPr/>
            <p:nvPr/>
          </p:nvSpPr>
          <p:spPr>
            <a:xfrm>
              <a:off x="4531360" y="314960"/>
              <a:ext cx="1615440" cy="1492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531360" y="543560"/>
              <a:ext cx="1615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头: 右 60"/>
            <p:cNvSpPr/>
            <p:nvPr/>
          </p:nvSpPr>
          <p:spPr>
            <a:xfrm>
              <a:off x="5923280" y="355600"/>
              <a:ext cx="162560" cy="127001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箭头: 右 61"/>
            <p:cNvSpPr/>
            <p:nvPr/>
          </p:nvSpPr>
          <p:spPr>
            <a:xfrm rot="10800000">
              <a:off x="4602480" y="355600"/>
              <a:ext cx="162560" cy="127001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815840" y="335280"/>
              <a:ext cx="0" cy="18796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72480" y="335280"/>
              <a:ext cx="0" cy="18796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765040" y="274320"/>
              <a:ext cx="1923925" cy="275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/>
                <a:t>http://www.zhe</a:t>
              </a:r>
              <a:endParaRPr lang="en-US" altLang="zh-CN" sz="1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96840" y="762000"/>
              <a:ext cx="807720" cy="203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86680" y="1066800"/>
              <a:ext cx="807720" cy="203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07170" y="7213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dirty="0"/>
                <a:t>用户名：</a:t>
              </a:r>
              <a:endParaRPr lang="zh-CN" altLang="en-US" sz="12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07170" y="1016000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dirty="0"/>
                <a:t>密   码：</a:t>
              </a:r>
              <a:endParaRPr lang="zh-CN" altLang="en-US" sz="12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5166360" y="1443880"/>
              <a:ext cx="469900" cy="215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流程图: 预定义过程 28"/>
          <p:cNvSpPr/>
          <p:nvPr/>
        </p:nvSpPr>
        <p:spPr>
          <a:xfrm>
            <a:off x="6735445" y="2395855"/>
            <a:ext cx="3842385" cy="703580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0" name="下箭头 29"/>
          <p:cNvSpPr/>
          <p:nvPr/>
        </p:nvSpPr>
        <p:spPr>
          <a:xfrm>
            <a:off x="1948815" y="1992630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927225" y="3194050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917065" y="4745355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050145" y="3642995"/>
            <a:ext cx="1846580" cy="9429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MVC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337810" y="3642995"/>
            <a:ext cx="1846580" cy="9429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MVC</a:t>
            </a:r>
            <a:endParaRPr lang="en-US" altLang="zh-CN"/>
          </a:p>
        </p:txBody>
      </p:sp>
      <p:sp>
        <p:nvSpPr>
          <p:cNvPr id="35" name="下箭头 34"/>
          <p:cNvSpPr/>
          <p:nvPr/>
        </p:nvSpPr>
        <p:spPr>
          <a:xfrm>
            <a:off x="8571230" y="1992630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8571230" y="3194050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566150" y="4745355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磁盘 4"/>
          <p:cNvSpPr/>
          <p:nvPr/>
        </p:nvSpPr>
        <p:spPr>
          <a:xfrm>
            <a:off x="4436110" y="5984875"/>
            <a:ext cx="1055370" cy="1035050"/>
          </a:xfrm>
          <a:prstGeom prst="flowChartMagneticDisk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 rot="0">
            <a:off x="5958840" y="339090"/>
            <a:ext cx="812800" cy="1513840"/>
            <a:chOff x="7406640" y="447041"/>
            <a:chExt cx="812800" cy="1513839"/>
          </a:xfrm>
        </p:grpSpPr>
        <p:sp>
          <p:nvSpPr>
            <p:cNvPr id="48" name="矩形 47"/>
            <p:cNvSpPr/>
            <p:nvPr/>
          </p:nvSpPr>
          <p:spPr>
            <a:xfrm>
              <a:off x="7406640" y="660400"/>
              <a:ext cx="812800" cy="10058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 cmpd="thickThin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406640" y="1666239"/>
              <a:ext cx="812800" cy="294641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06640" y="447041"/>
              <a:ext cx="812800" cy="2031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599680" y="538480"/>
              <a:ext cx="360000" cy="0"/>
            </a:xfrm>
            <a:prstGeom prst="line">
              <a:avLst/>
            </a:prstGeom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8028600" y="487683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711440" y="1728601"/>
              <a:ext cx="180000" cy="1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 rot="0">
            <a:off x="4075430" y="340360"/>
            <a:ext cx="2181860" cy="1532898"/>
            <a:chOff x="4507170" y="274320"/>
            <a:chExt cx="2181795" cy="1533161"/>
          </a:xfrm>
        </p:grpSpPr>
        <p:sp>
          <p:nvSpPr>
            <p:cNvPr id="56" name="矩形 55"/>
            <p:cNvSpPr/>
            <p:nvPr/>
          </p:nvSpPr>
          <p:spPr>
            <a:xfrm>
              <a:off x="4531360" y="314960"/>
              <a:ext cx="1615440" cy="1492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531360" y="543560"/>
              <a:ext cx="1615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箭头: 右 60"/>
            <p:cNvSpPr/>
            <p:nvPr/>
          </p:nvSpPr>
          <p:spPr>
            <a:xfrm>
              <a:off x="5923280" y="355600"/>
              <a:ext cx="162560" cy="127001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箭头: 右 61"/>
            <p:cNvSpPr/>
            <p:nvPr/>
          </p:nvSpPr>
          <p:spPr>
            <a:xfrm rot="10800000">
              <a:off x="4602480" y="355600"/>
              <a:ext cx="162560" cy="127001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4815840" y="335280"/>
              <a:ext cx="0" cy="18796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872480" y="335280"/>
              <a:ext cx="0" cy="18796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765040" y="274320"/>
              <a:ext cx="1923925" cy="275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/>
                <a:t>http://www.zhe</a:t>
              </a:r>
              <a:endParaRPr lang="en-US" altLang="zh-CN" sz="12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96840" y="762000"/>
              <a:ext cx="807720" cy="203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86680" y="1066800"/>
              <a:ext cx="807720" cy="203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07170" y="7213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dirty="0"/>
                <a:t>用户名：</a:t>
              </a:r>
              <a:endParaRPr lang="zh-CN" altLang="en-US" sz="12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507170" y="1016000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 dirty="0"/>
                <a:t>密   码：</a:t>
              </a:r>
              <a:endParaRPr lang="zh-CN" altLang="en-US" sz="1200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5166360" y="1443880"/>
              <a:ext cx="469900" cy="215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流程图: 预定义过程 5"/>
          <p:cNvSpPr/>
          <p:nvPr/>
        </p:nvSpPr>
        <p:spPr>
          <a:xfrm>
            <a:off x="3373755" y="2395855"/>
            <a:ext cx="3842385" cy="703580"/>
          </a:xfrm>
          <a:prstGeom prst="flowChartPredefined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外网</a:t>
            </a:r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" name="下箭头 6"/>
          <p:cNvSpPr/>
          <p:nvPr/>
        </p:nvSpPr>
        <p:spPr>
          <a:xfrm>
            <a:off x="5104765" y="1992630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5083175" y="3194050"/>
            <a:ext cx="171450" cy="351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55160" y="3545840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 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878320" y="3498215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购物车服务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78320" y="4793615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账务服务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66595" y="3545840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订单服务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61820" y="4707890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用户服务</a:t>
            </a:r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5958840" y="5984875"/>
            <a:ext cx="1055370" cy="1035050"/>
          </a:xfrm>
          <a:prstGeom prst="flowChartMagneticDisk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16" name="流程图: 磁盘 15"/>
          <p:cNvSpPr/>
          <p:nvPr/>
        </p:nvSpPr>
        <p:spPr>
          <a:xfrm>
            <a:off x="2847340" y="5984875"/>
            <a:ext cx="1055370" cy="1035050"/>
          </a:xfrm>
          <a:prstGeom prst="flowChartMagneticDisk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4436110" y="4707890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库存服务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461385" y="3949700"/>
            <a:ext cx="93154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6"/>
          </p:cNvCxnSpPr>
          <p:nvPr/>
        </p:nvCxnSpPr>
        <p:spPr>
          <a:xfrm flipH="1">
            <a:off x="3268980" y="4206240"/>
            <a:ext cx="1162050" cy="887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39690" y="4398010"/>
            <a:ext cx="0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1" idx="2"/>
          </p:cNvCxnSpPr>
          <p:nvPr/>
        </p:nvCxnSpPr>
        <p:spPr>
          <a:xfrm flipV="1">
            <a:off x="5924550" y="3883660"/>
            <a:ext cx="953770" cy="75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1"/>
          </p:cNvCxnSpPr>
          <p:nvPr/>
        </p:nvCxnSpPr>
        <p:spPr>
          <a:xfrm>
            <a:off x="5810250" y="4168140"/>
            <a:ext cx="1274445" cy="73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4930775" y="5563870"/>
            <a:ext cx="152400" cy="389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16140" y="662940"/>
            <a:ext cx="418655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不足：</a:t>
            </a:r>
            <a:endParaRPr lang="zh-CN" altLang="en-US"/>
          </a:p>
          <a:p>
            <a:r>
              <a:rPr lang="en-US" altLang="zh-CN"/>
              <a:t>1  </a:t>
            </a:r>
            <a:r>
              <a:rPr lang="zh-CN" altLang="en-US"/>
              <a:t>上游服务必须知道下游服务的地址</a:t>
            </a:r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节点状态维护困难</a:t>
            </a:r>
            <a:endParaRPr lang="zh-CN" altLang="en-US"/>
          </a:p>
          <a:p>
            <a:r>
              <a:rPr lang="en-US" altLang="zh-CN"/>
              <a:t>3  </a:t>
            </a:r>
            <a:r>
              <a:rPr lang="zh-CN" altLang="en-US"/>
              <a:t>新增</a:t>
            </a:r>
            <a:r>
              <a:rPr lang="en-US" altLang="zh-CN"/>
              <a:t>/</a:t>
            </a:r>
            <a:r>
              <a:rPr lang="zh-CN" altLang="en-US"/>
              <a:t>减少</a:t>
            </a:r>
            <a:r>
              <a:rPr lang="zh-CN" altLang="en-US"/>
              <a:t>节点时，休要修改</a:t>
            </a:r>
            <a:r>
              <a:rPr lang="en-US" altLang="zh-CN"/>
              <a:t>nginx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en-US" altLang="zh-CN"/>
              <a:t>4  </a:t>
            </a:r>
            <a:r>
              <a:rPr lang="zh-CN" altLang="en-US"/>
              <a:t>服务间强耦合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2653030" y="1136650"/>
            <a:ext cx="2054225" cy="110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0015" y="1136650"/>
            <a:ext cx="2054225" cy="110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监控中心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88510" y="3184525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 API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8418830" y="3631565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购物车服务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78320" y="4793615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账务服务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68935" y="3545840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订单服务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61820" y="4707890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用户服务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170045" y="4740275"/>
            <a:ext cx="1407160" cy="77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库存服务</a:t>
            </a:r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 rot="2940000">
            <a:off x="1952625" y="1839595"/>
            <a:ext cx="175260" cy="1981200"/>
          </a:xfrm>
          <a:prstGeom prst="up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 rot="1200000">
            <a:off x="2982595" y="2313305"/>
            <a:ext cx="161290" cy="2380615"/>
          </a:xfrm>
          <a:prstGeom prst="up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 rot="20700000">
            <a:off x="4338955" y="2379345"/>
            <a:ext cx="161290" cy="2380615"/>
          </a:xfrm>
          <a:prstGeom prst="up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19980000">
            <a:off x="4667250" y="2150745"/>
            <a:ext cx="156210" cy="1055370"/>
          </a:xfrm>
          <a:prstGeom prst="up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19080000">
            <a:off x="5911215" y="1590040"/>
            <a:ext cx="205105" cy="3677285"/>
          </a:xfrm>
          <a:prstGeom prst="up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 rot="17820000">
            <a:off x="6502400" y="926465"/>
            <a:ext cx="167640" cy="3894455"/>
          </a:xfrm>
          <a:prstGeom prst="up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41070" y="2494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注册服务</a:t>
            </a:r>
            <a:endParaRPr lang="zh-CN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196715" y="2755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发现服务</a:t>
            </a: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080895" y="1251585"/>
            <a:ext cx="8239125" cy="4867275"/>
            <a:chOff x="4070" y="2525"/>
            <a:chExt cx="9412" cy="594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99" y="6018"/>
              <a:ext cx="1680" cy="720"/>
            </a:xfrm>
            <a:prstGeom prst="rect">
              <a:avLst/>
            </a:prstGeom>
            <a:solidFill>
              <a:srgbClr val="008080"/>
            </a:solidFill>
            <a:ln w="9525" algn="ctr">
              <a:solidFill>
                <a:srgbClr val="085886"/>
              </a:solidFill>
              <a:miter lim="800000"/>
            </a:ln>
          </p:spPr>
          <p:txBody>
            <a:bodyPr anchor="ctr"/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Service</a:t>
              </a:r>
              <a:endParaRPr lang="en-US" altLang="zh-CN" sz="12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Consumer</a:t>
              </a:r>
              <a:endParaRPr lang="en-US" altLang="zh-CN" sz="12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7586" y="2525"/>
              <a:ext cx="1928" cy="84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sz="1400" dirty="0"/>
                <a:t>Dubbo</a:t>
              </a:r>
              <a:endParaRPr lang="en-US" sz="1400" dirty="0"/>
            </a:p>
            <a:p>
              <a:pPr algn="ctr">
                <a:defRPr/>
              </a:pPr>
              <a:r>
                <a:rPr lang="en-US" sz="1400" dirty="0"/>
                <a:t>Registry</a:t>
              </a:r>
              <a:endParaRPr lang="en-US" altLang="zh-CN" sz="1400" dirty="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802" y="6018"/>
              <a:ext cx="1680" cy="720"/>
            </a:xfrm>
            <a:prstGeom prst="rect">
              <a:avLst/>
            </a:prstGeom>
            <a:solidFill>
              <a:srgbClr val="008080"/>
            </a:solidFill>
            <a:ln w="9525" algn="ctr">
              <a:solidFill>
                <a:srgbClr val="085886"/>
              </a:solidFill>
              <a:miter lim="800000"/>
            </a:ln>
          </p:spPr>
          <p:txBody>
            <a:bodyPr anchor="ctr"/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Service</a:t>
              </a:r>
              <a:endParaRPr lang="en-US" altLang="zh-CN" sz="12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Provider</a:t>
              </a:r>
              <a:endParaRPr lang="en-US" altLang="zh-CN" sz="12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8" name="Straight Arrow Connector 9"/>
            <p:cNvCxnSpPr>
              <a:cxnSpLocks noChangeShapeType="1"/>
              <a:stCxn id="11" idx="0"/>
              <a:endCxn id="6" idx="2"/>
            </p:cNvCxnSpPr>
            <p:nvPr/>
          </p:nvCxnSpPr>
          <p:spPr bwMode="auto">
            <a:xfrm flipH="1" flipV="1">
              <a:off x="8550" y="3365"/>
              <a:ext cx="4092" cy="1933"/>
            </a:xfrm>
            <a:prstGeom prst="straightConnector1">
              <a:avLst/>
            </a:prstGeom>
            <a:noFill/>
            <a:ln w="31750" algn="ctr">
              <a:solidFill>
                <a:srgbClr val="003366"/>
              </a:solidFill>
              <a:round/>
              <a:tailEnd type="arrow" w="med" len="med"/>
            </a:ln>
          </p:spPr>
        </p:cxnSp>
        <p:cxnSp>
          <p:nvCxnSpPr>
            <p:cNvPr id="9" name="Straight Arrow Connector 12"/>
            <p:cNvCxnSpPr>
              <a:cxnSpLocks noChangeShapeType="1"/>
              <a:stCxn id="10" idx="0"/>
              <a:endCxn id="6" idx="2"/>
            </p:cNvCxnSpPr>
            <p:nvPr/>
          </p:nvCxnSpPr>
          <p:spPr bwMode="auto">
            <a:xfrm flipV="1">
              <a:off x="4939" y="3365"/>
              <a:ext cx="3611" cy="1933"/>
            </a:xfrm>
            <a:prstGeom prst="straightConnector1">
              <a:avLst/>
            </a:prstGeom>
            <a:noFill/>
            <a:ln w="31750" algn="ctr">
              <a:solidFill>
                <a:srgbClr val="003366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0" name="Rectangle 17"/>
            <p:cNvSpPr/>
            <p:nvPr/>
          </p:nvSpPr>
          <p:spPr>
            <a:xfrm>
              <a:off x="4099" y="5298"/>
              <a:ext cx="1680" cy="72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zh-CN" sz="12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Dubbo Invoker</a:t>
              </a:r>
              <a:endParaRPr lang="en-US" altLang="zh-CN" sz="12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1" name="Rectangle 19"/>
            <p:cNvSpPr/>
            <p:nvPr/>
          </p:nvSpPr>
          <p:spPr>
            <a:xfrm>
              <a:off x="11802" y="5298"/>
              <a:ext cx="1680" cy="72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zh-CN" sz="12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Dubbo Exporter</a:t>
              </a:r>
              <a:endParaRPr lang="en-US" altLang="zh-CN" sz="1200" b="1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2" name="TextBox 29"/>
            <p:cNvSpPr txBox="1">
              <a:spLocks noChangeArrowheads="1"/>
            </p:cNvSpPr>
            <p:nvPr/>
          </p:nvSpPr>
          <p:spPr bwMode="auto">
            <a:xfrm>
              <a:off x="5431" y="3772"/>
              <a:ext cx="3175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sz="1400" dirty="0">
                  <a:latin typeface="+mj-ea"/>
                  <a:ea typeface="+mj-ea"/>
                  <a:cs typeface="Apple LiGothic Medium"/>
                </a:rPr>
                <a:t>2</a:t>
              </a:r>
              <a:r>
                <a:rPr lang="en-US" altLang="zh-CN" sz="1400" dirty="0" smtClean="0">
                  <a:latin typeface="+mj-ea"/>
                  <a:ea typeface="+mj-ea"/>
                  <a:cs typeface="Apple LiGothic Medium"/>
                </a:rPr>
                <a:t>.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启动时</a:t>
              </a:r>
              <a:r>
                <a:rPr lang="en-US" sz="1400" dirty="0" err="1" smtClean="0">
                  <a:latin typeface="+mj-ea"/>
                  <a:ea typeface="+mj-ea"/>
                  <a:cs typeface="Apple LiGothic Medium"/>
                </a:rPr>
                <a:t>订阅服务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地址</a:t>
              </a:r>
              <a:endParaRPr lang="en-US" sz="1400" dirty="0">
                <a:latin typeface="+mj-ea"/>
                <a:ea typeface="+mj-ea"/>
                <a:cs typeface="Apple LiGothic Medium"/>
              </a:endParaRPr>
            </a:p>
          </p:txBody>
        </p:sp>
        <p:sp>
          <p:nvSpPr>
            <p:cNvPr id="13" name="TextBox 30"/>
            <p:cNvSpPr txBox="1">
              <a:spLocks noChangeArrowheads="1"/>
            </p:cNvSpPr>
            <p:nvPr/>
          </p:nvSpPr>
          <p:spPr bwMode="auto">
            <a:xfrm>
              <a:off x="9627" y="4112"/>
              <a:ext cx="3118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sz="1400" dirty="0">
                  <a:latin typeface="+mj-ea"/>
                  <a:ea typeface="+mj-ea"/>
                  <a:cs typeface="Apple LiGothic Medium"/>
                </a:rPr>
                <a:t>1</a:t>
              </a:r>
              <a:r>
                <a:rPr lang="en-US" altLang="zh-CN" sz="1400" dirty="0" smtClean="0">
                  <a:latin typeface="+mj-ea"/>
                  <a:ea typeface="+mj-ea"/>
                  <a:cs typeface="Apple LiGothic Medium"/>
                </a:rPr>
                <a:t>.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启动时</a:t>
              </a:r>
              <a:r>
                <a:rPr lang="en-US" sz="1400" dirty="0" err="1" smtClean="0">
                  <a:latin typeface="+mj-ea"/>
                  <a:ea typeface="+mj-ea"/>
                  <a:cs typeface="Apple LiGothic Medium"/>
                </a:rPr>
                <a:t>注册服务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地址</a:t>
              </a:r>
              <a:endParaRPr lang="en-US" sz="1400" dirty="0">
                <a:latin typeface="+mj-ea"/>
                <a:ea typeface="+mj-ea"/>
                <a:cs typeface="Apple LiGothic Medium"/>
              </a:endParaRPr>
            </a:p>
          </p:txBody>
        </p:sp>
        <p:sp>
          <p:nvSpPr>
            <p:cNvPr id="14" name="TextBox 31"/>
            <p:cNvSpPr txBox="1">
              <a:spLocks noChangeArrowheads="1"/>
            </p:cNvSpPr>
            <p:nvPr/>
          </p:nvSpPr>
          <p:spPr bwMode="auto">
            <a:xfrm>
              <a:off x="5771" y="5133"/>
              <a:ext cx="5946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sz="1400" dirty="0">
                  <a:latin typeface="+mj-ea"/>
                  <a:ea typeface="+mj-ea"/>
                  <a:cs typeface="Apple LiGothic Medium"/>
                </a:rPr>
                <a:t>4</a:t>
              </a:r>
              <a:r>
                <a:rPr lang="en-US" altLang="zh-CN" sz="1400" dirty="0" smtClean="0">
                  <a:latin typeface="+mj-ea"/>
                  <a:ea typeface="+mj-ea"/>
                  <a:cs typeface="Apple LiGothic Medium"/>
                </a:rPr>
                <a:t>.</a:t>
              </a:r>
              <a:r>
                <a:rPr lang="zh-CN" altLang="en-US" sz="1400" dirty="0" smtClean="0">
                  <a:latin typeface="+mj-ea"/>
                  <a:cs typeface="Apple LiGothic Medium"/>
                </a:rPr>
                <a:t>随机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调用一个服务地址，失败重试另一地址</a:t>
              </a:r>
              <a:endParaRPr lang="en-US" sz="1400" dirty="0">
                <a:latin typeface="+mj-ea"/>
                <a:ea typeface="+mj-ea"/>
                <a:cs typeface="Apple LiGothic Medium"/>
              </a:endParaRPr>
            </a:p>
          </p:txBody>
        </p: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5149" y="4308"/>
              <a:ext cx="3684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sz="1400" dirty="0">
                  <a:latin typeface="+mj-ea"/>
                  <a:ea typeface="+mj-ea"/>
                  <a:cs typeface="Apple LiGothic Medium"/>
                </a:rPr>
                <a:t>3</a:t>
              </a:r>
              <a:r>
                <a:rPr lang="en-US" altLang="zh-CN" sz="1400" dirty="0" smtClean="0">
                  <a:latin typeface="+mj-ea"/>
                  <a:ea typeface="+mj-ea"/>
                  <a:cs typeface="Apple LiGothic Medium"/>
                </a:rPr>
                <a:t>.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变更时</a:t>
              </a:r>
              <a:r>
                <a:rPr lang="en-US" sz="1400" dirty="0" smtClean="0">
                  <a:latin typeface="+mj-ea"/>
                  <a:ea typeface="+mj-ea"/>
                  <a:cs typeface="Apple LiGothic Medium"/>
                </a:rPr>
                <a:t>推送服务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地址列表</a:t>
              </a:r>
              <a:endParaRPr lang="en-US" sz="1400" dirty="0">
                <a:latin typeface="+mj-ea"/>
                <a:ea typeface="+mj-ea"/>
                <a:cs typeface="Apple LiGothic Medium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9" y="7628"/>
              <a:ext cx="1920" cy="84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sz="1400" dirty="0" smtClean="0"/>
                <a:t>Dubbo</a:t>
              </a:r>
              <a:endParaRPr lang="en-US" sz="1400" dirty="0"/>
            </a:p>
            <a:p>
              <a:pPr algn="ctr">
                <a:defRPr/>
              </a:pPr>
              <a:r>
                <a:rPr lang="en-US" sz="1400" dirty="0"/>
                <a:t>M</a:t>
              </a:r>
              <a:r>
                <a:rPr lang="en-US" altLang="zh-CN" sz="1400" dirty="0"/>
                <a:t>onitor</a:t>
              </a:r>
              <a:endParaRPr lang="en-US" altLang="zh-CN" sz="1400" dirty="0"/>
            </a:p>
          </p:txBody>
        </p:sp>
        <p:cxnSp>
          <p:nvCxnSpPr>
            <p:cNvPr id="17" name="Straight Arrow Connector 20"/>
            <p:cNvCxnSpPr>
              <a:cxnSpLocks noChangeShapeType="1"/>
              <a:endCxn id="16" idx="0"/>
            </p:cNvCxnSpPr>
            <p:nvPr/>
          </p:nvCxnSpPr>
          <p:spPr bwMode="auto">
            <a:xfrm>
              <a:off x="5771" y="6040"/>
              <a:ext cx="2888" cy="1588"/>
            </a:xfrm>
            <a:prstGeom prst="straightConnector1">
              <a:avLst/>
            </a:prstGeom>
            <a:noFill/>
            <a:ln w="31750" algn="ctr">
              <a:solidFill>
                <a:srgbClr val="003366"/>
              </a:solidFill>
              <a:prstDash val="dash"/>
              <a:round/>
              <a:tailEnd type="arrow" w="med" len="med"/>
            </a:ln>
          </p:spPr>
        </p:cxnSp>
        <p:cxnSp>
          <p:nvCxnSpPr>
            <p:cNvPr id="18" name="Straight Arrow Connector 24"/>
            <p:cNvCxnSpPr>
              <a:cxnSpLocks noChangeShapeType="1"/>
              <a:endCxn id="16" idx="0"/>
            </p:cNvCxnSpPr>
            <p:nvPr/>
          </p:nvCxnSpPr>
          <p:spPr bwMode="auto">
            <a:xfrm rot="10800000" flipV="1">
              <a:off x="8659" y="6040"/>
              <a:ext cx="3009" cy="1588"/>
            </a:xfrm>
            <a:prstGeom prst="straightConnector1">
              <a:avLst/>
            </a:prstGeom>
            <a:noFill/>
            <a:ln w="31750" algn="ctr">
              <a:solidFill>
                <a:srgbClr val="003366"/>
              </a:solidFill>
              <a:prstDash val="dash"/>
              <a:round/>
              <a:tailEnd type="arrow" w="med" len="med"/>
            </a:ln>
          </p:spPr>
        </p:cxnSp>
        <p:sp>
          <p:nvSpPr>
            <p:cNvPr id="19" name="TextBox 27"/>
            <p:cNvSpPr txBox="1">
              <a:spLocks noChangeArrowheads="1"/>
            </p:cNvSpPr>
            <p:nvPr/>
          </p:nvSpPr>
          <p:spPr bwMode="auto">
            <a:xfrm>
              <a:off x="5771" y="6834"/>
              <a:ext cx="6228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en-US" altLang="zh-CN" sz="1400" dirty="0">
                  <a:latin typeface="+mj-ea"/>
                  <a:ea typeface="+mj-ea"/>
                  <a:cs typeface="Apple LiGothic Medium"/>
                </a:rPr>
                <a:t>5</a:t>
              </a:r>
              <a:r>
                <a:rPr lang="en-US" altLang="zh-CN" sz="1400" dirty="0" smtClean="0">
                  <a:latin typeface="+mj-ea"/>
                  <a:ea typeface="+mj-ea"/>
                  <a:cs typeface="Apple LiGothic Medium"/>
                </a:rPr>
                <a:t>.</a:t>
              </a:r>
              <a:r>
                <a:rPr lang="zh-CN" altLang="en-US" sz="1400" dirty="0" smtClean="0">
                  <a:latin typeface="+mj-ea"/>
                  <a:ea typeface="+mj-ea"/>
                  <a:cs typeface="Apple LiGothic Medium"/>
                </a:rPr>
                <a:t>后台定时采集服务调用次数和调用时间等信息</a:t>
              </a:r>
              <a:endParaRPr lang="en-US" sz="1400" dirty="0">
                <a:latin typeface="+mj-ea"/>
                <a:ea typeface="+mj-ea"/>
                <a:cs typeface="Apple LiGothic Medium"/>
              </a:endParaRPr>
            </a:p>
          </p:txBody>
        </p:sp>
        <p:cxnSp>
          <p:nvCxnSpPr>
            <p:cNvPr id="20" name="Straight Arrow Connector 9"/>
            <p:cNvCxnSpPr>
              <a:cxnSpLocks noChangeShapeType="1"/>
              <a:stCxn id="10" idx="3"/>
              <a:endCxn id="11" idx="1"/>
            </p:cNvCxnSpPr>
            <p:nvPr/>
          </p:nvCxnSpPr>
          <p:spPr bwMode="auto">
            <a:xfrm>
              <a:off x="5779" y="5658"/>
              <a:ext cx="6023" cy="0"/>
            </a:xfrm>
            <a:prstGeom prst="straightConnector1">
              <a:avLst/>
            </a:prstGeom>
            <a:noFill/>
            <a:ln w="31750" algn="ctr">
              <a:solidFill>
                <a:srgbClr val="003366"/>
              </a:solidFill>
              <a:round/>
              <a:tailEnd type="arrow" w="med" len="med"/>
            </a:ln>
          </p:spPr>
        </p:cxnSp>
        <p:cxnSp>
          <p:nvCxnSpPr>
            <p:cNvPr id="21" name="Straight Arrow Connector 9"/>
            <p:cNvCxnSpPr>
              <a:cxnSpLocks noChangeShapeType="1"/>
            </p:cNvCxnSpPr>
            <p:nvPr/>
          </p:nvCxnSpPr>
          <p:spPr bwMode="auto">
            <a:xfrm>
              <a:off x="4070" y="2751"/>
              <a:ext cx="907" cy="3"/>
            </a:xfrm>
            <a:prstGeom prst="straightConnector1">
              <a:avLst/>
            </a:prstGeom>
            <a:noFill/>
            <a:ln w="31750" algn="ctr">
              <a:solidFill>
                <a:srgbClr val="003366"/>
              </a:solidFill>
              <a:round/>
              <a:tailEnd type="arrow" w="med" len="med"/>
            </a:ln>
          </p:spPr>
        </p:cxnSp>
        <p:cxnSp>
          <p:nvCxnSpPr>
            <p:cNvPr id="22" name="Straight Arrow Connector 20"/>
            <p:cNvCxnSpPr>
              <a:cxnSpLocks noChangeShapeType="1"/>
            </p:cNvCxnSpPr>
            <p:nvPr/>
          </p:nvCxnSpPr>
          <p:spPr bwMode="auto">
            <a:xfrm>
              <a:off x="4070" y="3205"/>
              <a:ext cx="907" cy="3"/>
            </a:xfrm>
            <a:prstGeom prst="straightConnector1">
              <a:avLst/>
            </a:prstGeom>
            <a:noFill/>
            <a:ln w="31750" algn="ctr">
              <a:solidFill>
                <a:srgbClr val="003366"/>
              </a:solidFill>
              <a:prstDash val="dash"/>
              <a:round/>
              <a:tailEnd type="arrow" w="med" len="med"/>
            </a:ln>
          </p:spPr>
        </p:cxnSp>
        <p:sp>
          <p:nvSpPr>
            <p:cNvPr id="23" name="TextBox 27"/>
            <p:cNvSpPr txBox="1"/>
            <p:nvPr/>
          </p:nvSpPr>
          <p:spPr>
            <a:xfrm>
              <a:off x="4977" y="2525"/>
              <a:ext cx="1139" cy="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 smtClean="0"/>
                <a:t>长连接</a:t>
              </a:r>
              <a:endParaRPr lang="zh-CN" altLang="en-US" sz="1400" dirty="0"/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4977" y="2978"/>
              <a:ext cx="1139" cy="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 smtClean="0"/>
                <a:t>短连接</a:t>
              </a:r>
              <a:endParaRPr lang="zh-CN" altLang="en-US" sz="1400" dirty="0"/>
            </a:p>
          </p:txBody>
        </p:sp>
        <p:cxnSp>
          <p:nvCxnSpPr>
            <p:cNvPr id="25" name="直接箭头连接符 29"/>
            <p:cNvCxnSpPr/>
            <p:nvPr/>
          </p:nvCxnSpPr>
          <p:spPr>
            <a:xfrm rot="5400000" flipH="1" flipV="1">
              <a:off x="5262" y="5983"/>
              <a:ext cx="567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30"/>
            <p:cNvCxnSpPr/>
            <p:nvPr/>
          </p:nvCxnSpPr>
          <p:spPr>
            <a:xfrm rot="5400000">
              <a:off x="11723" y="6097"/>
              <a:ext cx="568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110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Trebuchet MS</vt:lpstr>
      <vt:lpstr>Apple LiGothic Medium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dell-3020</cp:lastModifiedBy>
  <cp:revision>16</cp:revision>
  <dcterms:created xsi:type="dcterms:W3CDTF">2015-05-05T08:02:00Z</dcterms:created>
  <dcterms:modified xsi:type="dcterms:W3CDTF">2017-08-18T06:34:16Z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