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20" r:id="rId5"/>
    <p:sldId id="541" r:id="rId6"/>
    <p:sldId id="544" r:id="rId7"/>
    <p:sldId id="545" r:id="rId8"/>
    <p:sldId id="548" r:id="rId9"/>
    <p:sldId id="546" r:id="rId10"/>
    <p:sldId id="547" r:id="rId11"/>
    <p:sldId id="559" r:id="rId12"/>
    <p:sldId id="588" r:id="rId13"/>
    <p:sldId id="569" r:id="rId14"/>
    <p:sldId id="549" r:id="rId15"/>
    <p:sldId id="550" r:id="rId16"/>
    <p:sldId id="556" r:id="rId17"/>
    <p:sldId id="551" r:id="rId18"/>
    <p:sldId id="553" r:id="rId19"/>
    <p:sldId id="552" r:id="rId20"/>
    <p:sldId id="554" r:id="rId21"/>
    <p:sldId id="557" r:id="rId22"/>
    <p:sldId id="555" r:id="rId23"/>
    <p:sldId id="560" r:id="rId24"/>
    <p:sldId id="561" r:id="rId25"/>
    <p:sldId id="563" r:id="rId26"/>
    <p:sldId id="564" r:id="rId27"/>
    <p:sldId id="565" r:id="rId28"/>
    <p:sldId id="566" r:id="rId29"/>
    <p:sldId id="567" r:id="rId30"/>
    <p:sldId id="568" r:id="rId31"/>
    <p:sldId id="558"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92D050"/>
    <a:srgbClr val="FF8400"/>
    <a:srgbClr val="33A8FF"/>
    <a:srgbClr val="AF3C33"/>
    <a:srgbClr val="2626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3" autoAdjust="0"/>
    <p:restoredTop sz="82180" autoAdjust="0"/>
  </p:normalViewPr>
  <p:slideViewPr>
    <p:cSldViewPr snapToObjects="1">
      <p:cViewPr>
        <p:scale>
          <a:sx n="80" d="100"/>
          <a:sy n="80" d="100"/>
        </p:scale>
        <p:origin x="-1326"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33B6808E-BC7B-4482-9902-0856725DA3D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FD140B6F-3FEA-4ABD-AEEC-54E41C3D422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5" Type="http://schemas.openxmlformats.org/officeDocument/2006/relationships/hyperlink" Target="http://zhidao.baidu.com/search?word=%E5%88%87%E7%89%87%E5%B7%A5%E5%85%B7&amp;fr=qb_search_exp&amp;ie=utf8" TargetMode="External"/><Relationship Id="rId4" Type="http://schemas.openxmlformats.org/officeDocument/2006/relationships/hyperlink" Target="http://zhidao.baidu.com/search?word=%E5%88%87%E5%9B%BE&amp;fr=qb_search_exp&amp;ie=utf8" TargetMode="External"/><Relationship Id="rId3" Type="http://schemas.openxmlformats.org/officeDocument/2006/relationships/hyperlink" Target="http://zhidao.baidu.com/search?word=%E7%BD%91%E9%A1%B5%E5%88%B6%E4%BD%9C&amp;fr=qb_search_exp&amp;ie=utf8" TargetMode="Externa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效果图做好是一幅完整的图片，不可能把这一整张的图片都用在网页里。</a:t>
            </a:r>
            <a:endParaRPr lang="en-US" altLang="zh-CN" dirty="0" smtClean="0"/>
          </a:p>
          <a:p>
            <a:r>
              <a:rPr lang="zh-CN" altLang="en-US" dirty="0" smtClean="0"/>
              <a:t>把效果图中有用的部分剪切下来作为</a:t>
            </a:r>
            <a:r>
              <a:rPr lang="zh-CN" altLang="en-US" sz="1200" u="none" strike="noStrike" kern="1200" dirty="0" smtClean="0">
                <a:solidFill>
                  <a:schemeClr val="tx1"/>
                </a:solidFill>
                <a:latin typeface="+mn-lt"/>
                <a:ea typeface="微软雅黑" panose="020B0503020204020204" pitchFamily="34" charset="-122"/>
                <a:cs typeface="+mn-cs"/>
                <a:hlinkClick r:id="rId3"/>
              </a:rPr>
              <a:t>网页制作</a:t>
            </a:r>
            <a:r>
              <a:rPr lang="zh-CN" altLang="en-US" dirty="0" smtClean="0"/>
              <a:t>时的素材，这个过程就是</a:t>
            </a:r>
            <a:r>
              <a:rPr lang="zh-CN" altLang="en-US" sz="1200" u="none" strike="noStrike" kern="1200" dirty="0" smtClean="0">
                <a:solidFill>
                  <a:schemeClr val="tx1"/>
                </a:solidFill>
                <a:latin typeface="+mn-lt"/>
                <a:ea typeface="微软雅黑" panose="020B0503020204020204" pitchFamily="34" charset="-122"/>
                <a:cs typeface="+mn-cs"/>
                <a:hlinkClick r:id="rId4"/>
              </a:rPr>
              <a:t>切图</a:t>
            </a:r>
            <a:r>
              <a:rPr lang="zh-CN" altLang="en-US" dirty="0" smtClean="0"/>
              <a:t>。</a:t>
            </a:r>
            <a:endParaRPr lang="en-US" altLang="zh-CN" dirty="0" smtClean="0"/>
          </a:p>
          <a:p>
            <a:r>
              <a:rPr lang="zh-CN" altLang="en-US" dirty="0" smtClean="0"/>
              <a:t>（当然是用剪切、选择工具也可以，但是用</a:t>
            </a:r>
            <a:r>
              <a:rPr lang="zh-CN" altLang="en-US" sz="1200" u="none" strike="noStrike" kern="1200" dirty="0" smtClean="0">
                <a:solidFill>
                  <a:schemeClr val="tx1"/>
                </a:solidFill>
                <a:latin typeface="+mn-lt"/>
                <a:ea typeface="微软雅黑" panose="020B0503020204020204" pitchFamily="34" charset="-122"/>
                <a:cs typeface="+mn-cs"/>
                <a:hlinkClick r:id="rId5"/>
              </a:rPr>
              <a:t>切片工具</a:t>
            </a:r>
            <a:r>
              <a:rPr lang="zh-CN" altLang="en-US" dirty="0" smtClean="0"/>
              <a:t>处理更精确。）</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大家经常看到的网页，并非单单是设计师的功劳，一般设计师出来的的设计稿还要经过单独的切图经由开发同学技术实现，切图作为设计师与开发者之间的桥梁，它的作用很关键，合适的切图、精准的位置可以最大限度的还原效果图的设计，精妙的切图更会有事半功倍的效果哦</a:t>
            </a:r>
            <a:r>
              <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1200" dirty="0" smtClean="0">
                <a:solidFill>
                  <a:schemeClr val="tx2">
                    <a:lumMod val="60000"/>
                    <a:lumOff val="40000"/>
                  </a:schemeClr>
                </a:solidFill>
                <a:latin typeface="微软雅黑" panose="020B0503020204020204" pitchFamily="34" charset="-122"/>
                <a:ea typeface="微软雅黑" panose="020B0503020204020204" pitchFamily="34" charset="-122"/>
              </a:rPr>
              <a:t>做为设计师也要多少了解这些，在与技术的交流中会有所帮助。</a:t>
            </a:r>
            <a:endParaRPr lang="en-US" altLang="zh-CN" sz="12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D140B6F-3FEA-4ABD-AEEC-54E41C3D422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30514"/>
            <a:ext cx="4038600" cy="509564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3581"/>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83657"/>
            <a:ext cx="4040188"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983581"/>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83657"/>
            <a:ext cx="4041775" cy="44425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71600" y="27856"/>
            <a:ext cx="8172400" cy="66484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986971"/>
            <a:ext cx="8229600" cy="532234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bg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hyperlink" Target="http://alibaba.github.io/dubbo-doc-static/Zookeeper+Registry+Installation-zh.htm" TargetMode="External"/><Relationship Id="rId1" Type="http://schemas.openxmlformats.org/officeDocument/2006/relationships/hyperlink" Target="http://rdc.taobao.com/team/jm/archives/1450"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6.xml"/><Relationship Id="rId3" Type="http://schemas.openxmlformats.org/officeDocument/2006/relationships/hyperlink" Target="http://zookeeper.apache.org/releases.html" TargetMode="External"/><Relationship Id="rId2" Type="http://schemas.openxmlformats.org/officeDocument/2006/relationships/hyperlink" Target="http://alibaba.github.io/dubbo-doc-static/Zookeeper+Registry+Installation-zh.htm" TargetMode="External"/><Relationship Id="rId1" Type="http://schemas.openxmlformats.org/officeDocument/2006/relationships/hyperlink" Target="http://alibaba.github.io/dubbo-doc-static/Home-zh.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0" y="5157192"/>
            <a:ext cx="9144000" cy="151216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pPr algn="ct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 y="2708920"/>
            <a:ext cx="9143999" cy="707886"/>
          </a:xfrm>
          <a:prstGeom prst="rect">
            <a:avLst/>
          </a:prstGeom>
        </p:spPr>
        <p:txBody>
          <a:bodyPr wrap="square">
            <a:spAutoFit/>
          </a:bodyPr>
          <a:lstStyle/>
          <a:p>
            <a:pPr algn="ctr"/>
            <a:r>
              <a:rPr lang="en-US" altLang="zh-CN" sz="4000" dirty="0"/>
              <a:t>Dubbo</a:t>
            </a:r>
            <a:r>
              <a:rPr lang="zh-CN" altLang="en-US" sz="4000" dirty="0"/>
              <a:t>培训与实战</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Dubbo </a:t>
            </a:r>
            <a:r>
              <a:rPr lang="zh-CN" altLang="zh-CN"/>
              <a:t>技术架构</a:t>
            </a:r>
            <a:endParaRPr lang="zh-CN" altLang="zh-CN"/>
          </a:p>
        </p:txBody>
      </p:sp>
      <p:sp>
        <p:nvSpPr>
          <p:cNvPr id="3" name="矩形 2"/>
          <p:cNvSpPr/>
          <p:nvPr/>
        </p:nvSpPr>
        <p:spPr>
          <a:xfrm>
            <a:off x="1040765" y="2797810"/>
            <a:ext cx="1368425" cy="4324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暴露接口</a:t>
            </a:r>
            <a:endParaRPr lang="zh-CN" altLang="en-US"/>
          </a:p>
        </p:txBody>
      </p:sp>
      <p:sp>
        <p:nvSpPr>
          <p:cNvPr id="4" name="矩形 3"/>
          <p:cNvSpPr/>
          <p:nvPr/>
        </p:nvSpPr>
        <p:spPr>
          <a:xfrm>
            <a:off x="1040765" y="3230245"/>
            <a:ext cx="1368425" cy="43243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服务注册</a:t>
            </a:r>
            <a:endParaRPr lang="zh-CN" altLang="en-US"/>
          </a:p>
        </p:txBody>
      </p:sp>
      <p:sp>
        <p:nvSpPr>
          <p:cNvPr id="5" name="矩形 4"/>
          <p:cNvSpPr/>
          <p:nvPr/>
        </p:nvSpPr>
        <p:spPr>
          <a:xfrm>
            <a:off x="1040765" y="3662680"/>
            <a:ext cx="1368425" cy="43243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传输</a:t>
            </a:r>
            <a:endParaRPr lang="zh-CN" altLang="en-US"/>
          </a:p>
        </p:txBody>
      </p:sp>
      <p:sp>
        <p:nvSpPr>
          <p:cNvPr id="6" name="矩形 5"/>
          <p:cNvSpPr/>
          <p:nvPr/>
        </p:nvSpPr>
        <p:spPr>
          <a:xfrm>
            <a:off x="1040765" y="4095115"/>
            <a:ext cx="1368425" cy="4324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序列化</a:t>
            </a:r>
            <a:endParaRPr lang="zh-CN" altLang="en-US"/>
          </a:p>
        </p:txBody>
      </p:sp>
      <p:sp>
        <p:nvSpPr>
          <p:cNvPr id="7" name="矩形 6"/>
          <p:cNvSpPr/>
          <p:nvPr/>
        </p:nvSpPr>
        <p:spPr>
          <a:xfrm>
            <a:off x="6410325" y="2797810"/>
            <a:ext cx="1368425" cy="4324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代理</a:t>
            </a:r>
            <a:r>
              <a:rPr lang="zh-CN" altLang="en-US"/>
              <a:t>接口</a:t>
            </a:r>
            <a:endParaRPr lang="zh-CN" altLang="en-US"/>
          </a:p>
        </p:txBody>
      </p:sp>
      <p:sp>
        <p:nvSpPr>
          <p:cNvPr id="8" name="矩形 7"/>
          <p:cNvSpPr/>
          <p:nvPr/>
        </p:nvSpPr>
        <p:spPr>
          <a:xfrm>
            <a:off x="6410325" y="3230245"/>
            <a:ext cx="1368425" cy="43243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服务发现</a:t>
            </a:r>
            <a:endParaRPr lang="zh-CN" altLang="en-US"/>
          </a:p>
        </p:txBody>
      </p:sp>
      <p:sp>
        <p:nvSpPr>
          <p:cNvPr id="9" name="矩形 8"/>
          <p:cNvSpPr/>
          <p:nvPr/>
        </p:nvSpPr>
        <p:spPr>
          <a:xfrm>
            <a:off x="6410325" y="3662680"/>
            <a:ext cx="1368425" cy="43243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传输</a:t>
            </a:r>
            <a:endParaRPr lang="zh-CN" altLang="en-US"/>
          </a:p>
        </p:txBody>
      </p:sp>
      <p:sp>
        <p:nvSpPr>
          <p:cNvPr id="10" name="矩形 9"/>
          <p:cNvSpPr/>
          <p:nvPr/>
        </p:nvSpPr>
        <p:spPr>
          <a:xfrm>
            <a:off x="6410325" y="4095115"/>
            <a:ext cx="1368425" cy="4324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序列化</a:t>
            </a:r>
            <a:endParaRPr lang="zh-CN" altLang="en-US"/>
          </a:p>
        </p:txBody>
      </p:sp>
      <p:sp>
        <p:nvSpPr>
          <p:cNvPr id="11" name="文本框 10"/>
          <p:cNvSpPr txBox="1"/>
          <p:nvPr/>
        </p:nvSpPr>
        <p:spPr>
          <a:xfrm>
            <a:off x="1007745" y="1958340"/>
            <a:ext cx="1325880" cy="368300"/>
          </a:xfrm>
          <a:prstGeom prst="rect">
            <a:avLst/>
          </a:prstGeom>
          <a:noFill/>
        </p:spPr>
        <p:txBody>
          <a:bodyPr wrap="none" rtlCol="0">
            <a:spAutoFit/>
          </a:bodyPr>
          <a:p>
            <a:r>
              <a:rPr lang="zh-CN" altLang="en-US"/>
              <a:t>服务提供方</a:t>
            </a:r>
            <a:endParaRPr lang="zh-CN" altLang="en-US"/>
          </a:p>
        </p:txBody>
      </p:sp>
      <p:sp>
        <p:nvSpPr>
          <p:cNvPr id="12" name="文本框 11"/>
          <p:cNvSpPr txBox="1"/>
          <p:nvPr/>
        </p:nvSpPr>
        <p:spPr>
          <a:xfrm>
            <a:off x="6431915" y="1958340"/>
            <a:ext cx="1325880" cy="368300"/>
          </a:xfrm>
          <a:prstGeom prst="rect">
            <a:avLst/>
          </a:prstGeom>
          <a:noFill/>
        </p:spPr>
        <p:txBody>
          <a:bodyPr wrap="none" rtlCol="0">
            <a:spAutoFit/>
          </a:bodyPr>
          <a:p>
            <a:r>
              <a:rPr lang="zh-CN" altLang="en-US"/>
              <a:t>服务消费方</a:t>
            </a:r>
            <a:endParaRPr lang="zh-CN" altLang="en-US"/>
          </a:p>
        </p:txBody>
      </p:sp>
      <p:sp>
        <p:nvSpPr>
          <p:cNvPr id="13" name="右箭头 12"/>
          <p:cNvSpPr/>
          <p:nvPr/>
        </p:nvSpPr>
        <p:spPr>
          <a:xfrm>
            <a:off x="2813050" y="2941955"/>
            <a:ext cx="3458210" cy="144145"/>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3451860" y="2579370"/>
            <a:ext cx="2240280" cy="368300"/>
          </a:xfrm>
          <a:prstGeom prst="rect">
            <a:avLst/>
          </a:prstGeom>
          <a:noFill/>
        </p:spPr>
        <p:txBody>
          <a:bodyPr wrap="none" rtlCol="0">
            <a:spAutoFit/>
          </a:bodyPr>
          <a:p>
            <a:r>
              <a:rPr lang="en-US" altLang="en-US"/>
              <a:t>Service, Reference</a:t>
            </a:r>
            <a:endParaRPr lang="en-US" altLang="en-US"/>
          </a:p>
        </p:txBody>
      </p:sp>
      <p:sp>
        <p:nvSpPr>
          <p:cNvPr id="18" name="右箭头 17"/>
          <p:cNvSpPr/>
          <p:nvPr/>
        </p:nvSpPr>
        <p:spPr>
          <a:xfrm>
            <a:off x="2813050" y="3374390"/>
            <a:ext cx="3458210" cy="144145"/>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a:off x="2813050" y="3858895"/>
            <a:ext cx="3458210" cy="14414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右箭头 19"/>
          <p:cNvSpPr/>
          <p:nvPr/>
        </p:nvSpPr>
        <p:spPr>
          <a:xfrm>
            <a:off x="2813050" y="4239260"/>
            <a:ext cx="3458210" cy="144145"/>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3966210" y="3086100"/>
            <a:ext cx="1211580" cy="368300"/>
          </a:xfrm>
          <a:prstGeom prst="rect">
            <a:avLst/>
          </a:prstGeom>
          <a:noFill/>
        </p:spPr>
        <p:txBody>
          <a:bodyPr wrap="none" rtlCol="0">
            <a:spAutoFit/>
          </a:bodyPr>
          <a:p>
            <a:r>
              <a:rPr lang="en-US" altLang="zh-CN"/>
              <a:t>Zookeeper</a:t>
            </a:r>
            <a:endParaRPr lang="en-US" altLang="zh-CN"/>
          </a:p>
        </p:txBody>
      </p:sp>
      <p:sp>
        <p:nvSpPr>
          <p:cNvPr id="22" name="文本框 21"/>
          <p:cNvSpPr txBox="1"/>
          <p:nvPr/>
        </p:nvSpPr>
        <p:spPr>
          <a:xfrm>
            <a:off x="3451860" y="3518535"/>
            <a:ext cx="2468880" cy="368300"/>
          </a:xfrm>
          <a:prstGeom prst="rect">
            <a:avLst/>
          </a:prstGeom>
          <a:noFill/>
        </p:spPr>
        <p:txBody>
          <a:bodyPr wrap="none" rtlCol="0">
            <a:spAutoFit/>
          </a:bodyPr>
          <a:p>
            <a:r>
              <a:rPr lang="en-US" altLang="zh-CN"/>
              <a:t>Netty,Mina,dubbo,rmi</a:t>
            </a:r>
            <a:endParaRPr lang="en-US" altLang="zh-CN"/>
          </a:p>
        </p:txBody>
      </p:sp>
      <p:sp>
        <p:nvSpPr>
          <p:cNvPr id="23" name="文本框 22"/>
          <p:cNvSpPr txBox="1"/>
          <p:nvPr/>
        </p:nvSpPr>
        <p:spPr>
          <a:xfrm>
            <a:off x="3404235" y="3947795"/>
            <a:ext cx="2697480" cy="368300"/>
          </a:xfrm>
          <a:prstGeom prst="rect">
            <a:avLst/>
          </a:prstGeom>
          <a:noFill/>
        </p:spPr>
        <p:txBody>
          <a:bodyPr wrap="none" rtlCol="0">
            <a:spAutoFit/>
          </a:bodyPr>
          <a:p>
            <a:r>
              <a:rPr lang="en-US" altLang="zh-CN"/>
              <a:t>hessian, protobuf,java</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5356"/>
            <a:ext cx="9144000" cy="664840"/>
          </a:xfrm>
        </p:spPr>
        <p:txBody>
          <a:bodyPr/>
          <a:lstStyle/>
          <a:p>
            <a:r>
              <a:rPr lang="en-US" altLang="zh-CN" dirty="0" smtClean="0"/>
              <a:t>Dubbo</a:t>
            </a:r>
            <a:r>
              <a:rPr lang="zh-CN" altLang="en-US" dirty="0" smtClean="0"/>
              <a:t>基本原理</a:t>
            </a:r>
            <a:r>
              <a:rPr lang="en-US" altLang="zh-CN" dirty="0" smtClean="0"/>
              <a:t>-</a:t>
            </a:r>
            <a:r>
              <a:rPr lang="zh-CN" altLang="en-US" dirty="0" smtClean="0"/>
              <a:t>分布式服务框架</a:t>
            </a:r>
            <a:endParaRPr lang="zh-CN" altLang="en-US" dirty="0"/>
          </a:p>
        </p:txBody>
      </p:sp>
      <p:sp>
        <p:nvSpPr>
          <p:cNvPr id="5" name="Rectangle 5"/>
          <p:cNvSpPr>
            <a:spLocks noChangeArrowheads="1"/>
          </p:cNvSpPr>
          <p:nvPr/>
        </p:nvSpPr>
        <p:spPr bwMode="auto">
          <a:xfrm>
            <a:off x="1565920" y="4135016"/>
            <a:ext cx="1066800" cy="457200"/>
          </a:xfrm>
          <a:prstGeom prst="rect">
            <a:avLst/>
          </a:prstGeom>
          <a:solidFill>
            <a:srgbClr val="008080"/>
          </a:solidFill>
          <a:ln w="9525" algn="ctr">
            <a:solidFill>
              <a:srgbClr val="085886"/>
            </a:solidFill>
            <a:miter lim="800000"/>
          </a:ln>
        </p:spPr>
        <p:txBody>
          <a:bodyPr anchor="ctr"/>
          <a:lstStyle/>
          <a:p>
            <a:pPr algn="ctr"/>
            <a:r>
              <a:rPr lang="en-US" altLang="zh-CN" sz="1200" b="1" dirty="0">
                <a:solidFill>
                  <a:srgbClr val="FFFFFF"/>
                </a:solidFill>
                <a:latin typeface="Trebuchet MS" panose="020B0603020202020204" pitchFamily="34" charset="0"/>
              </a:rPr>
              <a:t>Service</a:t>
            </a:r>
            <a:endParaRPr lang="en-US" altLang="zh-CN" sz="1200" b="1" dirty="0">
              <a:solidFill>
                <a:srgbClr val="FFFFFF"/>
              </a:solidFill>
              <a:latin typeface="Trebuchet MS" panose="020B0603020202020204" pitchFamily="34" charset="0"/>
            </a:endParaRPr>
          </a:p>
          <a:p>
            <a:pPr algn="ctr"/>
            <a:r>
              <a:rPr lang="en-US" altLang="zh-CN" sz="1200" b="1" dirty="0">
                <a:solidFill>
                  <a:srgbClr val="FFFFFF"/>
                </a:solidFill>
                <a:latin typeface="Trebuchet MS" panose="020B0603020202020204" pitchFamily="34" charset="0"/>
              </a:rPr>
              <a:t>Consumer</a:t>
            </a:r>
            <a:endParaRPr lang="en-US" altLang="zh-CN" sz="1200" b="1" dirty="0">
              <a:solidFill>
                <a:srgbClr val="FFFFFF"/>
              </a:solidFill>
              <a:latin typeface="Trebuchet MS" panose="020B0603020202020204" pitchFamily="34" charset="0"/>
            </a:endParaRPr>
          </a:p>
        </p:txBody>
      </p:sp>
      <p:sp>
        <p:nvSpPr>
          <p:cNvPr id="6" name="Rectangle 6"/>
          <p:cNvSpPr/>
          <p:nvPr/>
        </p:nvSpPr>
        <p:spPr>
          <a:xfrm>
            <a:off x="3779912" y="1916832"/>
            <a:ext cx="1224136"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t>Dubbo</a:t>
            </a:r>
            <a:endParaRPr lang="en-US" sz="1400" dirty="0"/>
          </a:p>
          <a:p>
            <a:pPr algn="ctr">
              <a:defRPr/>
            </a:pPr>
            <a:r>
              <a:rPr lang="en-US" sz="1400" dirty="0"/>
              <a:t>Registry</a:t>
            </a:r>
            <a:endParaRPr lang="en-US" altLang="zh-CN" sz="1400" dirty="0"/>
          </a:p>
        </p:txBody>
      </p:sp>
      <p:sp>
        <p:nvSpPr>
          <p:cNvPr id="7" name="Rectangle 7"/>
          <p:cNvSpPr>
            <a:spLocks noChangeArrowheads="1"/>
          </p:cNvSpPr>
          <p:nvPr/>
        </p:nvSpPr>
        <p:spPr bwMode="auto">
          <a:xfrm>
            <a:off x="6457528" y="4135016"/>
            <a:ext cx="1066800" cy="457200"/>
          </a:xfrm>
          <a:prstGeom prst="rect">
            <a:avLst/>
          </a:prstGeom>
          <a:solidFill>
            <a:srgbClr val="008080"/>
          </a:solidFill>
          <a:ln w="9525" algn="ctr">
            <a:solidFill>
              <a:srgbClr val="085886"/>
            </a:solidFill>
            <a:miter lim="800000"/>
          </a:ln>
        </p:spPr>
        <p:txBody>
          <a:bodyPr anchor="ctr"/>
          <a:lstStyle/>
          <a:p>
            <a:pPr algn="ctr"/>
            <a:r>
              <a:rPr lang="en-US" altLang="zh-CN" sz="1200" b="1" dirty="0">
                <a:solidFill>
                  <a:srgbClr val="FFFFFF"/>
                </a:solidFill>
                <a:latin typeface="Trebuchet MS" panose="020B0603020202020204" pitchFamily="34" charset="0"/>
              </a:rPr>
              <a:t>Service</a:t>
            </a:r>
            <a:endParaRPr lang="en-US" altLang="zh-CN" sz="1200" b="1" dirty="0">
              <a:solidFill>
                <a:srgbClr val="FFFFFF"/>
              </a:solidFill>
              <a:latin typeface="Trebuchet MS" panose="020B0603020202020204" pitchFamily="34" charset="0"/>
            </a:endParaRPr>
          </a:p>
          <a:p>
            <a:pPr algn="ctr"/>
            <a:r>
              <a:rPr lang="en-US" altLang="zh-CN" sz="1200" b="1" dirty="0">
                <a:solidFill>
                  <a:srgbClr val="FFFFFF"/>
                </a:solidFill>
                <a:latin typeface="Trebuchet MS" panose="020B0603020202020204" pitchFamily="34" charset="0"/>
              </a:rPr>
              <a:t>Provider</a:t>
            </a:r>
            <a:endParaRPr lang="en-US" altLang="zh-CN" sz="1200" b="1" dirty="0">
              <a:solidFill>
                <a:srgbClr val="FFFFFF"/>
              </a:solidFill>
              <a:latin typeface="Trebuchet MS" panose="020B0603020202020204" pitchFamily="34" charset="0"/>
            </a:endParaRPr>
          </a:p>
        </p:txBody>
      </p:sp>
      <p:cxnSp>
        <p:nvCxnSpPr>
          <p:cNvPr id="8" name="Straight Arrow Connector 9"/>
          <p:cNvCxnSpPr>
            <a:cxnSpLocks noChangeShapeType="1"/>
            <a:stCxn id="11" idx="0"/>
            <a:endCxn id="6" idx="2"/>
          </p:cNvCxnSpPr>
          <p:nvPr/>
        </p:nvCxnSpPr>
        <p:spPr bwMode="auto">
          <a:xfrm rot="16200000" flipV="1">
            <a:off x="5077662" y="1764550"/>
            <a:ext cx="1227584" cy="2598948"/>
          </a:xfrm>
          <a:prstGeom prst="straightConnector1">
            <a:avLst/>
          </a:prstGeom>
          <a:noFill/>
          <a:ln w="31750" algn="ctr">
            <a:solidFill>
              <a:srgbClr val="003366"/>
            </a:solidFill>
            <a:round/>
            <a:tailEnd type="arrow" w="med" len="med"/>
          </a:ln>
        </p:spPr>
      </p:cxnSp>
      <p:cxnSp>
        <p:nvCxnSpPr>
          <p:cNvPr id="9" name="Straight Arrow Connector 12"/>
          <p:cNvCxnSpPr>
            <a:cxnSpLocks noChangeShapeType="1"/>
            <a:stCxn id="10" idx="0"/>
            <a:endCxn id="6" idx="2"/>
          </p:cNvCxnSpPr>
          <p:nvPr/>
        </p:nvCxnSpPr>
        <p:spPr bwMode="auto">
          <a:xfrm rot="5400000" flipH="1" flipV="1">
            <a:off x="2631858" y="1917694"/>
            <a:ext cx="1227584" cy="2292660"/>
          </a:xfrm>
          <a:prstGeom prst="straightConnector1">
            <a:avLst/>
          </a:prstGeom>
          <a:noFill/>
          <a:ln w="31750" algn="ctr">
            <a:solidFill>
              <a:srgbClr val="003366"/>
            </a:solidFill>
            <a:round/>
            <a:headEnd type="arrow" w="med" len="med"/>
            <a:tailEnd type="arrow" w="med" len="med"/>
          </a:ln>
        </p:spPr>
      </p:cxnSp>
      <p:sp>
        <p:nvSpPr>
          <p:cNvPr id="10" name="Rectangle 17"/>
          <p:cNvSpPr/>
          <p:nvPr/>
        </p:nvSpPr>
        <p:spPr>
          <a:xfrm>
            <a:off x="1565920"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anose="020B0603020202020204" pitchFamily="34" charset="0"/>
              </a:rPr>
              <a:t>Dubbo Invoker</a:t>
            </a:r>
            <a:endParaRPr lang="en-US" altLang="zh-CN" sz="1200" b="1" dirty="0">
              <a:solidFill>
                <a:srgbClr val="FFFFFF"/>
              </a:solidFill>
              <a:latin typeface="Trebuchet MS" panose="020B0603020202020204" pitchFamily="34" charset="0"/>
            </a:endParaRPr>
          </a:p>
        </p:txBody>
      </p:sp>
      <p:sp>
        <p:nvSpPr>
          <p:cNvPr id="11" name="Rectangle 19"/>
          <p:cNvSpPr/>
          <p:nvPr/>
        </p:nvSpPr>
        <p:spPr>
          <a:xfrm>
            <a:off x="6457528" y="3677816"/>
            <a:ext cx="10668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b="1" dirty="0">
                <a:solidFill>
                  <a:srgbClr val="FFFFFF"/>
                </a:solidFill>
                <a:latin typeface="Trebuchet MS" panose="020B0603020202020204" pitchFamily="34" charset="0"/>
              </a:rPr>
              <a:t>Dubbo Exporter</a:t>
            </a:r>
            <a:endParaRPr lang="en-US" altLang="zh-CN" sz="1200" b="1" dirty="0">
              <a:solidFill>
                <a:srgbClr val="FFFFFF"/>
              </a:solidFill>
              <a:latin typeface="Trebuchet MS" panose="020B0603020202020204" pitchFamily="34" charset="0"/>
            </a:endParaRPr>
          </a:p>
        </p:txBody>
      </p:sp>
      <p:sp>
        <p:nvSpPr>
          <p:cNvPr id="12" name="TextBox 29"/>
          <p:cNvSpPr txBox="1">
            <a:spLocks noChangeArrowheads="1"/>
          </p:cNvSpPr>
          <p:nvPr/>
        </p:nvSpPr>
        <p:spPr bwMode="auto">
          <a:xfrm>
            <a:off x="2411760" y="2708920"/>
            <a:ext cx="2016224" cy="307777"/>
          </a:xfrm>
          <a:prstGeom prst="rect">
            <a:avLst/>
          </a:prstGeom>
          <a:noFill/>
          <a:ln w="9525">
            <a:noFill/>
            <a:miter lim="800000"/>
          </a:ln>
        </p:spPr>
        <p:txBody>
          <a:bodyPr wrap="square">
            <a:spAutoFit/>
          </a:bodyPr>
          <a:lstStyle/>
          <a:p>
            <a:r>
              <a:rPr lang="en-US" altLang="zh-CN" sz="1400" dirty="0">
                <a:latin typeface="+mj-ea"/>
                <a:ea typeface="+mj-ea"/>
                <a:cs typeface="Apple LiGothic Medium"/>
              </a:rPr>
              <a:t>2</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err="1" smtClean="0">
                <a:latin typeface="+mj-ea"/>
                <a:ea typeface="+mj-ea"/>
                <a:cs typeface="Apple LiGothic Medium"/>
              </a:rPr>
              <a:t>订阅服务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3" name="TextBox 30"/>
          <p:cNvSpPr txBox="1">
            <a:spLocks noChangeArrowheads="1"/>
          </p:cNvSpPr>
          <p:nvPr/>
        </p:nvSpPr>
        <p:spPr bwMode="auto">
          <a:xfrm>
            <a:off x="5076056" y="2924944"/>
            <a:ext cx="1980029" cy="307777"/>
          </a:xfrm>
          <a:prstGeom prst="rect">
            <a:avLst/>
          </a:prstGeom>
          <a:noFill/>
          <a:ln w="9525">
            <a:noFill/>
            <a:miter lim="800000"/>
          </a:ln>
        </p:spPr>
        <p:txBody>
          <a:bodyPr wrap="none">
            <a:spAutoFit/>
          </a:bodyPr>
          <a:lstStyle/>
          <a:p>
            <a:r>
              <a:rPr lang="en-US" altLang="zh-CN" sz="1400" dirty="0">
                <a:latin typeface="+mj-ea"/>
                <a:ea typeface="+mj-ea"/>
                <a:cs typeface="Apple LiGothic Medium"/>
              </a:rPr>
              <a:t>1</a:t>
            </a:r>
            <a:r>
              <a:rPr lang="en-US" altLang="zh-CN" sz="1400" dirty="0" smtClean="0">
                <a:latin typeface="+mj-ea"/>
                <a:ea typeface="+mj-ea"/>
                <a:cs typeface="Apple LiGothic Medium"/>
              </a:rPr>
              <a:t>.</a:t>
            </a:r>
            <a:r>
              <a:rPr lang="zh-CN" altLang="en-US" sz="1400" dirty="0" smtClean="0">
                <a:latin typeface="+mj-ea"/>
                <a:ea typeface="+mj-ea"/>
                <a:cs typeface="Apple LiGothic Medium"/>
              </a:rPr>
              <a:t>启动时</a:t>
            </a:r>
            <a:r>
              <a:rPr lang="en-US" sz="1400" dirty="0" err="1" smtClean="0">
                <a:latin typeface="+mj-ea"/>
                <a:ea typeface="+mj-ea"/>
                <a:cs typeface="Apple LiGothic Medium"/>
              </a:rPr>
              <a:t>注册服务</a:t>
            </a:r>
            <a:r>
              <a:rPr lang="zh-CN" altLang="en-US" sz="1400" dirty="0" smtClean="0">
                <a:latin typeface="+mj-ea"/>
                <a:ea typeface="+mj-ea"/>
                <a:cs typeface="Apple LiGothic Medium"/>
              </a:rPr>
              <a:t>地址</a:t>
            </a:r>
            <a:endParaRPr lang="en-US" sz="1400" dirty="0">
              <a:latin typeface="+mj-ea"/>
              <a:ea typeface="+mj-ea"/>
              <a:cs typeface="Apple LiGothic Medium"/>
            </a:endParaRPr>
          </a:p>
        </p:txBody>
      </p:sp>
      <p:sp>
        <p:nvSpPr>
          <p:cNvPr id="14" name="TextBox 31"/>
          <p:cNvSpPr txBox="1">
            <a:spLocks noChangeArrowheads="1"/>
          </p:cNvSpPr>
          <p:nvPr/>
        </p:nvSpPr>
        <p:spPr bwMode="auto">
          <a:xfrm>
            <a:off x="2627784" y="3573016"/>
            <a:ext cx="3775393" cy="307777"/>
          </a:xfrm>
          <a:prstGeom prst="rect">
            <a:avLst/>
          </a:prstGeom>
          <a:noFill/>
          <a:ln w="9525">
            <a:noFill/>
            <a:miter lim="800000"/>
          </a:ln>
        </p:spPr>
        <p:txBody>
          <a:bodyPr wrap="none">
            <a:spAutoFit/>
          </a:bodyPr>
          <a:lstStyle/>
          <a:p>
            <a:r>
              <a:rPr lang="en-US" altLang="zh-CN" sz="1400" dirty="0">
                <a:latin typeface="+mj-ea"/>
                <a:ea typeface="+mj-ea"/>
                <a:cs typeface="Apple LiGothic Medium"/>
              </a:rPr>
              <a:t>4</a:t>
            </a:r>
            <a:r>
              <a:rPr lang="en-US" altLang="zh-CN" sz="1400" dirty="0" smtClean="0">
                <a:latin typeface="+mj-ea"/>
                <a:ea typeface="+mj-ea"/>
                <a:cs typeface="Apple LiGothic Medium"/>
              </a:rPr>
              <a:t>.</a:t>
            </a:r>
            <a:r>
              <a:rPr lang="zh-CN" altLang="en-US" sz="1400" dirty="0" smtClean="0">
                <a:latin typeface="+mj-ea"/>
                <a:cs typeface="Apple LiGothic Medium"/>
              </a:rPr>
              <a:t>随机</a:t>
            </a:r>
            <a:r>
              <a:rPr lang="zh-CN" altLang="en-US" sz="1400" dirty="0" smtClean="0">
                <a:latin typeface="+mj-ea"/>
                <a:ea typeface="+mj-ea"/>
                <a:cs typeface="Apple LiGothic Medium"/>
              </a:rPr>
              <a:t>调用一个服务地址，失败重试另一地址</a:t>
            </a:r>
            <a:endParaRPr lang="en-US" sz="1400" dirty="0">
              <a:latin typeface="+mj-ea"/>
              <a:ea typeface="+mj-ea"/>
              <a:cs typeface="Apple LiGothic Medium"/>
            </a:endParaRPr>
          </a:p>
        </p:txBody>
      </p:sp>
      <p:sp>
        <p:nvSpPr>
          <p:cNvPr id="15" name="TextBox 32"/>
          <p:cNvSpPr txBox="1">
            <a:spLocks noChangeArrowheads="1"/>
          </p:cNvSpPr>
          <p:nvPr/>
        </p:nvSpPr>
        <p:spPr bwMode="auto">
          <a:xfrm>
            <a:off x="2232898" y="3049215"/>
            <a:ext cx="2339102" cy="307777"/>
          </a:xfrm>
          <a:prstGeom prst="rect">
            <a:avLst/>
          </a:prstGeom>
          <a:noFill/>
          <a:ln w="9525">
            <a:noFill/>
            <a:miter lim="800000"/>
          </a:ln>
        </p:spPr>
        <p:txBody>
          <a:bodyPr wrap="none">
            <a:spAutoFit/>
          </a:bodyPr>
          <a:lstStyle/>
          <a:p>
            <a:r>
              <a:rPr lang="en-US" altLang="zh-CN" sz="1400" dirty="0">
                <a:latin typeface="+mj-ea"/>
                <a:ea typeface="+mj-ea"/>
                <a:cs typeface="Apple LiGothic Medium"/>
              </a:rPr>
              <a:t>3</a:t>
            </a:r>
            <a:r>
              <a:rPr lang="en-US" altLang="zh-CN" sz="1400" dirty="0" smtClean="0">
                <a:latin typeface="+mj-ea"/>
                <a:ea typeface="+mj-ea"/>
                <a:cs typeface="Apple LiGothic Medium"/>
              </a:rPr>
              <a:t>.</a:t>
            </a:r>
            <a:r>
              <a:rPr lang="zh-CN" altLang="en-US" sz="1400" dirty="0" smtClean="0">
                <a:latin typeface="+mj-ea"/>
                <a:ea typeface="+mj-ea"/>
                <a:cs typeface="Apple LiGothic Medium"/>
              </a:rPr>
              <a:t>变更时</a:t>
            </a:r>
            <a:r>
              <a:rPr lang="en-US" sz="1400" dirty="0" smtClean="0">
                <a:latin typeface="+mj-ea"/>
                <a:ea typeface="+mj-ea"/>
                <a:cs typeface="Apple LiGothic Medium"/>
              </a:rPr>
              <a:t>推送服务</a:t>
            </a:r>
            <a:r>
              <a:rPr lang="zh-CN" altLang="en-US" sz="1400" dirty="0" smtClean="0">
                <a:latin typeface="+mj-ea"/>
                <a:ea typeface="+mj-ea"/>
                <a:cs typeface="Apple LiGothic Medium"/>
              </a:rPr>
              <a:t>地址列表</a:t>
            </a:r>
            <a:endParaRPr lang="en-US" sz="1400" dirty="0">
              <a:latin typeface="+mj-ea"/>
              <a:ea typeface="+mj-ea"/>
              <a:cs typeface="Apple LiGothic Medium"/>
            </a:endParaRPr>
          </a:p>
        </p:txBody>
      </p:sp>
      <p:sp>
        <p:nvSpPr>
          <p:cNvPr id="16" name="Rectangle 15"/>
          <p:cNvSpPr/>
          <p:nvPr/>
        </p:nvSpPr>
        <p:spPr>
          <a:xfrm>
            <a:off x="3851920" y="5157192"/>
            <a:ext cx="1219200" cy="533400"/>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smtClean="0"/>
              <a:t>Dubbo</a:t>
            </a:r>
            <a:endParaRPr lang="en-US" sz="1400" dirty="0"/>
          </a:p>
          <a:p>
            <a:pPr algn="ctr">
              <a:defRPr/>
            </a:pPr>
            <a:r>
              <a:rPr lang="en-US" sz="1400" dirty="0"/>
              <a:t>M</a:t>
            </a:r>
            <a:r>
              <a:rPr lang="en-US" altLang="zh-CN" sz="1400" dirty="0"/>
              <a:t>onitor</a:t>
            </a:r>
            <a:endParaRPr lang="en-US" altLang="zh-CN" sz="1400" dirty="0"/>
          </a:p>
        </p:txBody>
      </p:sp>
      <p:cxnSp>
        <p:nvCxnSpPr>
          <p:cNvPr id="17" name="Straight Arrow Connector 20"/>
          <p:cNvCxnSpPr>
            <a:cxnSpLocks noChangeShapeType="1"/>
            <a:endCxn id="16" idx="0"/>
          </p:cNvCxnSpPr>
          <p:nvPr/>
        </p:nvCxnSpPr>
        <p:spPr bwMode="auto">
          <a:xfrm>
            <a:off x="2627784" y="4149080"/>
            <a:ext cx="1833736" cy="1008112"/>
          </a:xfrm>
          <a:prstGeom prst="straightConnector1">
            <a:avLst/>
          </a:prstGeom>
          <a:noFill/>
          <a:ln w="31750" algn="ctr">
            <a:solidFill>
              <a:srgbClr val="003366"/>
            </a:solidFill>
            <a:prstDash val="dash"/>
            <a:round/>
            <a:tailEnd type="arrow" w="med" len="med"/>
          </a:ln>
        </p:spPr>
      </p:cxnSp>
      <p:cxnSp>
        <p:nvCxnSpPr>
          <p:cNvPr id="18" name="Straight Arrow Connector 24"/>
          <p:cNvCxnSpPr>
            <a:cxnSpLocks noChangeShapeType="1"/>
            <a:endCxn id="16" idx="0"/>
          </p:cNvCxnSpPr>
          <p:nvPr/>
        </p:nvCxnSpPr>
        <p:spPr bwMode="auto">
          <a:xfrm rot="10800000" flipV="1">
            <a:off x="4461520" y="4149080"/>
            <a:ext cx="1910680" cy="1008112"/>
          </a:xfrm>
          <a:prstGeom prst="straightConnector1">
            <a:avLst/>
          </a:prstGeom>
          <a:noFill/>
          <a:ln w="31750" algn="ctr">
            <a:solidFill>
              <a:srgbClr val="003366"/>
            </a:solidFill>
            <a:prstDash val="dash"/>
            <a:round/>
            <a:tailEnd type="arrow" w="med" len="med"/>
          </a:ln>
        </p:spPr>
      </p:cxnSp>
      <p:sp>
        <p:nvSpPr>
          <p:cNvPr id="19" name="TextBox 27"/>
          <p:cNvSpPr txBox="1">
            <a:spLocks noChangeArrowheads="1"/>
          </p:cNvSpPr>
          <p:nvPr/>
        </p:nvSpPr>
        <p:spPr bwMode="auto">
          <a:xfrm>
            <a:off x="2627784" y="4653136"/>
            <a:ext cx="3954929" cy="307777"/>
          </a:xfrm>
          <a:prstGeom prst="rect">
            <a:avLst/>
          </a:prstGeom>
          <a:noFill/>
          <a:ln w="9525">
            <a:noFill/>
            <a:miter lim="800000"/>
          </a:ln>
        </p:spPr>
        <p:txBody>
          <a:bodyPr wrap="none">
            <a:spAutoFit/>
          </a:bodyPr>
          <a:lstStyle/>
          <a:p>
            <a:r>
              <a:rPr lang="en-US" altLang="zh-CN" sz="1400" dirty="0">
                <a:latin typeface="+mj-ea"/>
                <a:ea typeface="+mj-ea"/>
                <a:cs typeface="Apple LiGothic Medium"/>
              </a:rPr>
              <a:t>5</a:t>
            </a:r>
            <a:r>
              <a:rPr lang="en-US" altLang="zh-CN" sz="1400" dirty="0" smtClean="0">
                <a:latin typeface="+mj-ea"/>
                <a:ea typeface="+mj-ea"/>
                <a:cs typeface="Apple LiGothic Medium"/>
              </a:rPr>
              <a:t>.</a:t>
            </a:r>
            <a:r>
              <a:rPr lang="zh-CN" altLang="en-US" sz="1400" dirty="0" smtClean="0">
                <a:latin typeface="+mj-ea"/>
                <a:ea typeface="+mj-ea"/>
                <a:cs typeface="Apple LiGothic Medium"/>
              </a:rPr>
              <a:t>后台定时采集服务调用次数和调用时间等信息</a:t>
            </a:r>
            <a:endParaRPr lang="en-US" sz="1400" dirty="0">
              <a:latin typeface="+mj-ea"/>
              <a:ea typeface="+mj-ea"/>
              <a:cs typeface="Apple LiGothic Medium"/>
            </a:endParaRPr>
          </a:p>
        </p:txBody>
      </p:sp>
      <p:cxnSp>
        <p:nvCxnSpPr>
          <p:cNvPr id="20" name="Straight Arrow Connector 9"/>
          <p:cNvCxnSpPr>
            <a:cxnSpLocks noChangeShapeType="1"/>
            <a:stCxn id="10" idx="3"/>
            <a:endCxn id="11" idx="1"/>
          </p:cNvCxnSpPr>
          <p:nvPr/>
        </p:nvCxnSpPr>
        <p:spPr bwMode="auto">
          <a:xfrm>
            <a:off x="2632720" y="3906416"/>
            <a:ext cx="3824808" cy="1588"/>
          </a:xfrm>
          <a:prstGeom prst="straightConnector1">
            <a:avLst/>
          </a:prstGeom>
          <a:noFill/>
          <a:ln w="31750" algn="ctr">
            <a:solidFill>
              <a:srgbClr val="003366"/>
            </a:solidFill>
            <a:round/>
            <a:tailEnd type="arrow" w="med" len="med"/>
          </a:ln>
        </p:spPr>
      </p:cxnSp>
      <p:cxnSp>
        <p:nvCxnSpPr>
          <p:cNvPr id="21" name="Straight Arrow Connector 9"/>
          <p:cNvCxnSpPr>
            <a:cxnSpLocks noChangeShapeType="1"/>
          </p:cNvCxnSpPr>
          <p:nvPr/>
        </p:nvCxnSpPr>
        <p:spPr bwMode="auto">
          <a:xfrm>
            <a:off x="1547664" y="2060848"/>
            <a:ext cx="576064" cy="1588"/>
          </a:xfrm>
          <a:prstGeom prst="straightConnector1">
            <a:avLst/>
          </a:prstGeom>
          <a:noFill/>
          <a:ln w="31750" algn="ctr">
            <a:solidFill>
              <a:srgbClr val="003366"/>
            </a:solidFill>
            <a:round/>
            <a:tailEnd type="arrow" w="med" len="med"/>
          </a:ln>
        </p:spPr>
      </p:cxnSp>
      <p:cxnSp>
        <p:nvCxnSpPr>
          <p:cNvPr id="22" name="Straight Arrow Connector 20"/>
          <p:cNvCxnSpPr>
            <a:cxnSpLocks noChangeShapeType="1"/>
          </p:cNvCxnSpPr>
          <p:nvPr/>
        </p:nvCxnSpPr>
        <p:spPr bwMode="auto">
          <a:xfrm>
            <a:off x="1547664" y="2348880"/>
            <a:ext cx="576064" cy="1588"/>
          </a:xfrm>
          <a:prstGeom prst="straightConnector1">
            <a:avLst/>
          </a:prstGeom>
          <a:noFill/>
          <a:ln w="31750" algn="ctr">
            <a:solidFill>
              <a:srgbClr val="003366"/>
            </a:solidFill>
            <a:prstDash val="dash"/>
            <a:round/>
            <a:tailEnd type="arrow" w="med" len="med"/>
          </a:ln>
        </p:spPr>
      </p:cxnSp>
      <p:sp>
        <p:nvSpPr>
          <p:cNvPr id="23" name="TextBox 27"/>
          <p:cNvSpPr txBox="1"/>
          <p:nvPr/>
        </p:nvSpPr>
        <p:spPr>
          <a:xfrm>
            <a:off x="2123728" y="1916832"/>
            <a:ext cx="723275" cy="307777"/>
          </a:xfrm>
          <a:prstGeom prst="rect">
            <a:avLst/>
          </a:prstGeom>
          <a:noFill/>
        </p:spPr>
        <p:txBody>
          <a:bodyPr wrap="none" rtlCol="0">
            <a:spAutoFit/>
          </a:bodyPr>
          <a:lstStyle/>
          <a:p>
            <a:r>
              <a:rPr lang="zh-CN" altLang="en-US" sz="1400" dirty="0" smtClean="0"/>
              <a:t>长连接</a:t>
            </a:r>
            <a:endParaRPr lang="zh-CN" altLang="en-US" sz="1400" dirty="0"/>
          </a:p>
        </p:txBody>
      </p:sp>
      <p:sp>
        <p:nvSpPr>
          <p:cNvPr id="24" name="TextBox 28"/>
          <p:cNvSpPr txBox="1"/>
          <p:nvPr/>
        </p:nvSpPr>
        <p:spPr>
          <a:xfrm>
            <a:off x="2123728" y="2204864"/>
            <a:ext cx="723275" cy="307777"/>
          </a:xfrm>
          <a:prstGeom prst="rect">
            <a:avLst/>
          </a:prstGeom>
          <a:noFill/>
        </p:spPr>
        <p:txBody>
          <a:bodyPr wrap="none" rtlCol="0">
            <a:spAutoFit/>
          </a:bodyPr>
          <a:lstStyle/>
          <a:p>
            <a:r>
              <a:rPr lang="zh-CN" altLang="en-US" sz="1400" dirty="0" smtClean="0"/>
              <a:t>短连接</a:t>
            </a:r>
            <a:endParaRPr lang="zh-CN" altLang="en-US" sz="1400" dirty="0"/>
          </a:p>
        </p:txBody>
      </p:sp>
      <p:cxnSp>
        <p:nvCxnSpPr>
          <p:cNvPr id="25" name="直接箭头连接符 29"/>
          <p:cNvCxnSpPr/>
          <p:nvPr/>
        </p:nvCxnSpPr>
        <p:spPr>
          <a:xfrm rot="5400000" flipH="1" flipV="1">
            <a:off x="2304145" y="4112679"/>
            <a:ext cx="360040"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30"/>
          <p:cNvCxnSpPr/>
          <p:nvPr/>
        </p:nvCxnSpPr>
        <p:spPr>
          <a:xfrm rot="5400000">
            <a:off x="6407410" y="4185084"/>
            <a:ext cx="360834" cy="794"/>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4</a:t>
            </a:r>
            <a:r>
              <a:rPr lang="zh-CN" altLang="en-US" sz="4000" dirty="0" smtClean="0"/>
              <a:t>、快速启动</a:t>
            </a:r>
            <a:endParaRPr lang="en-US" altLang="zh-CN" sz="4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lstStyle/>
          <a:p>
            <a:pPr marL="514350" indent="-514350"/>
            <a:r>
              <a:rPr lang="zh-CN" altLang="en-US" dirty="0" smtClean="0"/>
              <a:t>快速启动</a:t>
            </a:r>
            <a:endParaRPr lang="en-US" altLang="zh-CN" dirty="0" smtClean="0"/>
          </a:p>
        </p:txBody>
      </p:sp>
      <p:sp>
        <p:nvSpPr>
          <p:cNvPr id="3" name="TextBox 2"/>
          <p:cNvSpPr txBox="1"/>
          <p:nvPr/>
        </p:nvSpPr>
        <p:spPr>
          <a:xfrm>
            <a:off x="683568" y="1124744"/>
            <a:ext cx="7920880" cy="2123658"/>
          </a:xfrm>
          <a:prstGeom prst="rect">
            <a:avLst/>
          </a:prstGeom>
          <a:noFill/>
        </p:spPr>
        <p:txBody>
          <a:bodyPr wrap="square" rtlCol="0">
            <a:spAutoFit/>
          </a:bodyPr>
          <a:lstStyle/>
          <a:p>
            <a:r>
              <a:rPr lang="zh-CN" altLang="en-US" sz="3600" dirty="0" smtClean="0">
                <a:solidFill>
                  <a:schemeClr val="tx2">
                    <a:lumMod val="60000"/>
                    <a:lumOff val="40000"/>
                  </a:schemeClr>
                </a:solidFill>
                <a:latin typeface="微软雅黑" panose="020B0503020204020204" pitchFamily="34" charset="-122"/>
                <a:ea typeface="微软雅黑" panose="020B0503020204020204" pitchFamily="34" charset="-122"/>
              </a:rPr>
              <a:t>快速启动</a:t>
            </a:r>
            <a:endParaRPr lang="en-US" altLang="zh-CN" sz="36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a:t>Dubbo</a:t>
            </a:r>
            <a:r>
              <a:rPr lang="zh-CN" altLang="en-US" sz="2400" dirty="0"/>
              <a:t>采用全</a:t>
            </a:r>
            <a:r>
              <a:rPr lang="en-US" altLang="zh-CN" sz="2400" dirty="0"/>
              <a:t>Spring</a:t>
            </a:r>
            <a:r>
              <a:rPr lang="zh-CN" altLang="en-US" sz="2400" dirty="0"/>
              <a:t>配置方式，透明化接入应用，对应用没有任何</a:t>
            </a:r>
            <a:r>
              <a:rPr lang="en-US" altLang="zh-CN" sz="2400" dirty="0"/>
              <a:t>API</a:t>
            </a:r>
            <a:r>
              <a:rPr lang="zh-CN" altLang="en-US" sz="2400" dirty="0"/>
              <a:t>侵入，只需用</a:t>
            </a:r>
            <a:r>
              <a:rPr lang="en-US" altLang="zh-CN" sz="2400" dirty="0"/>
              <a:t>Spring</a:t>
            </a:r>
            <a:r>
              <a:rPr lang="zh-CN" altLang="en-US" sz="2400" dirty="0"/>
              <a:t>加载</a:t>
            </a:r>
            <a:r>
              <a:rPr lang="en-US" altLang="zh-CN" sz="2400" dirty="0"/>
              <a:t>Dubbo</a:t>
            </a:r>
            <a:r>
              <a:rPr lang="zh-CN" altLang="en-US" sz="2400" dirty="0"/>
              <a:t>的配置即可，</a:t>
            </a:r>
            <a:r>
              <a:rPr lang="en-US" altLang="zh-CN" sz="2400" dirty="0"/>
              <a:t>Dubbo</a:t>
            </a:r>
            <a:r>
              <a:rPr lang="zh-CN" altLang="en-US" sz="2400" dirty="0"/>
              <a:t>基于</a:t>
            </a:r>
            <a:r>
              <a:rPr lang="en-US" altLang="zh-CN" sz="2400" dirty="0"/>
              <a:t>Spring</a:t>
            </a:r>
            <a:r>
              <a:rPr lang="zh-CN" altLang="en-US" sz="2400" dirty="0"/>
              <a:t>的</a:t>
            </a:r>
            <a:r>
              <a:rPr lang="en-US" altLang="zh-CN" sz="2400" dirty="0"/>
              <a:t>Schema</a:t>
            </a:r>
            <a:r>
              <a:rPr lang="zh-CN" altLang="en-US" sz="2400" dirty="0"/>
              <a:t>扩展进行加载。</a:t>
            </a:r>
            <a:endParaRPr lang="zh-CN" altLang="en-US" sz="2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5</a:t>
            </a:r>
            <a:r>
              <a:rPr lang="zh-CN" altLang="en-US" sz="4000" dirty="0" smtClean="0"/>
              <a:t>、服务提供者</a:t>
            </a:r>
            <a:endParaRPr lang="en-US" altLang="zh-CN" sz="4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smtClean="0"/>
              <a:t>服务提供者</a:t>
            </a:r>
            <a:endParaRPr lang="en-US" altLang="zh-CN" dirty="0" smtClean="0"/>
          </a:p>
        </p:txBody>
      </p:sp>
      <p:sp>
        <p:nvSpPr>
          <p:cNvPr id="3" name="TextBox 2"/>
          <p:cNvSpPr txBox="1"/>
          <p:nvPr/>
        </p:nvSpPr>
        <p:spPr>
          <a:xfrm>
            <a:off x="683568" y="1124744"/>
            <a:ext cx="7920880" cy="1754326"/>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anose="020B0503020204020204" pitchFamily="34" charset="-122"/>
                <a:ea typeface="微软雅黑" panose="020B0503020204020204" pitchFamily="34" charset="-122"/>
              </a:rPr>
              <a:t>定义服务</a:t>
            </a:r>
            <a:r>
              <a:rPr lang="zh-CN" altLang="en-US" sz="3600" dirty="0" smtClean="0">
                <a:solidFill>
                  <a:schemeClr val="tx2">
                    <a:lumMod val="60000"/>
                    <a:lumOff val="40000"/>
                  </a:schemeClr>
                </a:solidFill>
                <a:latin typeface="微软雅黑" panose="020B0503020204020204" pitchFamily="34" charset="-122"/>
                <a:ea typeface="微软雅黑" panose="020B0503020204020204" pitchFamily="34" charset="-122"/>
              </a:rPr>
              <a:t>接口</a:t>
            </a:r>
            <a:endParaRPr lang="en-US" altLang="zh-CN" sz="36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t>定义服务接口</a:t>
            </a:r>
            <a:r>
              <a:rPr lang="en-US" altLang="zh-CN" sz="2400" dirty="0"/>
              <a:t>: (</a:t>
            </a:r>
            <a:r>
              <a:rPr lang="zh-CN" altLang="en-US" sz="2400" dirty="0"/>
              <a:t>该接口需单独打包，在服务提供方和消费方共享</a:t>
            </a:r>
            <a:r>
              <a:rPr lang="en-US" altLang="zh-CN" sz="2400" dirty="0"/>
              <a:t>)</a:t>
            </a:r>
            <a:endParaRPr lang="zh-CN" altLang="en-US" sz="2400" b="1"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7584" y="2996952"/>
            <a:ext cx="55149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在服务提供方实现接口</a:t>
            </a:r>
            <a:endParaRPr lang="en-US" altLang="zh-CN" dirty="0" smtClean="0"/>
          </a:p>
        </p:txBody>
      </p:sp>
      <p:sp>
        <p:nvSpPr>
          <p:cNvPr id="3" name="TextBox 2"/>
          <p:cNvSpPr txBox="1"/>
          <p:nvPr/>
        </p:nvSpPr>
        <p:spPr>
          <a:xfrm>
            <a:off x="683568" y="1124744"/>
            <a:ext cx="7920880" cy="1384995"/>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anose="020B0503020204020204" pitchFamily="34" charset="-122"/>
                <a:ea typeface="微软雅黑" panose="020B0503020204020204" pitchFamily="34" charset="-122"/>
              </a:rPr>
              <a:t>在服务提供方实现</a:t>
            </a:r>
            <a:r>
              <a:rPr lang="zh-CN" altLang="en-US" sz="3600" dirty="0" smtClean="0">
                <a:solidFill>
                  <a:schemeClr val="tx2">
                    <a:lumMod val="60000"/>
                    <a:lumOff val="40000"/>
                  </a:schemeClr>
                </a:solidFill>
                <a:latin typeface="微软雅黑" panose="020B0503020204020204" pitchFamily="34" charset="-122"/>
                <a:ea typeface="微软雅黑" panose="020B0503020204020204" pitchFamily="34" charset="-122"/>
              </a:rPr>
              <a:t>接口</a:t>
            </a:r>
            <a:endParaRPr lang="en-US" altLang="zh-CN" sz="36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t>在服务提供方实现接口：</a:t>
            </a:r>
            <a:r>
              <a:rPr lang="en-US" altLang="zh-CN" sz="2400" dirty="0"/>
              <a:t>(</a:t>
            </a:r>
            <a:r>
              <a:rPr lang="zh-CN" altLang="en-US" sz="2400" dirty="0"/>
              <a:t>对服务消费方隐藏实现</a:t>
            </a:r>
            <a:r>
              <a:rPr lang="en-US" altLang="zh-CN" sz="2400" dirty="0"/>
              <a:t>)</a:t>
            </a:r>
            <a:endParaRPr lang="zh-CN" altLang="en-US" sz="2400" b="1"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7584" y="2636912"/>
            <a:ext cx="552450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用</a:t>
            </a:r>
            <a:r>
              <a:rPr lang="en-US" altLang="zh-CN" dirty="0"/>
              <a:t>Spring</a:t>
            </a:r>
            <a:r>
              <a:rPr lang="zh-CN" altLang="en-US" dirty="0"/>
              <a:t>配置声明暴露服务</a:t>
            </a:r>
            <a:endParaRPr lang="en-US" altLang="zh-CN" dirty="0" smtClean="0"/>
          </a:p>
        </p:txBody>
      </p:sp>
      <p:pic>
        <p:nvPicPr>
          <p:cNvPr id="307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475" y="980728"/>
            <a:ext cx="840105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lstStyle/>
          <a:p>
            <a:pPr marL="514350" indent="-514350"/>
            <a:r>
              <a:rPr lang="zh-CN" altLang="en-US" dirty="0"/>
              <a:t>加载</a:t>
            </a:r>
            <a:r>
              <a:rPr lang="en-US" altLang="zh-CN" dirty="0"/>
              <a:t>Spring</a:t>
            </a:r>
            <a:r>
              <a:rPr lang="zh-CN" altLang="en-US" dirty="0"/>
              <a:t>配置</a:t>
            </a:r>
            <a:endParaRPr lang="en-US" altLang="zh-CN" dirty="0" smtClean="0"/>
          </a:p>
        </p:txBody>
      </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5536" y="1052736"/>
            <a:ext cx="76962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6</a:t>
            </a:r>
            <a:r>
              <a:rPr lang="zh-CN" altLang="en-US" sz="4000" dirty="0" smtClean="0"/>
              <a:t>、服务消费者</a:t>
            </a:r>
            <a:endParaRPr lang="en-US" altLang="zh-CN" sz="4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18" y="27856"/>
            <a:ext cx="9123182" cy="664840"/>
          </a:xfrm>
        </p:spPr>
        <p:txBody>
          <a:bodyPr/>
          <a:lstStyle/>
          <a:p>
            <a:pPr algn="ctr"/>
            <a:r>
              <a:rPr lang="zh-CN" altLang="en-US" dirty="0" smtClean="0"/>
              <a:t>课程内容</a:t>
            </a:r>
            <a:endParaRPr lang="zh-CN" altLang="en-US" dirty="0"/>
          </a:p>
        </p:txBody>
      </p:sp>
      <p:sp>
        <p:nvSpPr>
          <p:cNvPr id="3" name="TextBox 2"/>
          <p:cNvSpPr txBox="1"/>
          <p:nvPr/>
        </p:nvSpPr>
        <p:spPr>
          <a:xfrm>
            <a:off x="2195736" y="1268760"/>
            <a:ext cx="4702249" cy="3108543"/>
          </a:xfrm>
          <a:prstGeom prst="rect">
            <a:avLst/>
          </a:prstGeom>
          <a:noFill/>
        </p:spPr>
        <p:txBody>
          <a:bodyPr wrap="none" rtlCol="0">
            <a:spAutoFit/>
          </a:bodyPr>
          <a:lstStyle/>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Dubbo</a:t>
            </a:r>
            <a:r>
              <a:rPr lang="zh-CN" altLang="en-US" sz="2800" dirty="0">
                <a:latin typeface="微软雅黑" panose="020B0503020204020204" pitchFamily="34" charset="-122"/>
                <a:ea typeface="微软雅黑" panose="020B0503020204020204" pitchFamily="34" charset="-122"/>
              </a:rPr>
              <a:t>是</a:t>
            </a:r>
            <a:r>
              <a:rPr lang="zh-CN" altLang="en-US" sz="2800" dirty="0" smtClean="0">
                <a:latin typeface="微软雅黑" panose="020B0503020204020204" pitchFamily="34" charset="-122"/>
                <a:ea typeface="微软雅黑" panose="020B0503020204020204" pitchFamily="34" charset="-122"/>
              </a:rPr>
              <a:t>什么？</a:t>
            </a:r>
            <a:endParaRPr lang="en-US" altLang="zh-CN" sz="2800"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Dubbo</a:t>
            </a:r>
            <a:r>
              <a:rPr lang="zh-CN" altLang="en-US" sz="2800" dirty="0">
                <a:latin typeface="微软雅黑" panose="020B0503020204020204" pitchFamily="34" charset="-122"/>
                <a:ea typeface="微软雅黑" panose="020B0503020204020204" pitchFamily="34" charset="-122"/>
              </a:rPr>
              <a:t>能做什么</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2800" dirty="0" smtClean="0">
                <a:latin typeface="微软雅黑" panose="020B0503020204020204" pitchFamily="34" charset="-122"/>
                <a:ea typeface="微软雅黑" panose="020B0503020204020204" pitchFamily="34" charset="-122"/>
              </a:rPr>
              <a:t>Dubbo</a:t>
            </a:r>
            <a:r>
              <a:rPr lang="zh-CN" altLang="en-US" sz="2800" dirty="0" smtClean="0">
                <a:latin typeface="微软雅黑" panose="020B0503020204020204" pitchFamily="34" charset="-122"/>
                <a:ea typeface="微软雅黑" panose="020B0503020204020204" pitchFamily="34" charset="-122"/>
              </a:rPr>
              <a:t>的原理</a:t>
            </a:r>
            <a:endParaRPr lang="en-US" altLang="zh-CN" sz="2800"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smtClean="0">
                <a:latin typeface="微软雅黑" panose="020B0503020204020204" pitchFamily="34" charset="-122"/>
                <a:ea typeface="微软雅黑" panose="020B0503020204020204" pitchFamily="34" charset="-122"/>
              </a:rPr>
              <a:t>快速启动</a:t>
            </a:r>
            <a:endParaRPr lang="en-US" altLang="zh-CN" sz="2800"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smtClean="0">
                <a:latin typeface="微软雅黑" panose="020B0503020204020204" pitchFamily="34" charset="-122"/>
                <a:ea typeface="微软雅黑" panose="020B0503020204020204" pitchFamily="34" charset="-122"/>
              </a:rPr>
              <a:t>服务提供者</a:t>
            </a:r>
            <a:endParaRPr lang="en-US" altLang="zh-CN" sz="2800"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smtClean="0">
                <a:latin typeface="微软雅黑" panose="020B0503020204020204" pitchFamily="34" charset="-122"/>
                <a:ea typeface="微软雅黑" panose="020B0503020204020204" pitchFamily="34" charset="-122"/>
              </a:rPr>
              <a:t>服务消费者</a:t>
            </a:r>
            <a:endParaRPr lang="en-US" altLang="zh-CN" sz="2800"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en-US" altLang="zh-CN" sz="2800" dirty="0">
                <a:latin typeface="微软雅黑" panose="020B0503020204020204" pitchFamily="34" charset="-122"/>
                <a:ea typeface="微软雅黑" panose="020B0503020204020204" pitchFamily="34" charset="-122"/>
              </a:rPr>
              <a:t>Zookeeper</a:t>
            </a:r>
            <a:r>
              <a:rPr lang="zh-CN" altLang="en-US" sz="2800" dirty="0">
                <a:latin typeface="微软雅黑" panose="020B0503020204020204" pitchFamily="34" charset="-122"/>
                <a:ea typeface="微软雅黑" panose="020B0503020204020204" pitchFamily="34" charset="-122"/>
              </a:rPr>
              <a:t>注册中心</a:t>
            </a:r>
            <a:r>
              <a:rPr lang="zh-CN" altLang="en-US" sz="2800" dirty="0" smtClean="0">
                <a:latin typeface="微软雅黑" panose="020B0503020204020204" pitchFamily="34" charset="-122"/>
                <a:ea typeface="微软雅黑" panose="020B0503020204020204" pitchFamily="34" charset="-122"/>
              </a:rPr>
              <a:t>安装</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25" y="27856"/>
            <a:ext cx="8982075" cy="664840"/>
          </a:xfrm>
        </p:spPr>
        <p:txBody>
          <a:bodyPr/>
          <a:lstStyle/>
          <a:p>
            <a:pPr marL="514350" indent="-514350"/>
            <a:r>
              <a:rPr lang="zh-CN" altLang="en-US" dirty="0"/>
              <a:t>通过</a:t>
            </a:r>
            <a:r>
              <a:rPr lang="en-US" altLang="zh-CN" dirty="0"/>
              <a:t>Spring</a:t>
            </a:r>
            <a:r>
              <a:rPr lang="zh-CN" altLang="en-US" dirty="0"/>
              <a:t>配置引用远程服务</a:t>
            </a:r>
            <a:endParaRPr lang="en-US" altLang="zh-CN" dirty="0" smtClean="0"/>
          </a:p>
        </p:txBody>
      </p:sp>
      <p:pic>
        <p:nvPicPr>
          <p:cNvPr id="512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25" y="985838"/>
            <a:ext cx="8820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dirty="0"/>
              <a:t>加载</a:t>
            </a:r>
            <a:r>
              <a:rPr lang="en-US" altLang="zh-CN" dirty="0"/>
              <a:t>Spring</a:t>
            </a:r>
            <a:r>
              <a:rPr lang="zh-CN" altLang="en-US" dirty="0"/>
              <a:t>配置，并调用远程服务：</a:t>
            </a:r>
            <a:r>
              <a:rPr lang="en-US" altLang="zh-CN" sz="2000" dirty="0"/>
              <a:t>(</a:t>
            </a:r>
            <a:r>
              <a:rPr lang="zh-CN" altLang="en-US" sz="2000" dirty="0"/>
              <a:t>也可以使用</a:t>
            </a:r>
            <a:r>
              <a:rPr lang="en-US" altLang="zh-CN" sz="2000" dirty="0"/>
              <a:t>IoC</a:t>
            </a:r>
            <a:r>
              <a:rPr lang="zh-CN" altLang="en-US" sz="2000" dirty="0"/>
              <a:t>注入</a:t>
            </a:r>
            <a:r>
              <a:rPr lang="en-US" altLang="zh-CN" sz="2000" dirty="0"/>
              <a:t>)</a:t>
            </a:r>
            <a:endParaRPr lang="en-US" altLang="zh-CN" sz="2000" dirty="0" smtClean="0"/>
          </a:p>
        </p:txBody>
      </p:sp>
      <p:pic>
        <p:nvPicPr>
          <p:cNvPr id="71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4313" y="985838"/>
            <a:ext cx="871537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6</a:t>
            </a:r>
            <a:r>
              <a:rPr lang="zh-CN" altLang="en-US" sz="4000" dirty="0" smtClean="0"/>
              <a:t>、</a:t>
            </a:r>
            <a:r>
              <a:rPr lang="en-US" altLang="zh-CN" sz="4000" dirty="0"/>
              <a:t>Zookeeper</a:t>
            </a:r>
            <a:r>
              <a:rPr lang="zh-CN" altLang="en-US" sz="4000" dirty="0"/>
              <a:t>注册中心安装</a:t>
            </a:r>
            <a:endParaRPr lang="en-US" altLang="zh-CN" sz="4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en-US" altLang="zh-CN" sz="2400" dirty="0"/>
              <a:t>Zookeeper</a:t>
            </a:r>
            <a:r>
              <a:rPr lang="zh-CN" altLang="en-US" sz="2400" dirty="0"/>
              <a:t>注册中心安装</a:t>
            </a:r>
            <a:endParaRPr lang="en-US" altLang="zh-CN" sz="2400" dirty="0" smtClean="0"/>
          </a:p>
        </p:txBody>
      </p:sp>
      <p:sp>
        <p:nvSpPr>
          <p:cNvPr id="4" name="TextBox 3"/>
          <p:cNvSpPr txBox="1"/>
          <p:nvPr/>
        </p:nvSpPr>
        <p:spPr>
          <a:xfrm>
            <a:off x="683568" y="1124744"/>
            <a:ext cx="7992888" cy="7571303"/>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chemeClr val="tx2">
                    <a:lumMod val="75000"/>
                  </a:schemeClr>
                </a:solidFill>
                <a:latin typeface="微软雅黑" panose="020B0503020204020204" pitchFamily="34" charset="-122"/>
                <a:ea typeface="微软雅黑" panose="020B0503020204020204" pitchFamily="34" charset="-122"/>
              </a:rPr>
              <a:t>建议使用</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dubbo-2.3.3</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以上版本的</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注册中心</a:t>
            </a:r>
            <a:r>
              <a:rPr lang="zh-CN" altLang="en-US" sz="2400" dirty="0" smtClean="0">
                <a:solidFill>
                  <a:schemeClr val="tx2">
                    <a:lumMod val="75000"/>
                  </a:schemeClr>
                </a:solidFill>
                <a:latin typeface="微软雅黑" panose="020B0503020204020204" pitchFamily="34" charset="-122"/>
                <a:ea typeface="微软雅黑" panose="020B0503020204020204" pitchFamily="34" charset="-122"/>
              </a:rPr>
              <a:t>客户端。</a:t>
            </a:r>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是</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Apache Hadoop</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的子项目，强度相对较好，建议生产环境使用该注册中心</a:t>
            </a:r>
            <a:r>
              <a:rPr lang="zh-CN" altLang="en-US" sz="2400" dirty="0" smtClean="0">
                <a:solidFill>
                  <a:schemeClr val="tx2">
                    <a:lumMod val="7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en-US" altLang="zh-CN" sz="2400" dirty="0">
                <a:solidFill>
                  <a:schemeClr val="tx2">
                    <a:lumMod val="75000"/>
                  </a:schemeClr>
                </a:solidFill>
                <a:latin typeface="微软雅黑" panose="020B0503020204020204" pitchFamily="34" charset="-122"/>
                <a:ea typeface="微软雅黑" panose="020B0503020204020204" pitchFamily="34" charset="-122"/>
              </a:rPr>
              <a:t>Dubbo</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未对</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服务器端做任何侵入修改，只需安装原生的</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服务器即可，所有注册中心逻辑适配都在调用</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客户端时完成</a:t>
            </a:r>
            <a:r>
              <a:rPr lang="zh-CN" altLang="en-US" sz="2400" dirty="0" smtClean="0">
                <a:solidFill>
                  <a:schemeClr val="tx2">
                    <a:lumMod val="75000"/>
                  </a:schemeClr>
                </a:solidFill>
                <a:latin typeface="微软雅黑" panose="020B0503020204020204" pitchFamily="34" charset="-122"/>
                <a:ea typeface="微软雅黑" panose="020B0503020204020204" pitchFamily="34" charset="-122"/>
              </a:rPr>
              <a:t>。</a:t>
            </a:r>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solidFill>
                  <a:schemeClr val="tx2">
                    <a:lumMod val="75000"/>
                  </a:schemeClr>
                </a:solidFill>
                <a:latin typeface="微软雅黑" panose="020B0503020204020204" pitchFamily="34" charset="-122"/>
                <a:ea typeface="微软雅黑" panose="020B0503020204020204" pitchFamily="34" charset="-122"/>
              </a:rPr>
              <a:t>如果需要，可以考虑使用</a:t>
            </a:r>
            <a:r>
              <a:rPr lang="en-US" altLang="zh-CN" sz="2400" dirty="0" err="1">
                <a:solidFill>
                  <a:schemeClr val="tx2">
                    <a:lumMod val="75000"/>
                  </a:schemeClr>
                </a:solidFill>
                <a:latin typeface="微软雅黑" panose="020B0503020204020204" pitchFamily="34" charset="-122"/>
                <a:ea typeface="微软雅黑" panose="020B0503020204020204" pitchFamily="34" charset="-122"/>
              </a:rPr>
              <a:t>taobao</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的</a:t>
            </a:r>
            <a:r>
              <a:rPr lang="en-US" altLang="zh-CN" sz="2400" dirty="0">
                <a:solidFill>
                  <a:schemeClr val="tx2">
                    <a:lumMod val="75000"/>
                  </a:schemeClr>
                </a:solidFill>
                <a:latin typeface="微软雅黑" panose="020B0503020204020204" pitchFamily="34" charset="-122"/>
                <a:ea typeface="微软雅黑" panose="020B0503020204020204" pitchFamily="34" charset="-122"/>
              </a:rPr>
              <a:t>zookeeper</a:t>
            </a:r>
            <a:r>
              <a:rPr lang="zh-CN" altLang="en-US" sz="2400" dirty="0">
                <a:solidFill>
                  <a:schemeClr val="tx2">
                    <a:lumMod val="75000"/>
                  </a:schemeClr>
                </a:solidFill>
                <a:latin typeface="微软雅黑" panose="020B0503020204020204" pitchFamily="34" charset="-122"/>
                <a:ea typeface="微软雅黑" panose="020B0503020204020204" pitchFamily="34" charset="-122"/>
              </a:rPr>
              <a:t>监控：</a:t>
            </a:r>
            <a:r>
              <a:rPr lang="en-US" altLang="zh-CN" sz="2400" dirty="0">
                <a:solidFill>
                  <a:schemeClr val="tx2">
                    <a:lumMod val="75000"/>
                  </a:schemeClr>
                </a:solidFill>
                <a:latin typeface="微软雅黑" panose="020B0503020204020204" pitchFamily="34" charset="-122"/>
                <a:ea typeface="微软雅黑" panose="020B0503020204020204" pitchFamily="34" charset="-122"/>
                <a:hlinkClick r:id="rId1"/>
              </a:rPr>
              <a:t>http://</a:t>
            </a:r>
            <a:r>
              <a:rPr lang="en-US" altLang="zh-CN" sz="2400" dirty="0" smtClean="0">
                <a:solidFill>
                  <a:schemeClr val="tx2">
                    <a:lumMod val="75000"/>
                  </a:schemeClr>
                </a:solidFill>
                <a:latin typeface="微软雅黑" panose="020B0503020204020204" pitchFamily="34" charset="-122"/>
                <a:ea typeface="微软雅黑" panose="020B0503020204020204" pitchFamily="34" charset="-122"/>
                <a:hlinkClick r:id="rId1"/>
              </a:rPr>
              <a:t>rdc.taobao.com/team/jm/archives/1450</a:t>
            </a:r>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smtClean="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a:solidFill>
                <a:schemeClr val="tx2">
                  <a:lumMod val="75000"/>
                </a:schemeClr>
              </a:solidFill>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网址：</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hlinkClick r:id="rId2"/>
              </a:rPr>
              <a:t>http://</a:t>
            </a:r>
            <a:r>
              <a:rPr lang="en-US" altLang="zh-CN" dirty="0" smtClean="0">
                <a:latin typeface="微软雅黑" panose="020B0503020204020204" pitchFamily="34" charset="-122"/>
                <a:ea typeface="微软雅黑" panose="020B0503020204020204" pitchFamily="34" charset="-122"/>
                <a:hlinkClick r:id="rId2"/>
              </a:rPr>
              <a:t>alibaba.github.io/dubbo-doc-static/Zookeeper+Registry+Installation-zh.htm</a:t>
            </a: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smtClean="0"/>
              <a:t>安装、配置</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smtClean="0">
              <a:latin typeface="微软雅黑" panose="020B0503020204020204" pitchFamily="34" charset="-122"/>
              <a:ea typeface="微软雅黑" panose="020B0503020204020204" pitchFamily="34" charset="-122"/>
            </a:endParaRPr>
          </a:p>
        </p:txBody>
      </p:sp>
      <p:pic>
        <p:nvPicPr>
          <p:cNvPr id="9221"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6225" y="969218"/>
            <a:ext cx="859155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smtClean="0"/>
              <a:t>安装、配置</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smtClean="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951" y="1112168"/>
            <a:ext cx="86106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smtClean="0"/>
              <a:t>安装、配置</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smtClean="0">
              <a:latin typeface="微软雅黑" panose="020B0503020204020204" pitchFamily="34" charset="-122"/>
              <a:ea typeface="微软雅黑" panose="020B0503020204020204" pitchFamily="34" charset="-122"/>
            </a:endParaRPr>
          </a:p>
        </p:txBody>
      </p:sp>
      <p:pic>
        <p:nvPicPr>
          <p:cNvPr id="1126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3400" y="1006177"/>
            <a:ext cx="8077200"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sz="2400" dirty="0" smtClean="0"/>
              <a:t>启动、停止</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5275" y="1142578"/>
            <a:ext cx="855345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664840"/>
          </a:xfrm>
        </p:spPr>
        <p:txBody>
          <a:bodyPr>
            <a:normAutofit/>
          </a:bodyPr>
          <a:lstStyle/>
          <a:p>
            <a:pPr marL="514350" indent="-514350"/>
            <a:r>
              <a:rPr lang="zh-CN" altLang="en-US" sz="2400" dirty="0"/>
              <a:t>用法</a:t>
            </a:r>
            <a:endParaRPr lang="en-US" altLang="zh-CN" sz="2400" dirty="0" smtClean="0"/>
          </a:p>
        </p:txBody>
      </p:sp>
      <p:sp>
        <p:nvSpPr>
          <p:cNvPr id="4" name="TextBox 3"/>
          <p:cNvSpPr txBox="1"/>
          <p:nvPr/>
        </p:nvSpPr>
        <p:spPr>
          <a:xfrm>
            <a:off x="683568" y="1124744"/>
            <a:ext cx="7992888" cy="369332"/>
          </a:xfrm>
          <a:prstGeom prst="rect">
            <a:avLst/>
          </a:prstGeom>
          <a:noFill/>
        </p:spPr>
        <p:txBody>
          <a:bodyPr wrap="square" rtlCol="0">
            <a:spAutoFit/>
          </a:bodyPr>
          <a:lstStyle/>
          <a:p>
            <a:pPr marL="342900" indent="-342900">
              <a:buFont typeface="Wingdings" panose="05000000000000000000" pitchFamily="2" charset="2"/>
              <a:buChar char="n"/>
            </a:pPr>
            <a:endParaRPr lang="en-US" altLang="zh-CN" dirty="0" smtClean="0">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4793" y="1109310"/>
            <a:ext cx="86201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856"/>
            <a:ext cx="9036496" cy="664840"/>
          </a:xfrm>
        </p:spPr>
        <p:txBody>
          <a:bodyPr>
            <a:normAutofit/>
          </a:bodyPr>
          <a:lstStyle/>
          <a:p>
            <a:pPr marL="514350" indent="-514350"/>
            <a:r>
              <a:rPr lang="zh-CN" altLang="en-US" sz="2000" dirty="0" smtClean="0"/>
              <a:t>参考资料</a:t>
            </a:r>
            <a:endParaRPr lang="en-US" altLang="zh-CN" sz="2000" dirty="0" smtClean="0"/>
          </a:p>
        </p:txBody>
      </p:sp>
      <p:sp>
        <p:nvSpPr>
          <p:cNvPr id="14" name="TextBox 13"/>
          <p:cNvSpPr txBox="1"/>
          <p:nvPr/>
        </p:nvSpPr>
        <p:spPr>
          <a:xfrm>
            <a:off x="683568" y="1124744"/>
            <a:ext cx="7920880" cy="378565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开</a:t>
            </a:r>
            <a:r>
              <a:rPr lang="zh-CN" altLang="en-US" sz="2400" dirty="0" smtClean="0">
                <a:latin typeface="微软雅黑" panose="020B0503020204020204" pitchFamily="34" charset="-122"/>
                <a:ea typeface="微软雅黑" panose="020B0503020204020204" pitchFamily="34" charset="-122"/>
              </a:rPr>
              <a:t>源网址：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hlinkClick r:id="rId1"/>
              </a:rPr>
              <a:t>http</a:t>
            </a:r>
            <a:r>
              <a:rPr lang="en-US" altLang="zh-CN" sz="2400" dirty="0">
                <a:hlinkClick r:id="rId1"/>
              </a:rPr>
              <a:t>://</a:t>
            </a:r>
            <a:r>
              <a:rPr lang="en-US" altLang="zh-CN" sz="2400" dirty="0" smtClean="0">
                <a:hlinkClick r:id="rId1"/>
              </a:rPr>
              <a:t>alibaba.github.io/dubbo-doc-static/Home-zh.htm</a:t>
            </a:r>
            <a:endParaRPr lang="en-US" altLang="zh-CN" sz="2400" dirty="0" smtClean="0"/>
          </a:p>
          <a:p>
            <a:endParaRPr lang="en-US" altLang="zh-CN" sz="2400" dirty="0" smtClean="0">
              <a:hlinkClick r:id="rId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Zookeeper</a:t>
            </a:r>
            <a:r>
              <a:rPr lang="zh-CN" altLang="en-US" sz="2400" dirty="0" smtClean="0">
                <a:latin typeface="微软雅黑" panose="020B0503020204020204" pitchFamily="34" charset="-122"/>
                <a:ea typeface="微软雅黑" panose="020B0503020204020204" pitchFamily="34" charset="-122"/>
              </a:rPr>
              <a:t>下载地址：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hlinkClick r:id="rId3"/>
              </a:rPr>
              <a:t>http://zookeeper.apache.org/releases.html</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注册中心</a:t>
            </a:r>
            <a:r>
              <a:rPr lang="zh-CN" altLang="en-US" sz="2400" dirty="0" smtClean="0">
                <a:latin typeface="微软雅黑" panose="020B0503020204020204" pitchFamily="34" charset="-122"/>
                <a:ea typeface="微软雅黑" panose="020B0503020204020204" pitchFamily="34" charset="-122"/>
              </a:rPr>
              <a:t>安装：</a:t>
            </a:r>
            <a:endParaRPr lang="en-US" altLang="zh-CN" sz="2400" dirty="0" smtClean="0">
              <a:hlinkClick r:id="rId2"/>
            </a:endParaRPr>
          </a:p>
          <a:p>
            <a:r>
              <a:rPr lang="en-US" altLang="zh-CN" sz="2400" dirty="0" smtClean="0">
                <a:hlinkClick r:id="rId2"/>
              </a:rPr>
              <a:t>http</a:t>
            </a:r>
            <a:r>
              <a:rPr lang="en-US" altLang="zh-CN" sz="2400" dirty="0">
                <a:hlinkClick r:id="rId2"/>
              </a:rPr>
              <a:t>://alibaba.github.io/dubbo-doc-static/Zookeeper+Registry+Installation-zh.htm</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7856"/>
            <a:ext cx="7236296" cy="664840"/>
          </a:xfrm>
        </p:spPr>
        <p:txBody>
          <a:bodyPr/>
          <a:lstStyle/>
          <a:p>
            <a:pPr algn="ctr"/>
            <a:r>
              <a:rPr lang="zh-CN" altLang="en-US" dirty="0" smtClean="0"/>
              <a:t>课程目标</a:t>
            </a:r>
            <a:endParaRPr lang="zh-CN" altLang="en-US" dirty="0"/>
          </a:p>
        </p:txBody>
      </p:sp>
      <p:sp>
        <p:nvSpPr>
          <p:cNvPr id="3" name="TextBox 2"/>
          <p:cNvSpPr txBox="1"/>
          <p:nvPr/>
        </p:nvSpPr>
        <p:spPr>
          <a:xfrm>
            <a:off x="1505073" y="1268760"/>
            <a:ext cx="6630815" cy="1384995"/>
          </a:xfrm>
          <a:prstGeom prst="rect">
            <a:avLst/>
          </a:prstGeom>
          <a:noFill/>
        </p:spPr>
        <p:txBody>
          <a:bodyPr wrap="square" rtlCol="0">
            <a:spAutoFit/>
          </a:bodyPr>
          <a:lstStyle/>
          <a:p>
            <a:pPr marL="514350" indent="-514350">
              <a:buFont typeface="+mj-lt"/>
              <a:buAutoNum type="arabicPeriod"/>
            </a:pPr>
            <a:r>
              <a:rPr lang="zh-CN" altLang="en-US" sz="2800" dirty="0" smtClean="0">
                <a:latin typeface="微软雅黑" panose="020B0503020204020204" pitchFamily="34" charset="-122"/>
                <a:ea typeface="微软雅黑" panose="020B0503020204020204" pitchFamily="34" charset="-122"/>
              </a:rPr>
              <a:t>对</a:t>
            </a:r>
            <a:r>
              <a:rPr lang="en-US" altLang="zh-CN" sz="2800" dirty="0" smtClean="0">
                <a:latin typeface="微软雅黑" panose="020B0503020204020204" pitchFamily="34" charset="-122"/>
                <a:ea typeface="微软雅黑" panose="020B0503020204020204" pitchFamily="34" charset="-122"/>
              </a:rPr>
              <a:t>Dubbo</a:t>
            </a:r>
            <a:r>
              <a:rPr lang="zh-CN" altLang="en-US" sz="2800" dirty="0" smtClean="0">
                <a:latin typeface="微软雅黑" panose="020B0503020204020204" pitchFamily="34" charset="-122"/>
                <a:ea typeface="微软雅黑" panose="020B0503020204020204" pitchFamily="34" charset="-122"/>
              </a:rPr>
              <a:t>有基本的认识</a:t>
            </a:r>
            <a:endParaRPr lang="en-US" altLang="zh-CN" sz="2800"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smtClean="0">
                <a:latin typeface="微软雅黑" panose="020B0503020204020204" pitchFamily="34" charset="-122"/>
                <a:ea typeface="微软雅黑" panose="020B0503020204020204" pitchFamily="34" charset="-122"/>
              </a:rPr>
              <a:t>掌握</a:t>
            </a:r>
            <a:r>
              <a:rPr lang="en-US" altLang="zh-CN" sz="2800" dirty="0" smtClean="0">
                <a:latin typeface="微软雅黑" panose="020B0503020204020204" pitchFamily="34" charset="-122"/>
                <a:ea typeface="微软雅黑" panose="020B0503020204020204" pitchFamily="34" charset="-122"/>
              </a:rPr>
              <a:t>Dubbo</a:t>
            </a:r>
            <a:r>
              <a:rPr lang="zh-CN" altLang="en-US" sz="2800" dirty="0" smtClean="0">
                <a:latin typeface="微软雅黑" panose="020B0503020204020204" pitchFamily="34" charset="-122"/>
                <a:ea typeface="微软雅黑" panose="020B0503020204020204" pitchFamily="34" charset="-122"/>
              </a:rPr>
              <a:t>的基本原理</a:t>
            </a:r>
            <a:endParaRPr lang="en-US" altLang="zh-CN" sz="2800" dirty="0" smtClean="0">
              <a:latin typeface="微软雅黑" panose="020B0503020204020204" pitchFamily="34" charset="-122"/>
              <a:ea typeface="微软雅黑" panose="020B0503020204020204" pitchFamily="34" charset="-122"/>
            </a:endParaRPr>
          </a:p>
          <a:p>
            <a:pPr marL="514350" indent="-514350">
              <a:buFont typeface="+mj-lt"/>
              <a:buAutoNum type="arabicPeriod"/>
            </a:pPr>
            <a:r>
              <a:rPr lang="zh-CN" altLang="en-US" sz="2800" dirty="0" smtClean="0">
                <a:latin typeface="微软雅黑" panose="020B0503020204020204" pitchFamily="34" charset="-122"/>
                <a:ea typeface="微软雅黑" panose="020B0503020204020204" pitchFamily="34" charset="-122"/>
              </a:rPr>
              <a:t>能够快速启动</a:t>
            </a:r>
            <a:r>
              <a:rPr lang="en-US" altLang="zh-CN" sz="2800" dirty="0" smtClean="0">
                <a:latin typeface="微软雅黑" panose="020B0503020204020204" pitchFamily="34" charset="-122"/>
                <a:ea typeface="微软雅黑" panose="020B0503020204020204" pitchFamily="34" charset="-122"/>
              </a:rPr>
              <a:t>Dubbo</a:t>
            </a:r>
            <a:r>
              <a:rPr lang="zh-CN" altLang="en-US" sz="2800" dirty="0" smtClean="0">
                <a:latin typeface="微软雅黑" panose="020B0503020204020204" pitchFamily="34" charset="-122"/>
                <a:ea typeface="微软雅黑" panose="020B0503020204020204" pitchFamily="34" charset="-122"/>
              </a:rPr>
              <a:t>示例</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1</a:t>
            </a:r>
            <a:r>
              <a:rPr lang="zh-CN" altLang="en-US" sz="4000" dirty="0" smtClean="0"/>
              <a:t>、</a:t>
            </a:r>
            <a:r>
              <a:rPr lang="en-US" altLang="zh-CN" sz="4000" dirty="0" smtClean="0"/>
              <a:t>Dubbo</a:t>
            </a:r>
            <a:r>
              <a:rPr lang="zh-CN" altLang="en-US" sz="4000" dirty="0" smtClean="0"/>
              <a:t>是什么？</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9864"/>
            <a:ext cx="9144000" cy="736848"/>
          </a:xfrm>
        </p:spPr>
        <p:txBody>
          <a:bodyPr/>
          <a:lstStyle/>
          <a:p>
            <a:pPr marL="514350" indent="-514350"/>
            <a:r>
              <a:rPr lang="en-US" altLang="zh-CN" dirty="0" smtClean="0"/>
              <a:t>Dubbo</a:t>
            </a:r>
            <a:r>
              <a:rPr lang="zh-CN" altLang="en-US" dirty="0" smtClean="0"/>
              <a:t>是什么</a:t>
            </a:r>
            <a:r>
              <a:rPr lang="en-US" altLang="zh-CN" dirty="0" smtClean="0"/>
              <a:t>?</a:t>
            </a:r>
            <a:endParaRPr lang="en-US" altLang="zh-CN" dirty="0" smtClean="0"/>
          </a:p>
        </p:txBody>
      </p:sp>
      <p:sp>
        <p:nvSpPr>
          <p:cNvPr id="3" name="TextBox 2"/>
          <p:cNvSpPr txBox="1"/>
          <p:nvPr/>
        </p:nvSpPr>
        <p:spPr>
          <a:xfrm>
            <a:off x="683568" y="1124744"/>
            <a:ext cx="7920880" cy="1754326"/>
          </a:xfrm>
          <a:prstGeom prst="rect">
            <a:avLst/>
          </a:prstGeom>
          <a:noFill/>
        </p:spPr>
        <p:txBody>
          <a:bodyPr wrap="square" rtlCol="0">
            <a:spAutoFit/>
          </a:bodyPr>
          <a:lstStyle/>
          <a:p>
            <a:r>
              <a:rPr lang="en-US" altLang="zh-CN" sz="3600" dirty="0" smtClean="0">
                <a:solidFill>
                  <a:schemeClr val="tx2">
                    <a:lumMod val="60000"/>
                    <a:lumOff val="40000"/>
                  </a:schemeClr>
                </a:solidFill>
                <a:latin typeface="微软雅黑" panose="020B0503020204020204" pitchFamily="34" charset="-122"/>
                <a:ea typeface="微软雅黑" panose="020B0503020204020204" pitchFamily="34" charset="-122"/>
              </a:rPr>
              <a:t>Dubbo</a:t>
            </a:r>
            <a:r>
              <a:rPr lang="zh-CN" altLang="en-US" sz="3600" dirty="0" smtClean="0">
                <a:solidFill>
                  <a:schemeClr val="tx2">
                    <a:lumMod val="60000"/>
                    <a:lumOff val="40000"/>
                  </a:schemeClr>
                </a:solidFill>
                <a:latin typeface="微软雅黑" panose="020B0503020204020204" pitchFamily="34" charset="-122"/>
                <a:ea typeface="微软雅黑" panose="020B0503020204020204" pitchFamily="34" charset="-122"/>
              </a:rPr>
              <a:t>是什么？</a:t>
            </a:r>
            <a:endParaRPr lang="en-US" altLang="zh-CN" sz="36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Dubbo</a:t>
            </a:r>
            <a:r>
              <a:rPr lang="zh-CN" altLang="en-US" sz="2400" dirty="0">
                <a:latin typeface="微软雅黑" panose="020B0503020204020204" pitchFamily="34" charset="-122"/>
                <a:ea typeface="微软雅黑" panose="020B0503020204020204" pitchFamily="34" charset="-122"/>
              </a:rPr>
              <a:t>是一个分布式服务框架，致力于提供高性能和透明化的</a:t>
            </a:r>
            <a:r>
              <a:rPr lang="en-US" altLang="zh-CN" sz="2400" dirty="0">
                <a:latin typeface="微软雅黑" panose="020B0503020204020204" pitchFamily="34" charset="-122"/>
                <a:ea typeface="微软雅黑" panose="020B0503020204020204" pitchFamily="34" charset="-122"/>
              </a:rPr>
              <a:t>RPC</a:t>
            </a:r>
            <a:r>
              <a:rPr lang="zh-CN" altLang="en-US" sz="2400" dirty="0">
                <a:latin typeface="微软雅黑" panose="020B0503020204020204" pitchFamily="34" charset="-122"/>
                <a:ea typeface="微软雅黑" panose="020B0503020204020204" pitchFamily="34" charset="-122"/>
              </a:rPr>
              <a:t>远程服务调用方案，以及</a:t>
            </a:r>
            <a:r>
              <a:rPr lang="en-US" altLang="zh-CN" sz="2400" dirty="0">
                <a:latin typeface="微软雅黑" panose="020B0503020204020204" pitchFamily="34" charset="-122"/>
                <a:ea typeface="微软雅黑" panose="020B0503020204020204" pitchFamily="34" charset="-122"/>
              </a:rPr>
              <a:t>SOA</a:t>
            </a:r>
            <a:r>
              <a:rPr lang="zh-CN" altLang="en-US" sz="2400" dirty="0">
                <a:latin typeface="微软雅黑" panose="020B0503020204020204" pitchFamily="34" charset="-122"/>
                <a:ea typeface="微软雅黑" panose="020B0503020204020204" pitchFamily="34" charset="-122"/>
              </a:rPr>
              <a:t>服务治理方案</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808856"/>
          </a:xfrm>
        </p:spPr>
        <p:txBody>
          <a:bodyPr/>
          <a:lstStyle/>
          <a:p>
            <a:pPr marL="514350" indent="-514350"/>
            <a:r>
              <a:rPr lang="en-US" altLang="zh-CN" dirty="0" smtClean="0"/>
              <a:t>Dubbo</a:t>
            </a:r>
            <a:r>
              <a:rPr lang="zh-CN" altLang="en-US" dirty="0" smtClean="0"/>
              <a:t>核心部分</a:t>
            </a:r>
            <a:endParaRPr lang="en-US" altLang="zh-CN" dirty="0" smtClean="0"/>
          </a:p>
        </p:txBody>
      </p:sp>
      <p:sp>
        <p:nvSpPr>
          <p:cNvPr id="3" name="TextBox 2"/>
          <p:cNvSpPr txBox="1"/>
          <p:nvPr/>
        </p:nvSpPr>
        <p:spPr>
          <a:xfrm>
            <a:off x="683568" y="1124744"/>
            <a:ext cx="7920880" cy="3693319"/>
          </a:xfrm>
          <a:prstGeom prst="rect">
            <a:avLst/>
          </a:prstGeom>
          <a:noFill/>
        </p:spPr>
        <p:txBody>
          <a:bodyPr wrap="square" rtlCol="0">
            <a:spAutoFit/>
          </a:bodyPr>
          <a:lstStyle/>
          <a:p>
            <a:r>
              <a:rPr lang="zh-CN" altLang="en-US" sz="3600" dirty="0">
                <a:solidFill>
                  <a:schemeClr val="tx2">
                    <a:lumMod val="60000"/>
                    <a:lumOff val="40000"/>
                  </a:schemeClr>
                </a:solidFill>
                <a:latin typeface="微软雅黑" panose="020B0503020204020204" pitchFamily="34" charset="-122"/>
                <a:ea typeface="微软雅黑" panose="020B0503020204020204" pitchFamily="34" charset="-122"/>
              </a:rPr>
              <a:t>其核心部分</a:t>
            </a:r>
            <a:r>
              <a:rPr lang="zh-CN" altLang="en-US" sz="3600" dirty="0" smtClean="0">
                <a:solidFill>
                  <a:schemeClr val="tx2">
                    <a:lumMod val="60000"/>
                    <a:lumOff val="40000"/>
                  </a:schemeClr>
                </a:solidFill>
                <a:latin typeface="微软雅黑" panose="020B0503020204020204" pitchFamily="34" charset="-122"/>
                <a:ea typeface="微软雅黑" panose="020B0503020204020204" pitchFamily="34" charset="-122"/>
              </a:rPr>
              <a:t>包含：</a:t>
            </a:r>
            <a:endParaRPr lang="en-US" altLang="zh-CN" sz="36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远程通讯</a:t>
            </a:r>
            <a:r>
              <a:rPr lang="en-US" altLang="zh-CN" sz="24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提供</a:t>
            </a:r>
            <a:r>
              <a:rPr lang="zh-CN" altLang="en-US" sz="2000" dirty="0">
                <a:latin typeface="微软雅黑" panose="020B0503020204020204" pitchFamily="34" charset="-122"/>
                <a:ea typeface="微软雅黑" panose="020B0503020204020204" pitchFamily="34" charset="-122"/>
              </a:rPr>
              <a:t>对多种基于长连接的</a:t>
            </a:r>
            <a:r>
              <a:rPr lang="en-US" altLang="zh-CN" sz="2000" dirty="0">
                <a:latin typeface="微软雅黑" panose="020B0503020204020204" pitchFamily="34" charset="-122"/>
                <a:ea typeface="微软雅黑" panose="020B0503020204020204" pitchFamily="34" charset="-122"/>
              </a:rPr>
              <a:t>NIO</a:t>
            </a:r>
            <a:r>
              <a:rPr lang="zh-CN" altLang="en-US" sz="2000" dirty="0">
                <a:latin typeface="微软雅黑" panose="020B0503020204020204" pitchFamily="34" charset="-122"/>
                <a:ea typeface="微软雅黑" panose="020B0503020204020204" pitchFamily="34" charset="-122"/>
              </a:rPr>
              <a:t>框架抽象封装，包括多种线程模型，序列化，以及“请求</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响应”模式的信息交换方式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集群容错</a:t>
            </a:r>
            <a:r>
              <a:rPr lang="en-US" altLang="zh-CN" sz="24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提供基于接口方法的透明远程过程调用，包括多协议支持，以及软负载均衡，失败容错，地址路由，动态配置等集群支持。</a:t>
            </a:r>
            <a:endParaRPr lang="en-US" altLang="zh-CN" sz="20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自动发现</a:t>
            </a:r>
            <a:r>
              <a:rPr lang="en-US" altLang="zh-CN" sz="24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基于注册中心目录服务，使服务消费方能动态的查找服务提供方，使地址透明，使服务提供方可以平滑增加或减少机器。</a:t>
            </a:r>
            <a:endParaRPr lang="en-US" altLang="zh-CN"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2</a:t>
            </a:r>
            <a:r>
              <a:rPr lang="zh-CN" altLang="en-US" sz="4000" dirty="0" smtClean="0"/>
              <a:t>、</a:t>
            </a:r>
            <a:r>
              <a:rPr lang="en-US" altLang="zh-CN" sz="4000" dirty="0" smtClean="0"/>
              <a:t>Dubbo</a:t>
            </a:r>
            <a:r>
              <a:rPr lang="zh-CN" altLang="en-US" sz="4000" dirty="0" smtClean="0"/>
              <a:t>能做什么？</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856"/>
            <a:ext cx="9144000" cy="736848"/>
          </a:xfrm>
        </p:spPr>
        <p:txBody>
          <a:bodyPr/>
          <a:lstStyle/>
          <a:p>
            <a:pPr marL="514350" indent="-514350"/>
            <a:r>
              <a:rPr lang="en-US" altLang="zh-CN" dirty="0" smtClean="0"/>
              <a:t>Dubbo</a:t>
            </a:r>
            <a:r>
              <a:rPr lang="zh-CN" altLang="en-US" dirty="0" smtClean="0"/>
              <a:t>能做什么</a:t>
            </a:r>
            <a:r>
              <a:rPr lang="en-US" altLang="zh-CN" dirty="0" smtClean="0"/>
              <a:t>?</a:t>
            </a:r>
            <a:endParaRPr lang="en-US" altLang="zh-CN" dirty="0" smtClean="0"/>
          </a:p>
        </p:txBody>
      </p:sp>
      <p:sp>
        <p:nvSpPr>
          <p:cNvPr id="3" name="TextBox 2"/>
          <p:cNvSpPr txBox="1"/>
          <p:nvPr/>
        </p:nvSpPr>
        <p:spPr>
          <a:xfrm>
            <a:off x="683568" y="1124744"/>
            <a:ext cx="7920880" cy="4339650"/>
          </a:xfrm>
          <a:prstGeom prst="rect">
            <a:avLst/>
          </a:prstGeom>
          <a:noFill/>
        </p:spPr>
        <p:txBody>
          <a:bodyPr wrap="square" rtlCol="0">
            <a:spAutoFit/>
          </a:bodyPr>
          <a:lstStyle/>
          <a:p>
            <a:r>
              <a:rPr lang="en-US" altLang="zh-CN" sz="3600" dirty="0" smtClean="0">
                <a:solidFill>
                  <a:schemeClr val="tx2">
                    <a:lumMod val="60000"/>
                    <a:lumOff val="40000"/>
                  </a:schemeClr>
                </a:solidFill>
                <a:latin typeface="微软雅黑" panose="020B0503020204020204" pitchFamily="34" charset="-122"/>
                <a:ea typeface="微软雅黑" panose="020B0503020204020204" pitchFamily="34" charset="-122"/>
              </a:rPr>
              <a:t>Dubbo</a:t>
            </a:r>
            <a:r>
              <a:rPr lang="zh-CN" altLang="en-US" sz="3600" dirty="0" smtClean="0">
                <a:solidFill>
                  <a:schemeClr val="tx2">
                    <a:lumMod val="60000"/>
                    <a:lumOff val="40000"/>
                  </a:schemeClr>
                </a:solidFill>
                <a:latin typeface="微软雅黑" panose="020B0503020204020204" pitchFamily="34" charset="-122"/>
                <a:ea typeface="微软雅黑" panose="020B0503020204020204" pitchFamily="34" charset="-122"/>
              </a:rPr>
              <a:t>能做什么？</a:t>
            </a:r>
            <a:endParaRPr lang="en-US" altLang="zh-CN" sz="3600" dirty="0" smtClean="0">
              <a:solidFill>
                <a:schemeClr val="tx2">
                  <a:lumMod val="60000"/>
                  <a:lumOff val="40000"/>
                </a:schemeClr>
              </a:solidFill>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透明化的远程方法调用，就像调用本地方法一样调用远程方法，只需简单配置，没有任何</a:t>
            </a:r>
            <a:r>
              <a:rPr lang="en-US" altLang="zh-CN" sz="2400" dirty="0">
                <a:latin typeface="微软雅黑" panose="020B0503020204020204" pitchFamily="34" charset="-122"/>
                <a:ea typeface="微软雅黑" panose="020B0503020204020204" pitchFamily="34" charset="-122"/>
              </a:rPr>
              <a:t>API</a:t>
            </a:r>
            <a:r>
              <a:rPr lang="zh-CN" altLang="en-US" sz="2400" dirty="0">
                <a:latin typeface="微软雅黑" panose="020B0503020204020204" pitchFamily="34" charset="-122"/>
                <a:ea typeface="微软雅黑" panose="020B0503020204020204" pitchFamily="34" charset="-122"/>
              </a:rPr>
              <a:t>侵入</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软负载均衡及容错机制，可在内网替代</a:t>
            </a:r>
            <a:r>
              <a:rPr lang="en-US" altLang="zh-CN" sz="2400" dirty="0">
                <a:latin typeface="微软雅黑" panose="020B0503020204020204" pitchFamily="34" charset="-122"/>
                <a:ea typeface="微软雅黑" panose="020B0503020204020204" pitchFamily="34" charset="-122"/>
              </a:rPr>
              <a:t>F5</a:t>
            </a:r>
            <a:r>
              <a:rPr lang="zh-CN" altLang="en-US" sz="2400" dirty="0">
                <a:latin typeface="微软雅黑" panose="020B0503020204020204" pitchFamily="34" charset="-122"/>
                <a:ea typeface="微软雅黑" panose="020B0503020204020204" pitchFamily="34" charset="-122"/>
              </a:rPr>
              <a:t>等硬件负载均衡器，降低成本，减少单点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服务自动注册与发现，不再需要写死服务提供方地址，注册中心基于接口名查询服务提供者的</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地址，并且能够平滑添加或删除服务提供者。</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08920"/>
            <a:ext cx="7920880" cy="707886"/>
          </a:xfrm>
          <a:prstGeom prst="rect">
            <a:avLst/>
          </a:prstGeom>
          <a:noFill/>
        </p:spPr>
        <p:txBody>
          <a:bodyPr wrap="square" rtlCol="0">
            <a:spAutoFit/>
          </a:bodyPr>
          <a:lstStyle/>
          <a:p>
            <a:pPr algn="ctr"/>
            <a:r>
              <a:rPr lang="en-US" altLang="zh-CN" sz="4000" dirty="0" smtClean="0"/>
              <a:t>3</a:t>
            </a:r>
            <a:r>
              <a:rPr lang="zh-CN" altLang="en-US" sz="4000" dirty="0" smtClean="0"/>
              <a:t>、</a:t>
            </a:r>
            <a:r>
              <a:rPr lang="en-US" altLang="zh-CN" sz="4000" dirty="0" smtClean="0"/>
              <a:t>Dubbo</a:t>
            </a:r>
            <a:r>
              <a:rPr lang="zh-CN" altLang="en-US" sz="4000" dirty="0" smtClean="0"/>
              <a:t>的原理</a:t>
            </a:r>
            <a:endParaRPr lang="en-US" altLang="zh-CN" sz="4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1735</Words>
  <Application>WPS 演示</Application>
  <PresentationFormat>全屏显示(4:3)</PresentationFormat>
  <Paragraphs>186</Paragraphs>
  <Slides>29</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Arial</vt:lpstr>
      <vt:lpstr>宋体</vt:lpstr>
      <vt:lpstr>Wingdings</vt:lpstr>
      <vt:lpstr>微软雅黑</vt:lpstr>
      <vt:lpstr>Trebuchet MS</vt:lpstr>
      <vt:lpstr>Apple LiGothic Medium</vt:lpstr>
      <vt:lpstr>Franklin Gothic Book</vt:lpstr>
      <vt:lpstr>黑体</vt:lpstr>
      <vt:lpstr>Arial Unicode MS</vt:lpstr>
      <vt:lpstr>Calibri</vt:lpstr>
      <vt:lpstr>Franklin Gothic Medium</vt:lpstr>
      <vt:lpstr>Segoe Print</vt:lpstr>
      <vt:lpstr>Office 主题</vt:lpstr>
      <vt:lpstr>PowerPoint 演示文稿</vt:lpstr>
      <vt:lpstr>课程内容</vt:lpstr>
      <vt:lpstr>课程目标</vt:lpstr>
      <vt:lpstr>PowerPoint 演示文稿</vt:lpstr>
      <vt:lpstr>Dubbo是什么?</vt:lpstr>
      <vt:lpstr>Dubbo核心部分</vt:lpstr>
      <vt:lpstr>PowerPoint 演示文稿</vt:lpstr>
      <vt:lpstr>Dubbo能做什么?</vt:lpstr>
      <vt:lpstr>PowerPoint 演示文稿</vt:lpstr>
      <vt:lpstr>PowerPoint 演示文稿</vt:lpstr>
      <vt:lpstr>Dubbo基本原理-分布式服务框架</vt:lpstr>
      <vt:lpstr>PowerPoint 演示文稿</vt:lpstr>
      <vt:lpstr>快速启动</vt:lpstr>
      <vt:lpstr>PowerPoint 演示文稿</vt:lpstr>
      <vt:lpstr>服务提供者</vt:lpstr>
      <vt:lpstr>在服务提供方实现接口</vt:lpstr>
      <vt:lpstr>用Spring配置声明暴露服务</vt:lpstr>
      <vt:lpstr>加载Spring配置</vt:lpstr>
      <vt:lpstr>PowerPoint 演示文稿</vt:lpstr>
      <vt:lpstr>通过Spring配置引用远程服务</vt:lpstr>
      <vt:lpstr>加载Spring配置，并调用远程服务：(也可以使用IoC注入)</vt:lpstr>
      <vt:lpstr>PowerPoint 演示文稿</vt:lpstr>
      <vt:lpstr>Zookeeper注册中心安装</vt:lpstr>
      <vt:lpstr>安装、配置</vt:lpstr>
      <vt:lpstr>安装、配置</vt:lpstr>
      <vt:lpstr>安装、配置</vt:lpstr>
      <vt:lpstr>启动、停止</vt:lpstr>
      <vt:lpstr>用法</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张亮</dc:creator>
  <cp:lastModifiedBy>dell-3020</cp:lastModifiedBy>
  <cp:revision>1540</cp:revision>
  <dcterms:created xsi:type="dcterms:W3CDTF">2013-08-02T09:02:00Z</dcterms:created>
  <dcterms:modified xsi:type="dcterms:W3CDTF">2017-08-18T06:56:50Z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