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520" r:id="rId3"/>
    <p:sldId id="541" r:id="rId4"/>
    <p:sldId id="544" r:id="rId5"/>
    <p:sldId id="545" r:id="rId6"/>
    <p:sldId id="548" r:id="rId7"/>
    <p:sldId id="546" r:id="rId8"/>
    <p:sldId id="547" r:id="rId9"/>
    <p:sldId id="559" r:id="rId10"/>
    <p:sldId id="588" r:id="rId11"/>
    <p:sldId id="569" r:id="rId12"/>
    <p:sldId id="549" r:id="rId13"/>
    <p:sldId id="550" r:id="rId14"/>
    <p:sldId id="556" r:id="rId15"/>
    <p:sldId id="551" r:id="rId16"/>
    <p:sldId id="553" r:id="rId17"/>
    <p:sldId id="552" r:id="rId18"/>
    <p:sldId id="554" r:id="rId19"/>
    <p:sldId id="557" r:id="rId20"/>
    <p:sldId id="555" r:id="rId21"/>
    <p:sldId id="560" r:id="rId22"/>
    <p:sldId id="561" r:id="rId23"/>
    <p:sldId id="563" r:id="rId24"/>
    <p:sldId id="564" r:id="rId25"/>
    <p:sldId id="565" r:id="rId26"/>
    <p:sldId id="566" r:id="rId27"/>
    <p:sldId id="567" r:id="rId28"/>
    <p:sldId id="568" r:id="rId29"/>
    <p:sldId id="558"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92D050"/>
    <a:srgbClr val="FF8400"/>
    <a:srgbClr val="33A8FF"/>
    <a:srgbClr val="AF3C33"/>
    <a:srgbClr val="262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3" autoAdjust="0"/>
    <p:restoredTop sz="82180" autoAdjust="0"/>
  </p:normalViewPr>
  <p:slideViewPr>
    <p:cSldViewPr snapToObjects="1">
      <p:cViewPr varScale="1">
        <p:scale>
          <a:sx n="68" d="100"/>
          <a:sy n="68" d="100"/>
        </p:scale>
        <p:origin x="128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33B6808E-BC7B-4482-9902-0856725DA3D1}" type="datetimeFigureOut">
              <a:rPr lang="zh-CN" altLang="en-US" smtClean="0"/>
              <a:t>2017/8/19</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FD140B6F-3FEA-4ABD-AEEC-54E41C3D422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20</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21</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23</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24</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25</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26</a:t>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27</a:t>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28</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29</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5</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6</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8</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13</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15</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16</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17</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效果图做好是一幅完整的图片，不可能把这一整张的图片都用在网页里。</a:t>
            </a:r>
            <a:endParaRPr lang="en-US" altLang="zh-CN" dirty="0"/>
          </a:p>
          <a:p>
            <a:r>
              <a:rPr lang="zh-CN" altLang="en-US" dirty="0"/>
              <a:t>把效果图中有用的部分剪切下来作为</a:t>
            </a:r>
            <a:r>
              <a:rPr lang="zh-CN" altLang="en-US" sz="1200" u="none" strike="noStrike" kern="1200" dirty="0">
                <a:solidFill>
                  <a:schemeClr val="tx1"/>
                </a:solidFill>
                <a:latin typeface="+mn-lt"/>
                <a:ea typeface="微软雅黑" panose="020B0503020204020204" pitchFamily="34" charset="-122"/>
                <a:cs typeface="+mn-cs"/>
                <a:hlinkClick r:id="rId3"/>
              </a:rPr>
              <a:t>网页制作</a:t>
            </a:r>
            <a:r>
              <a:rPr lang="zh-CN" altLang="en-US" dirty="0"/>
              <a:t>时的素材，这个过程就是</a:t>
            </a:r>
            <a:r>
              <a:rPr lang="zh-CN" altLang="en-US" sz="1200" u="none" strike="noStrike" kern="1200" dirty="0">
                <a:solidFill>
                  <a:schemeClr val="tx1"/>
                </a:solidFill>
                <a:latin typeface="+mn-lt"/>
                <a:ea typeface="微软雅黑" panose="020B0503020204020204" pitchFamily="34" charset="-122"/>
                <a:cs typeface="+mn-cs"/>
                <a:hlinkClick r:id="rId4"/>
              </a:rPr>
              <a:t>切图</a:t>
            </a:r>
            <a:r>
              <a:rPr lang="zh-CN" altLang="en-US" dirty="0"/>
              <a:t>。</a:t>
            </a:r>
            <a:endParaRPr lang="en-US" altLang="zh-CN" dirty="0"/>
          </a:p>
          <a:p>
            <a:r>
              <a:rPr lang="zh-CN" altLang="en-US" dirty="0"/>
              <a:t>（当然是用剪切、选择工具也可以，但是用</a:t>
            </a:r>
            <a:r>
              <a:rPr lang="zh-CN" altLang="en-US" sz="1200" u="none" strike="noStrike" kern="1200" dirty="0">
                <a:solidFill>
                  <a:schemeClr val="tx1"/>
                </a:solidFill>
                <a:latin typeface="+mn-lt"/>
                <a:ea typeface="微软雅黑" panose="020B0503020204020204" pitchFamily="34" charset="-122"/>
                <a:cs typeface="+mn-cs"/>
                <a:hlinkClick r:id="rId5"/>
              </a:rPr>
              <a:t>切片工具</a:t>
            </a:r>
            <a:r>
              <a:rPr lang="zh-CN" altLang="en-US" dirty="0"/>
              <a:t>处理更精确。）</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t>18</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030514"/>
            <a:ext cx="4038600" cy="50956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30514"/>
            <a:ext cx="4038600" cy="50956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983581"/>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83657"/>
            <a:ext cx="4040188" cy="44425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983581"/>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83657"/>
            <a:ext cx="4041775" cy="44425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2017/8/19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2017/8/19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2017/8/19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71600" y="27856"/>
            <a:ext cx="8172400" cy="66484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986971"/>
            <a:ext cx="8229600" cy="532234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530820CF-B880-4189-942D-D702A7CBA730}" type="datetimeFigureOut">
              <a:rPr lang="zh-CN" altLang="en-US" smtClean="0"/>
              <a:t>2017/8/19</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0C913308-F349-4B6D-A68A-DD1791B4A57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rdc.taobao.com/team/jm/archives/1450"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alibaba.github.io/dubbo-doc-static/Zookeeper+Registry+Installation-zh.ht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alibaba.github.io/dubbo-doc-static/Home-zh.htm"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hyperlink" Target="http://zookeeper.apache.org/releases.html" TargetMode="External"/><Relationship Id="rId4" Type="http://schemas.openxmlformats.org/officeDocument/2006/relationships/hyperlink" Target="http://alibaba.github.io/dubbo-doc-static/Zookeeper+Registry+Installation-zh.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0" y="5157192"/>
            <a:ext cx="9144000" cy="151216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pPr algn="ct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 y="2708920"/>
            <a:ext cx="9143999" cy="707886"/>
          </a:xfrm>
          <a:prstGeom prst="rect">
            <a:avLst/>
          </a:prstGeom>
        </p:spPr>
        <p:txBody>
          <a:bodyPr wrap="square">
            <a:spAutoFit/>
          </a:bodyPr>
          <a:lstStyle/>
          <a:p>
            <a:pPr algn="ctr"/>
            <a:r>
              <a:rPr lang="en-US" altLang="zh-CN" sz="4000" dirty="0"/>
              <a:t>Dubbo</a:t>
            </a:r>
            <a:r>
              <a:rPr lang="zh-CN" altLang="en-US" sz="4000" dirty="0"/>
              <a:t>培训与实战</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Dubbo </a:t>
            </a:r>
            <a:r>
              <a:rPr lang="zh-CN" altLang="zh-CN"/>
              <a:t>技术架构</a:t>
            </a:r>
          </a:p>
        </p:txBody>
      </p:sp>
      <p:sp>
        <p:nvSpPr>
          <p:cNvPr id="3" name="矩形 2"/>
          <p:cNvSpPr/>
          <p:nvPr/>
        </p:nvSpPr>
        <p:spPr>
          <a:xfrm>
            <a:off x="1040765" y="2797810"/>
            <a:ext cx="1368425" cy="4324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暴露接口</a:t>
            </a:r>
          </a:p>
        </p:txBody>
      </p:sp>
      <p:sp>
        <p:nvSpPr>
          <p:cNvPr id="4" name="矩形 3"/>
          <p:cNvSpPr/>
          <p:nvPr/>
        </p:nvSpPr>
        <p:spPr>
          <a:xfrm>
            <a:off x="1040765" y="3230245"/>
            <a:ext cx="1368425" cy="43243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服务注册</a:t>
            </a:r>
          </a:p>
        </p:txBody>
      </p:sp>
      <p:sp>
        <p:nvSpPr>
          <p:cNvPr id="5" name="矩形 4"/>
          <p:cNvSpPr/>
          <p:nvPr/>
        </p:nvSpPr>
        <p:spPr>
          <a:xfrm>
            <a:off x="1040765" y="3662680"/>
            <a:ext cx="1368425" cy="43243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传输</a:t>
            </a:r>
          </a:p>
        </p:txBody>
      </p:sp>
      <p:sp>
        <p:nvSpPr>
          <p:cNvPr id="6" name="矩形 5"/>
          <p:cNvSpPr/>
          <p:nvPr/>
        </p:nvSpPr>
        <p:spPr>
          <a:xfrm>
            <a:off x="1040765" y="4095115"/>
            <a:ext cx="1368425" cy="43243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序列化</a:t>
            </a:r>
          </a:p>
        </p:txBody>
      </p:sp>
      <p:sp>
        <p:nvSpPr>
          <p:cNvPr id="7" name="矩形 6"/>
          <p:cNvSpPr/>
          <p:nvPr/>
        </p:nvSpPr>
        <p:spPr>
          <a:xfrm>
            <a:off x="6410325" y="2797810"/>
            <a:ext cx="1368425" cy="4324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代理接口</a:t>
            </a:r>
          </a:p>
        </p:txBody>
      </p:sp>
      <p:sp>
        <p:nvSpPr>
          <p:cNvPr id="8" name="矩形 7"/>
          <p:cNvSpPr/>
          <p:nvPr/>
        </p:nvSpPr>
        <p:spPr>
          <a:xfrm>
            <a:off x="6410325" y="3230245"/>
            <a:ext cx="1368425" cy="43243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服务发现</a:t>
            </a:r>
          </a:p>
        </p:txBody>
      </p:sp>
      <p:sp>
        <p:nvSpPr>
          <p:cNvPr id="9" name="矩形 8"/>
          <p:cNvSpPr/>
          <p:nvPr/>
        </p:nvSpPr>
        <p:spPr>
          <a:xfrm>
            <a:off x="6410325" y="3662680"/>
            <a:ext cx="1368425" cy="43243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传输</a:t>
            </a:r>
          </a:p>
        </p:txBody>
      </p:sp>
      <p:sp>
        <p:nvSpPr>
          <p:cNvPr id="10" name="矩形 9"/>
          <p:cNvSpPr/>
          <p:nvPr/>
        </p:nvSpPr>
        <p:spPr>
          <a:xfrm>
            <a:off x="6410325" y="4095115"/>
            <a:ext cx="1368425" cy="43243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序列化</a:t>
            </a:r>
          </a:p>
        </p:txBody>
      </p:sp>
      <p:sp>
        <p:nvSpPr>
          <p:cNvPr id="11" name="文本框 10"/>
          <p:cNvSpPr txBox="1"/>
          <p:nvPr/>
        </p:nvSpPr>
        <p:spPr>
          <a:xfrm>
            <a:off x="1007745" y="1958340"/>
            <a:ext cx="1325880" cy="368300"/>
          </a:xfrm>
          <a:prstGeom prst="rect">
            <a:avLst/>
          </a:prstGeom>
          <a:noFill/>
        </p:spPr>
        <p:txBody>
          <a:bodyPr wrap="none" rtlCol="0">
            <a:spAutoFit/>
          </a:bodyPr>
          <a:lstStyle/>
          <a:p>
            <a:r>
              <a:rPr lang="zh-CN" altLang="en-US"/>
              <a:t>服务提供方</a:t>
            </a:r>
          </a:p>
        </p:txBody>
      </p:sp>
      <p:sp>
        <p:nvSpPr>
          <p:cNvPr id="12" name="文本框 11"/>
          <p:cNvSpPr txBox="1"/>
          <p:nvPr/>
        </p:nvSpPr>
        <p:spPr>
          <a:xfrm>
            <a:off x="6431915" y="1958340"/>
            <a:ext cx="1325880" cy="368300"/>
          </a:xfrm>
          <a:prstGeom prst="rect">
            <a:avLst/>
          </a:prstGeom>
          <a:noFill/>
        </p:spPr>
        <p:txBody>
          <a:bodyPr wrap="none" rtlCol="0">
            <a:spAutoFit/>
          </a:bodyPr>
          <a:lstStyle/>
          <a:p>
            <a:r>
              <a:rPr lang="zh-CN" altLang="en-US"/>
              <a:t>服务消费方</a:t>
            </a:r>
          </a:p>
        </p:txBody>
      </p:sp>
      <p:sp>
        <p:nvSpPr>
          <p:cNvPr id="13" name="右箭头 12"/>
          <p:cNvSpPr/>
          <p:nvPr/>
        </p:nvSpPr>
        <p:spPr>
          <a:xfrm>
            <a:off x="2813050" y="2941955"/>
            <a:ext cx="3458210" cy="144145"/>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451860" y="2579370"/>
            <a:ext cx="2240280" cy="368300"/>
          </a:xfrm>
          <a:prstGeom prst="rect">
            <a:avLst/>
          </a:prstGeom>
          <a:noFill/>
        </p:spPr>
        <p:txBody>
          <a:bodyPr wrap="none" rtlCol="0">
            <a:spAutoFit/>
          </a:bodyPr>
          <a:lstStyle/>
          <a:p>
            <a:r>
              <a:rPr lang="en-US" altLang="en-US"/>
              <a:t>Service, Reference</a:t>
            </a:r>
          </a:p>
        </p:txBody>
      </p:sp>
      <p:sp>
        <p:nvSpPr>
          <p:cNvPr id="18" name="右箭头 17"/>
          <p:cNvSpPr/>
          <p:nvPr/>
        </p:nvSpPr>
        <p:spPr>
          <a:xfrm>
            <a:off x="2813050" y="3374390"/>
            <a:ext cx="3458210" cy="144145"/>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2813050" y="3858895"/>
            <a:ext cx="3458210" cy="14414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2813050" y="4239260"/>
            <a:ext cx="3458210" cy="144145"/>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966210" y="3086100"/>
            <a:ext cx="1211580" cy="368300"/>
          </a:xfrm>
          <a:prstGeom prst="rect">
            <a:avLst/>
          </a:prstGeom>
          <a:noFill/>
        </p:spPr>
        <p:txBody>
          <a:bodyPr wrap="none" rtlCol="0">
            <a:spAutoFit/>
          </a:bodyPr>
          <a:lstStyle/>
          <a:p>
            <a:r>
              <a:rPr lang="en-US" altLang="zh-CN"/>
              <a:t>Zookeeper</a:t>
            </a:r>
          </a:p>
        </p:txBody>
      </p:sp>
      <p:sp>
        <p:nvSpPr>
          <p:cNvPr id="22" name="文本框 21"/>
          <p:cNvSpPr txBox="1"/>
          <p:nvPr/>
        </p:nvSpPr>
        <p:spPr>
          <a:xfrm>
            <a:off x="3451860" y="3518535"/>
            <a:ext cx="2350452" cy="369332"/>
          </a:xfrm>
          <a:prstGeom prst="rect">
            <a:avLst/>
          </a:prstGeom>
          <a:noFill/>
        </p:spPr>
        <p:txBody>
          <a:bodyPr wrap="none" rtlCol="0">
            <a:spAutoFit/>
          </a:bodyPr>
          <a:lstStyle/>
          <a:p>
            <a:r>
              <a:rPr lang="en-US" altLang="zh-CN" dirty="0" err="1"/>
              <a:t>Netty,Mina,dubbo,http</a:t>
            </a:r>
            <a:endParaRPr lang="en-US" altLang="zh-CN" dirty="0"/>
          </a:p>
        </p:txBody>
      </p:sp>
      <p:sp>
        <p:nvSpPr>
          <p:cNvPr id="23" name="文本框 22"/>
          <p:cNvSpPr txBox="1"/>
          <p:nvPr/>
        </p:nvSpPr>
        <p:spPr>
          <a:xfrm>
            <a:off x="3404235" y="3947795"/>
            <a:ext cx="2985304" cy="369332"/>
          </a:xfrm>
          <a:prstGeom prst="rect">
            <a:avLst/>
          </a:prstGeom>
          <a:noFill/>
        </p:spPr>
        <p:txBody>
          <a:bodyPr wrap="none" rtlCol="0">
            <a:spAutoFit/>
          </a:bodyPr>
          <a:lstStyle/>
          <a:p>
            <a:r>
              <a:rPr lang="en-US" altLang="zh-CN" dirty="0"/>
              <a:t>hessian, </a:t>
            </a:r>
            <a:r>
              <a:rPr lang="en-US" altLang="zh-CN" dirty="0" err="1"/>
              <a:t>protobuf,thrift,injvm</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5356"/>
            <a:ext cx="9144000" cy="664840"/>
          </a:xfrm>
        </p:spPr>
        <p:txBody>
          <a:bodyPr/>
          <a:lstStyle/>
          <a:p>
            <a:r>
              <a:rPr lang="en-US" altLang="zh-CN" dirty="0"/>
              <a:t>Dubbo</a:t>
            </a:r>
            <a:r>
              <a:rPr lang="zh-CN" altLang="en-US" dirty="0"/>
              <a:t>基本原理</a:t>
            </a:r>
            <a:r>
              <a:rPr lang="en-US" altLang="zh-CN" dirty="0"/>
              <a:t>-</a:t>
            </a:r>
            <a:r>
              <a:rPr lang="zh-CN" altLang="en-US" dirty="0"/>
              <a:t>分布式服务框架</a:t>
            </a:r>
          </a:p>
        </p:txBody>
      </p:sp>
      <p:sp>
        <p:nvSpPr>
          <p:cNvPr id="5" name="Rectangle 5"/>
          <p:cNvSpPr>
            <a:spLocks noChangeArrowheads="1"/>
          </p:cNvSpPr>
          <p:nvPr/>
        </p:nvSpPr>
        <p:spPr bwMode="auto">
          <a:xfrm>
            <a:off x="1565920" y="4135016"/>
            <a:ext cx="1066800" cy="457200"/>
          </a:xfrm>
          <a:prstGeom prst="rect">
            <a:avLst/>
          </a:prstGeom>
          <a:solidFill>
            <a:srgbClr val="008080"/>
          </a:solidFill>
          <a:ln w="9525" algn="ctr">
            <a:solidFill>
              <a:srgbClr val="085886"/>
            </a:solidFill>
            <a:miter lim="800000"/>
          </a:ln>
        </p:spPr>
        <p:txBody>
          <a:bodyPr anchor="ctr"/>
          <a:lstStyle/>
          <a:p>
            <a:pPr algn="ctr"/>
            <a:r>
              <a:rPr lang="en-US" altLang="zh-CN" sz="1200" b="1" dirty="0">
                <a:solidFill>
                  <a:srgbClr val="FFFFFF"/>
                </a:solidFill>
                <a:latin typeface="Trebuchet MS" panose="020B0603020202020204" pitchFamily="34" charset="0"/>
              </a:rPr>
              <a:t>Service</a:t>
            </a:r>
          </a:p>
          <a:p>
            <a:pPr algn="ctr"/>
            <a:r>
              <a:rPr lang="en-US" altLang="zh-CN" sz="1200" b="1" dirty="0">
                <a:solidFill>
                  <a:srgbClr val="FFFFFF"/>
                </a:solidFill>
                <a:latin typeface="Trebuchet MS" panose="020B0603020202020204" pitchFamily="34" charset="0"/>
              </a:rPr>
              <a:t>Consumer</a:t>
            </a:r>
          </a:p>
        </p:txBody>
      </p:sp>
      <p:sp>
        <p:nvSpPr>
          <p:cNvPr id="6" name="Rectangle 6"/>
          <p:cNvSpPr/>
          <p:nvPr/>
        </p:nvSpPr>
        <p:spPr>
          <a:xfrm>
            <a:off x="3779912" y="1916832"/>
            <a:ext cx="1224136" cy="5334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Dubbo</a:t>
            </a:r>
          </a:p>
          <a:p>
            <a:pPr algn="ctr">
              <a:defRPr/>
            </a:pPr>
            <a:r>
              <a:rPr lang="en-US" sz="1400" dirty="0"/>
              <a:t>Registry</a:t>
            </a:r>
            <a:endParaRPr lang="en-US" altLang="zh-CN" sz="1400" dirty="0"/>
          </a:p>
        </p:txBody>
      </p:sp>
      <p:sp>
        <p:nvSpPr>
          <p:cNvPr id="7" name="Rectangle 7"/>
          <p:cNvSpPr>
            <a:spLocks noChangeArrowheads="1"/>
          </p:cNvSpPr>
          <p:nvPr/>
        </p:nvSpPr>
        <p:spPr bwMode="auto">
          <a:xfrm>
            <a:off x="6457528" y="4135016"/>
            <a:ext cx="1066800" cy="457200"/>
          </a:xfrm>
          <a:prstGeom prst="rect">
            <a:avLst/>
          </a:prstGeom>
          <a:solidFill>
            <a:srgbClr val="008080"/>
          </a:solidFill>
          <a:ln w="9525" algn="ctr">
            <a:solidFill>
              <a:srgbClr val="085886"/>
            </a:solidFill>
            <a:miter lim="800000"/>
          </a:ln>
        </p:spPr>
        <p:txBody>
          <a:bodyPr anchor="ctr"/>
          <a:lstStyle/>
          <a:p>
            <a:pPr algn="ctr"/>
            <a:r>
              <a:rPr lang="en-US" altLang="zh-CN" sz="1200" b="1" dirty="0">
                <a:solidFill>
                  <a:srgbClr val="FFFFFF"/>
                </a:solidFill>
                <a:latin typeface="Trebuchet MS" panose="020B0603020202020204" pitchFamily="34" charset="0"/>
              </a:rPr>
              <a:t>Service</a:t>
            </a:r>
          </a:p>
          <a:p>
            <a:pPr algn="ctr"/>
            <a:r>
              <a:rPr lang="en-US" altLang="zh-CN" sz="1200" b="1" dirty="0">
                <a:solidFill>
                  <a:srgbClr val="FFFFFF"/>
                </a:solidFill>
                <a:latin typeface="Trebuchet MS" panose="020B0603020202020204" pitchFamily="34" charset="0"/>
              </a:rPr>
              <a:t>Provider</a:t>
            </a:r>
          </a:p>
        </p:txBody>
      </p:sp>
      <p:cxnSp>
        <p:nvCxnSpPr>
          <p:cNvPr id="8" name="Straight Arrow Connector 9"/>
          <p:cNvCxnSpPr>
            <a:cxnSpLocks noChangeShapeType="1"/>
            <a:stCxn id="11" idx="0"/>
            <a:endCxn id="6" idx="2"/>
          </p:cNvCxnSpPr>
          <p:nvPr/>
        </p:nvCxnSpPr>
        <p:spPr bwMode="auto">
          <a:xfrm rot="16200000" flipV="1">
            <a:off x="5077662" y="1764550"/>
            <a:ext cx="1227584" cy="2598948"/>
          </a:xfrm>
          <a:prstGeom prst="straightConnector1">
            <a:avLst/>
          </a:prstGeom>
          <a:noFill/>
          <a:ln w="31750" algn="ctr">
            <a:solidFill>
              <a:srgbClr val="003366"/>
            </a:solidFill>
            <a:round/>
            <a:tailEnd type="arrow" w="med" len="med"/>
          </a:ln>
        </p:spPr>
      </p:cxnSp>
      <p:cxnSp>
        <p:nvCxnSpPr>
          <p:cNvPr id="9" name="Straight Arrow Connector 12"/>
          <p:cNvCxnSpPr>
            <a:cxnSpLocks noChangeShapeType="1"/>
            <a:stCxn id="10" idx="0"/>
            <a:endCxn id="6" idx="2"/>
          </p:cNvCxnSpPr>
          <p:nvPr/>
        </p:nvCxnSpPr>
        <p:spPr bwMode="auto">
          <a:xfrm rot="5400000" flipH="1" flipV="1">
            <a:off x="2631858" y="1917694"/>
            <a:ext cx="1227584" cy="2292660"/>
          </a:xfrm>
          <a:prstGeom prst="straightConnector1">
            <a:avLst/>
          </a:prstGeom>
          <a:noFill/>
          <a:ln w="31750" algn="ctr">
            <a:solidFill>
              <a:srgbClr val="003366"/>
            </a:solidFill>
            <a:round/>
            <a:headEnd type="arrow" w="med" len="med"/>
            <a:tailEnd type="arrow" w="med" len="med"/>
          </a:ln>
        </p:spPr>
      </p:cxnSp>
      <p:sp>
        <p:nvSpPr>
          <p:cNvPr id="10" name="Rectangle 17"/>
          <p:cNvSpPr/>
          <p:nvPr/>
        </p:nvSpPr>
        <p:spPr>
          <a:xfrm>
            <a:off x="1565920" y="3677816"/>
            <a:ext cx="10668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b="1" dirty="0">
                <a:solidFill>
                  <a:srgbClr val="FFFFFF"/>
                </a:solidFill>
                <a:latin typeface="Trebuchet MS" panose="020B0603020202020204" pitchFamily="34" charset="0"/>
              </a:rPr>
              <a:t>Dubbo Invoker</a:t>
            </a:r>
          </a:p>
        </p:txBody>
      </p:sp>
      <p:sp>
        <p:nvSpPr>
          <p:cNvPr id="11" name="Rectangle 19"/>
          <p:cNvSpPr/>
          <p:nvPr/>
        </p:nvSpPr>
        <p:spPr>
          <a:xfrm>
            <a:off x="6457528" y="3677816"/>
            <a:ext cx="10668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b="1" dirty="0">
                <a:solidFill>
                  <a:srgbClr val="FFFFFF"/>
                </a:solidFill>
                <a:latin typeface="Trebuchet MS" panose="020B0603020202020204" pitchFamily="34" charset="0"/>
              </a:rPr>
              <a:t>Dubbo Exporter</a:t>
            </a:r>
          </a:p>
        </p:txBody>
      </p:sp>
      <p:sp>
        <p:nvSpPr>
          <p:cNvPr id="12" name="TextBox 29"/>
          <p:cNvSpPr txBox="1">
            <a:spLocks noChangeArrowheads="1"/>
          </p:cNvSpPr>
          <p:nvPr/>
        </p:nvSpPr>
        <p:spPr bwMode="auto">
          <a:xfrm>
            <a:off x="2411760" y="2708920"/>
            <a:ext cx="2016224" cy="307777"/>
          </a:xfrm>
          <a:prstGeom prst="rect">
            <a:avLst/>
          </a:prstGeom>
          <a:noFill/>
          <a:ln w="9525">
            <a:noFill/>
            <a:miter lim="800000"/>
          </a:ln>
        </p:spPr>
        <p:txBody>
          <a:bodyPr wrap="square">
            <a:spAutoFit/>
          </a:bodyPr>
          <a:lstStyle/>
          <a:p>
            <a:r>
              <a:rPr lang="en-US" altLang="zh-CN" sz="1400" dirty="0">
                <a:latin typeface="+mj-ea"/>
                <a:ea typeface="+mj-ea"/>
                <a:cs typeface="Apple LiGothic Medium"/>
              </a:rPr>
              <a:t>2.</a:t>
            </a:r>
            <a:r>
              <a:rPr lang="zh-CN" altLang="en-US" sz="1400" dirty="0">
                <a:latin typeface="+mj-ea"/>
                <a:ea typeface="+mj-ea"/>
                <a:cs typeface="Apple LiGothic Medium"/>
              </a:rPr>
              <a:t>启动时</a:t>
            </a:r>
            <a:r>
              <a:rPr lang="en-US" sz="1400" dirty="0" err="1">
                <a:latin typeface="+mj-ea"/>
                <a:ea typeface="+mj-ea"/>
                <a:cs typeface="Apple LiGothic Medium"/>
              </a:rPr>
              <a:t>订阅服务</a:t>
            </a:r>
            <a:r>
              <a:rPr lang="zh-CN" altLang="en-US" sz="1400" dirty="0">
                <a:latin typeface="+mj-ea"/>
                <a:ea typeface="+mj-ea"/>
                <a:cs typeface="Apple LiGothic Medium"/>
              </a:rPr>
              <a:t>地址</a:t>
            </a:r>
            <a:endParaRPr lang="en-US" sz="1400" dirty="0">
              <a:latin typeface="+mj-ea"/>
              <a:ea typeface="+mj-ea"/>
              <a:cs typeface="Apple LiGothic Medium"/>
            </a:endParaRPr>
          </a:p>
        </p:txBody>
      </p:sp>
      <p:sp>
        <p:nvSpPr>
          <p:cNvPr id="13" name="TextBox 30"/>
          <p:cNvSpPr txBox="1">
            <a:spLocks noChangeArrowheads="1"/>
          </p:cNvSpPr>
          <p:nvPr/>
        </p:nvSpPr>
        <p:spPr bwMode="auto">
          <a:xfrm>
            <a:off x="5076056" y="2924944"/>
            <a:ext cx="1980029" cy="307777"/>
          </a:xfrm>
          <a:prstGeom prst="rect">
            <a:avLst/>
          </a:prstGeom>
          <a:noFill/>
          <a:ln w="9525">
            <a:noFill/>
            <a:miter lim="800000"/>
          </a:ln>
        </p:spPr>
        <p:txBody>
          <a:bodyPr wrap="none">
            <a:spAutoFit/>
          </a:bodyPr>
          <a:lstStyle/>
          <a:p>
            <a:r>
              <a:rPr lang="en-US" altLang="zh-CN" sz="1400" dirty="0">
                <a:latin typeface="+mj-ea"/>
                <a:ea typeface="+mj-ea"/>
                <a:cs typeface="Apple LiGothic Medium"/>
              </a:rPr>
              <a:t>1.</a:t>
            </a:r>
            <a:r>
              <a:rPr lang="zh-CN" altLang="en-US" sz="1400" dirty="0">
                <a:latin typeface="+mj-ea"/>
                <a:ea typeface="+mj-ea"/>
                <a:cs typeface="Apple LiGothic Medium"/>
              </a:rPr>
              <a:t>启动时</a:t>
            </a:r>
            <a:r>
              <a:rPr lang="en-US" sz="1400" dirty="0" err="1">
                <a:latin typeface="+mj-ea"/>
                <a:ea typeface="+mj-ea"/>
                <a:cs typeface="Apple LiGothic Medium"/>
              </a:rPr>
              <a:t>注册服务</a:t>
            </a:r>
            <a:r>
              <a:rPr lang="zh-CN" altLang="en-US" sz="1400" dirty="0">
                <a:latin typeface="+mj-ea"/>
                <a:ea typeface="+mj-ea"/>
                <a:cs typeface="Apple LiGothic Medium"/>
              </a:rPr>
              <a:t>地址</a:t>
            </a:r>
            <a:endParaRPr lang="en-US" sz="1400" dirty="0">
              <a:latin typeface="+mj-ea"/>
              <a:ea typeface="+mj-ea"/>
              <a:cs typeface="Apple LiGothic Medium"/>
            </a:endParaRPr>
          </a:p>
        </p:txBody>
      </p:sp>
      <p:sp>
        <p:nvSpPr>
          <p:cNvPr id="14" name="TextBox 31"/>
          <p:cNvSpPr txBox="1">
            <a:spLocks noChangeArrowheads="1"/>
          </p:cNvSpPr>
          <p:nvPr/>
        </p:nvSpPr>
        <p:spPr bwMode="auto">
          <a:xfrm>
            <a:off x="2627784" y="3573016"/>
            <a:ext cx="3775393" cy="307777"/>
          </a:xfrm>
          <a:prstGeom prst="rect">
            <a:avLst/>
          </a:prstGeom>
          <a:noFill/>
          <a:ln w="9525">
            <a:noFill/>
            <a:miter lim="800000"/>
          </a:ln>
        </p:spPr>
        <p:txBody>
          <a:bodyPr wrap="none">
            <a:spAutoFit/>
          </a:bodyPr>
          <a:lstStyle/>
          <a:p>
            <a:r>
              <a:rPr lang="en-US" altLang="zh-CN" sz="1400" dirty="0">
                <a:latin typeface="+mj-ea"/>
                <a:ea typeface="+mj-ea"/>
                <a:cs typeface="Apple LiGothic Medium"/>
              </a:rPr>
              <a:t>4.</a:t>
            </a:r>
            <a:r>
              <a:rPr lang="zh-CN" altLang="en-US" sz="1400" dirty="0">
                <a:latin typeface="+mj-ea"/>
                <a:cs typeface="Apple LiGothic Medium"/>
              </a:rPr>
              <a:t>随机</a:t>
            </a:r>
            <a:r>
              <a:rPr lang="zh-CN" altLang="en-US" sz="1400" dirty="0">
                <a:latin typeface="+mj-ea"/>
                <a:ea typeface="+mj-ea"/>
                <a:cs typeface="Apple LiGothic Medium"/>
              </a:rPr>
              <a:t>调用一个服务地址，失败重试另一地址</a:t>
            </a:r>
            <a:endParaRPr lang="en-US" sz="1400" dirty="0">
              <a:latin typeface="+mj-ea"/>
              <a:ea typeface="+mj-ea"/>
              <a:cs typeface="Apple LiGothic Medium"/>
            </a:endParaRPr>
          </a:p>
        </p:txBody>
      </p:sp>
      <p:sp>
        <p:nvSpPr>
          <p:cNvPr id="15" name="TextBox 32"/>
          <p:cNvSpPr txBox="1">
            <a:spLocks noChangeArrowheads="1"/>
          </p:cNvSpPr>
          <p:nvPr/>
        </p:nvSpPr>
        <p:spPr bwMode="auto">
          <a:xfrm>
            <a:off x="2232898" y="3049215"/>
            <a:ext cx="2339102" cy="307777"/>
          </a:xfrm>
          <a:prstGeom prst="rect">
            <a:avLst/>
          </a:prstGeom>
          <a:noFill/>
          <a:ln w="9525">
            <a:noFill/>
            <a:miter lim="800000"/>
          </a:ln>
        </p:spPr>
        <p:txBody>
          <a:bodyPr wrap="none">
            <a:spAutoFit/>
          </a:bodyPr>
          <a:lstStyle/>
          <a:p>
            <a:r>
              <a:rPr lang="en-US" altLang="zh-CN" sz="1400" dirty="0">
                <a:latin typeface="+mj-ea"/>
                <a:ea typeface="+mj-ea"/>
                <a:cs typeface="Apple LiGothic Medium"/>
              </a:rPr>
              <a:t>3.</a:t>
            </a:r>
            <a:r>
              <a:rPr lang="zh-CN" altLang="en-US" sz="1400" dirty="0">
                <a:latin typeface="+mj-ea"/>
                <a:ea typeface="+mj-ea"/>
                <a:cs typeface="Apple LiGothic Medium"/>
              </a:rPr>
              <a:t>变更时</a:t>
            </a:r>
            <a:r>
              <a:rPr lang="en-US" sz="1400" dirty="0">
                <a:latin typeface="+mj-ea"/>
                <a:ea typeface="+mj-ea"/>
                <a:cs typeface="Apple LiGothic Medium"/>
              </a:rPr>
              <a:t>推送服务</a:t>
            </a:r>
            <a:r>
              <a:rPr lang="zh-CN" altLang="en-US" sz="1400" dirty="0">
                <a:latin typeface="+mj-ea"/>
                <a:ea typeface="+mj-ea"/>
                <a:cs typeface="Apple LiGothic Medium"/>
              </a:rPr>
              <a:t>地址列表</a:t>
            </a:r>
            <a:endParaRPr lang="en-US" sz="1400" dirty="0">
              <a:latin typeface="+mj-ea"/>
              <a:ea typeface="+mj-ea"/>
              <a:cs typeface="Apple LiGothic Medium"/>
            </a:endParaRPr>
          </a:p>
        </p:txBody>
      </p:sp>
      <p:sp>
        <p:nvSpPr>
          <p:cNvPr id="16" name="Rectangle 15"/>
          <p:cNvSpPr/>
          <p:nvPr/>
        </p:nvSpPr>
        <p:spPr>
          <a:xfrm>
            <a:off x="3851920" y="5157192"/>
            <a:ext cx="1219200" cy="5334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Dubbo</a:t>
            </a:r>
          </a:p>
          <a:p>
            <a:pPr algn="ctr">
              <a:defRPr/>
            </a:pPr>
            <a:r>
              <a:rPr lang="en-US" sz="1400" dirty="0"/>
              <a:t>M</a:t>
            </a:r>
            <a:r>
              <a:rPr lang="en-US" altLang="zh-CN" sz="1400" dirty="0"/>
              <a:t>onitor</a:t>
            </a:r>
          </a:p>
        </p:txBody>
      </p:sp>
      <p:cxnSp>
        <p:nvCxnSpPr>
          <p:cNvPr id="17" name="Straight Arrow Connector 20"/>
          <p:cNvCxnSpPr>
            <a:cxnSpLocks noChangeShapeType="1"/>
            <a:endCxn id="16" idx="0"/>
          </p:cNvCxnSpPr>
          <p:nvPr/>
        </p:nvCxnSpPr>
        <p:spPr bwMode="auto">
          <a:xfrm>
            <a:off x="2627784" y="4149080"/>
            <a:ext cx="1833736" cy="1008112"/>
          </a:xfrm>
          <a:prstGeom prst="straightConnector1">
            <a:avLst/>
          </a:prstGeom>
          <a:noFill/>
          <a:ln w="31750" algn="ctr">
            <a:solidFill>
              <a:srgbClr val="003366"/>
            </a:solidFill>
            <a:prstDash val="dash"/>
            <a:round/>
            <a:tailEnd type="arrow" w="med" len="med"/>
          </a:ln>
        </p:spPr>
      </p:cxnSp>
      <p:cxnSp>
        <p:nvCxnSpPr>
          <p:cNvPr id="18" name="Straight Arrow Connector 24"/>
          <p:cNvCxnSpPr>
            <a:cxnSpLocks noChangeShapeType="1"/>
            <a:endCxn id="16" idx="0"/>
          </p:cNvCxnSpPr>
          <p:nvPr/>
        </p:nvCxnSpPr>
        <p:spPr bwMode="auto">
          <a:xfrm rot="10800000" flipV="1">
            <a:off x="4461520" y="4149080"/>
            <a:ext cx="1910680" cy="1008112"/>
          </a:xfrm>
          <a:prstGeom prst="straightConnector1">
            <a:avLst/>
          </a:prstGeom>
          <a:noFill/>
          <a:ln w="31750" algn="ctr">
            <a:solidFill>
              <a:srgbClr val="003366"/>
            </a:solidFill>
            <a:prstDash val="dash"/>
            <a:round/>
            <a:tailEnd type="arrow" w="med" len="med"/>
          </a:ln>
        </p:spPr>
      </p:cxnSp>
      <p:sp>
        <p:nvSpPr>
          <p:cNvPr id="19" name="TextBox 27"/>
          <p:cNvSpPr txBox="1">
            <a:spLocks noChangeArrowheads="1"/>
          </p:cNvSpPr>
          <p:nvPr/>
        </p:nvSpPr>
        <p:spPr bwMode="auto">
          <a:xfrm>
            <a:off x="2627784" y="4653136"/>
            <a:ext cx="3954929" cy="307777"/>
          </a:xfrm>
          <a:prstGeom prst="rect">
            <a:avLst/>
          </a:prstGeom>
          <a:noFill/>
          <a:ln w="9525">
            <a:noFill/>
            <a:miter lim="800000"/>
          </a:ln>
        </p:spPr>
        <p:txBody>
          <a:bodyPr wrap="none">
            <a:spAutoFit/>
          </a:bodyPr>
          <a:lstStyle/>
          <a:p>
            <a:r>
              <a:rPr lang="en-US" altLang="zh-CN" sz="1400" dirty="0">
                <a:latin typeface="+mj-ea"/>
                <a:ea typeface="+mj-ea"/>
                <a:cs typeface="Apple LiGothic Medium"/>
              </a:rPr>
              <a:t>5.</a:t>
            </a:r>
            <a:r>
              <a:rPr lang="zh-CN" altLang="en-US" sz="1400" dirty="0">
                <a:latin typeface="+mj-ea"/>
                <a:ea typeface="+mj-ea"/>
                <a:cs typeface="Apple LiGothic Medium"/>
              </a:rPr>
              <a:t>后台定时采集服务调用次数和调用时间等信息</a:t>
            </a:r>
            <a:endParaRPr lang="en-US" sz="1400" dirty="0">
              <a:latin typeface="+mj-ea"/>
              <a:ea typeface="+mj-ea"/>
              <a:cs typeface="Apple LiGothic Medium"/>
            </a:endParaRPr>
          </a:p>
        </p:txBody>
      </p:sp>
      <p:cxnSp>
        <p:nvCxnSpPr>
          <p:cNvPr id="20" name="Straight Arrow Connector 9"/>
          <p:cNvCxnSpPr>
            <a:cxnSpLocks noChangeShapeType="1"/>
            <a:stCxn id="10" idx="3"/>
            <a:endCxn id="11" idx="1"/>
          </p:cNvCxnSpPr>
          <p:nvPr/>
        </p:nvCxnSpPr>
        <p:spPr bwMode="auto">
          <a:xfrm>
            <a:off x="2632720" y="3906416"/>
            <a:ext cx="3824808" cy="1588"/>
          </a:xfrm>
          <a:prstGeom prst="straightConnector1">
            <a:avLst/>
          </a:prstGeom>
          <a:noFill/>
          <a:ln w="31750" algn="ctr">
            <a:solidFill>
              <a:srgbClr val="003366"/>
            </a:solidFill>
            <a:round/>
            <a:tailEnd type="arrow" w="med" len="med"/>
          </a:ln>
        </p:spPr>
      </p:cxnSp>
      <p:cxnSp>
        <p:nvCxnSpPr>
          <p:cNvPr id="21" name="Straight Arrow Connector 9"/>
          <p:cNvCxnSpPr>
            <a:cxnSpLocks noChangeShapeType="1"/>
          </p:cNvCxnSpPr>
          <p:nvPr/>
        </p:nvCxnSpPr>
        <p:spPr bwMode="auto">
          <a:xfrm>
            <a:off x="1547664" y="2060848"/>
            <a:ext cx="576064" cy="1588"/>
          </a:xfrm>
          <a:prstGeom prst="straightConnector1">
            <a:avLst/>
          </a:prstGeom>
          <a:noFill/>
          <a:ln w="31750" algn="ctr">
            <a:solidFill>
              <a:srgbClr val="003366"/>
            </a:solidFill>
            <a:round/>
            <a:tailEnd type="arrow" w="med" len="med"/>
          </a:ln>
        </p:spPr>
      </p:cxnSp>
      <p:cxnSp>
        <p:nvCxnSpPr>
          <p:cNvPr id="22" name="Straight Arrow Connector 20"/>
          <p:cNvCxnSpPr>
            <a:cxnSpLocks noChangeShapeType="1"/>
          </p:cNvCxnSpPr>
          <p:nvPr/>
        </p:nvCxnSpPr>
        <p:spPr bwMode="auto">
          <a:xfrm>
            <a:off x="1547664" y="2348880"/>
            <a:ext cx="576064" cy="1588"/>
          </a:xfrm>
          <a:prstGeom prst="straightConnector1">
            <a:avLst/>
          </a:prstGeom>
          <a:noFill/>
          <a:ln w="31750" algn="ctr">
            <a:solidFill>
              <a:srgbClr val="003366"/>
            </a:solidFill>
            <a:prstDash val="dash"/>
            <a:round/>
            <a:tailEnd type="arrow" w="med" len="med"/>
          </a:ln>
        </p:spPr>
      </p:cxnSp>
      <p:sp>
        <p:nvSpPr>
          <p:cNvPr id="23" name="TextBox 27"/>
          <p:cNvSpPr txBox="1"/>
          <p:nvPr/>
        </p:nvSpPr>
        <p:spPr>
          <a:xfrm>
            <a:off x="2123728" y="1916832"/>
            <a:ext cx="723275" cy="307777"/>
          </a:xfrm>
          <a:prstGeom prst="rect">
            <a:avLst/>
          </a:prstGeom>
          <a:noFill/>
        </p:spPr>
        <p:txBody>
          <a:bodyPr wrap="none" rtlCol="0">
            <a:spAutoFit/>
          </a:bodyPr>
          <a:lstStyle/>
          <a:p>
            <a:r>
              <a:rPr lang="zh-CN" altLang="en-US" sz="1400" dirty="0"/>
              <a:t>长连接</a:t>
            </a:r>
          </a:p>
        </p:txBody>
      </p:sp>
      <p:sp>
        <p:nvSpPr>
          <p:cNvPr id="24" name="TextBox 28"/>
          <p:cNvSpPr txBox="1"/>
          <p:nvPr/>
        </p:nvSpPr>
        <p:spPr>
          <a:xfrm>
            <a:off x="2123728" y="2204864"/>
            <a:ext cx="723275" cy="307777"/>
          </a:xfrm>
          <a:prstGeom prst="rect">
            <a:avLst/>
          </a:prstGeom>
          <a:noFill/>
        </p:spPr>
        <p:txBody>
          <a:bodyPr wrap="none" rtlCol="0">
            <a:spAutoFit/>
          </a:bodyPr>
          <a:lstStyle/>
          <a:p>
            <a:r>
              <a:rPr lang="zh-CN" altLang="en-US" sz="1400" dirty="0"/>
              <a:t>短连接</a:t>
            </a:r>
          </a:p>
        </p:txBody>
      </p:sp>
      <p:cxnSp>
        <p:nvCxnSpPr>
          <p:cNvPr id="25" name="直接箭头连接符 29"/>
          <p:cNvCxnSpPr/>
          <p:nvPr/>
        </p:nvCxnSpPr>
        <p:spPr>
          <a:xfrm rot="5400000" flipH="1" flipV="1">
            <a:off x="2304145" y="4112679"/>
            <a:ext cx="360040" cy="79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30"/>
          <p:cNvCxnSpPr/>
          <p:nvPr/>
        </p:nvCxnSpPr>
        <p:spPr>
          <a:xfrm rot="5400000">
            <a:off x="6407410" y="4185084"/>
            <a:ext cx="360834" cy="79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a:t>4</a:t>
            </a:r>
            <a:r>
              <a:rPr lang="zh-CN" altLang="en-US" sz="4000" dirty="0"/>
              <a:t>、快速启动</a:t>
            </a:r>
            <a:endParaRPr lang="en-US" altLang="zh-CN"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lstStyle/>
          <a:p>
            <a:pPr marL="514350" indent="-514350"/>
            <a:r>
              <a:rPr lang="zh-CN" altLang="en-US" dirty="0"/>
              <a:t>快速启动</a:t>
            </a:r>
            <a:endParaRPr lang="en-US" altLang="zh-CN" dirty="0"/>
          </a:p>
        </p:txBody>
      </p:sp>
      <p:sp>
        <p:nvSpPr>
          <p:cNvPr id="3" name="TextBox 2"/>
          <p:cNvSpPr txBox="1"/>
          <p:nvPr/>
        </p:nvSpPr>
        <p:spPr>
          <a:xfrm>
            <a:off x="683568" y="1124744"/>
            <a:ext cx="7920880" cy="2123658"/>
          </a:xfrm>
          <a:prstGeom prst="rect">
            <a:avLst/>
          </a:prstGeom>
          <a:noFill/>
        </p:spPr>
        <p:txBody>
          <a:bodyPr wrap="square" rtlCol="0">
            <a:spAutoFit/>
          </a:bodyPr>
          <a:lstStyle/>
          <a:p>
            <a:r>
              <a:rPr lang="zh-CN" altLang="en-US" sz="3600" dirty="0">
                <a:solidFill>
                  <a:schemeClr val="tx2">
                    <a:lumMod val="60000"/>
                    <a:lumOff val="40000"/>
                  </a:schemeClr>
                </a:solidFill>
                <a:latin typeface="微软雅黑" panose="020B0503020204020204" pitchFamily="34" charset="-122"/>
                <a:ea typeface="微软雅黑" panose="020B0503020204020204" pitchFamily="34" charset="-122"/>
              </a:rPr>
              <a:t>快速启动</a:t>
            </a:r>
            <a:endParaRPr lang="en-US" altLang="zh-CN" sz="36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t>Dubbo</a:t>
            </a:r>
            <a:r>
              <a:rPr lang="zh-CN" altLang="en-US" sz="2400" dirty="0"/>
              <a:t>采用全</a:t>
            </a:r>
            <a:r>
              <a:rPr lang="en-US" altLang="zh-CN" sz="2400" dirty="0"/>
              <a:t>Spring</a:t>
            </a:r>
            <a:r>
              <a:rPr lang="zh-CN" altLang="en-US" sz="2400" dirty="0"/>
              <a:t>配置方式，透明化接入应用，对应用没有任何</a:t>
            </a:r>
            <a:r>
              <a:rPr lang="en-US" altLang="zh-CN" sz="2400" dirty="0"/>
              <a:t>API</a:t>
            </a:r>
            <a:r>
              <a:rPr lang="zh-CN" altLang="en-US" sz="2400" dirty="0"/>
              <a:t>侵入，只需用</a:t>
            </a:r>
            <a:r>
              <a:rPr lang="en-US" altLang="zh-CN" sz="2400" dirty="0"/>
              <a:t>Spring</a:t>
            </a:r>
            <a:r>
              <a:rPr lang="zh-CN" altLang="en-US" sz="2400" dirty="0"/>
              <a:t>加载</a:t>
            </a:r>
            <a:r>
              <a:rPr lang="en-US" altLang="zh-CN" sz="2400" dirty="0"/>
              <a:t>Dubbo</a:t>
            </a:r>
            <a:r>
              <a:rPr lang="zh-CN" altLang="en-US" sz="2400" dirty="0"/>
              <a:t>的配置即可，</a:t>
            </a:r>
            <a:r>
              <a:rPr lang="en-US" altLang="zh-CN" sz="2400" dirty="0"/>
              <a:t>Dubbo</a:t>
            </a:r>
            <a:r>
              <a:rPr lang="zh-CN" altLang="en-US" sz="2400" dirty="0"/>
              <a:t>基于</a:t>
            </a:r>
            <a:r>
              <a:rPr lang="en-US" altLang="zh-CN" sz="2400" dirty="0"/>
              <a:t>Spring</a:t>
            </a:r>
            <a:r>
              <a:rPr lang="zh-CN" altLang="en-US" sz="2400" dirty="0"/>
              <a:t>的</a:t>
            </a:r>
            <a:r>
              <a:rPr lang="en-US" altLang="zh-CN" sz="2400" dirty="0"/>
              <a:t>Schema</a:t>
            </a:r>
            <a:r>
              <a:rPr lang="zh-CN" altLang="en-US" sz="2400" dirty="0"/>
              <a:t>扩展进行加载。</a:t>
            </a:r>
            <a:endParaRPr lang="zh-CN" altLang="en-US"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a:t>5</a:t>
            </a:r>
            <a:r>
              <a:rPr lang="zh-CN" altLang="en-US" sz="4000" dirty="0"/>
              <a:t>、服务提供者</a:t>
            </a:r>
            <a:endParaRPr lang="en-US" altLang="zh-CN"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lstStyle/>
          <a:p>
            <a:pPr marL="514350" indent="-514350"/>
            <a:r>
              <a:rPr lang="zh-CN" altLang="en-US" dirty="0"/>
              <a:t>服务提供者</a:t>
            </a:r>
            <a:endParaRPr lang="en-US" altLang="zh-CN" dirty="0"/>
          </a:p>
        </p:txBody>
      </p:sp>
      <p:sp>
        <p:nvSpPr>
          <p:cNvPr id="3" name="TextBox 2"/>
          <p:cNvSpPr txBox="1"/>
          <p:nvPr/>
        </p:nvSpPr>
        <p:spPr>
          <a:xfrm>
            <a:off x="683568" y="1124744"/>
            <a:ext cx="7920880" cy="1754326"/>
          </a:xfrm>
          <a:prstGeom prst="rect">
            <a:avLst/>
          </a:prstGeom>
          <a:noFill/>
        </p:spPr>
        <p:txBody>
          <a:bodyPr wrap="square" rtlCol="0">
            <a:spAutoFit/>
          </a:bodyPr>
          <a:lstStyle/>
          <a:p>
            <a:r>
              <a:rPr lang="zh-CN" altLang="en-US" sz="3600" dirty="0">
                <a:solidFill>
                  <a:schemeClr val="tx2">
                    <a:lumMod val="60000"/>
                    <a:lumOff val="40000"/>
                  </a:schemeClr>
                </a:solidFill>
                <a:latin typeface="微软雅黑" panose="020B0503020204020204" pitchFamily="34" charset="-122"/>
                <a:ea typeface="微软雅黑" panose="020B0503020204020204" pitchFamily="34" charset="-122"/>
              </a:rPr>
              <a:t>定义服务接口</a:t>
            </a:r>
            <a:endParaRPr lang="en-US" altLang="zh-CN" sz="36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t>定义服务接口</a:t>
            </a:r>
            <a:r>
              <a:rPr lang="en-US" altLang="zh-CN" sz="2400" dirty="0"/>
              <a:t>: (</a:t>
            </a:r>
            <a:r>
              <a:rPr lang="zh-CN" altLang="en-US" sz="2400" dirty="0"/>
              <a:t>该接口需单独打包，在服务提供方和消费方共享</a:t>
            </a:r>
            <a:r>
              <a:rPr lang="en-US" altLang="zh-CN" sz="2400" dirty="0"/>
              <a:t>)</a:t>
            </a:r>
            <a:endParaRPr lang="zh-CN" altLang="en-US" sz="2400" b="1"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996952"/>
            <a:ext cx="551497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lstStyle/>
          <a:p>
            <a:pPr marL="514350" indent="-514350"/>
            <a:r>
              <a:rPr lang="zh-CN" altLang="en-US" dirty="0"/>
              <a:t>在服务提供方实现接口</a:t>
            </a:r>
            <a:endParaRPr lang="en-US" altLang="zh-CN" dirty="0"/>
          </a:p>
        </p:txBody>
      </p:sp>
      <p:sp>
        <p:nvSpPr>
          <p:cNvPr id="3" name="TextBox 2"/>
          <p:cNvSpPr txBox="1"/>
          <p:nvPr/>
        </p:nvSpPr>
        <p:spPr>
          <a:xfrm>
            <a:off x="683568" y="1124744"/>
            <a:ext cx="7920880" cy="1384995"/>
          </a:xfrm>
          <a:prstGeom prst="rect">
            <a:avLst/>
          </a:prstGeom>
          <a:noFill/>
        </p:spPr>
        <p:txBody>
          <a:bodyPr wrap="square" rtlCol="0">
            <a:spAutoFit/>
          </a:bodyPr>
          <a:lstStyle/>
          <a:p>
            <a:r>
              <a:rPr lang="zh-CN" altLang="en-US" sz="3600" dirty="0">
                <a:solidFill>
                  <a:schemeClr val="tx2">
                    <a:lumMod val="60000"/>
                    <a:lumOff val="40000"/>
                  </a:schemeClr>
                </a:solidFill>
                <a:latin typeface="微软雅黑" panose="020B0503020204020204" pitchFamily="34" charset="-122"/>
                <a:ea typeface="微软雅黑" panose="020B0503020204020204" pitchFamily="34" charset="-122"/>
              </a:rPr>
              <a:t>在服务提供方实现接口</a:t>
            </a:r>
            <a:endParaRPr lang="en-US" altLang="zh-CN" sz="36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t>在服务提供方实现接口：</a:t>
            </a:r>
            <a:r>
              <a:rPr lang="en-US" altLang="zh-CN" sz="2400" dirty="0"/>
              <a:t>(</a:t>
            </a:r>
            <a:r>
              <a:rPr lang="zh-CN" altLang="en-US" sz="2400" dirty="0"/>
              <a:t>对服务消费方隐藏实现</a:t>
            </a:r>
            <a:r>
              <a:rPr lang="en-US" altLang="zh-CN" sz="2400" dirty="0"/>
              <a:t>)</a:t>
            </a:r>
            <a:endParaRPr lang="zh-CN" altLang="en-US" sz="2400" b="1"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636912"/>
            <a:ext cx="552450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lstStyle/>
          <a:p>
            <a:pPr marL="514350" indent="-514350"/>
            <a:r>
              <a:rPr lang="zh-CN" altLang="en-US" dirty="0"/>
              <a:t>用</a:t>
            </a:r>
            <a:r>
              <a:rPr lang="en-US" altLang="zh-CN" dirty="0"/>
              <a:t>Spring</a:t>
            </a:r>
            <a:r>
              <a:rPr lang="zh-CN" altLang="en-US" dirty="0"/>
              <a:t>配置声明暴露服务</a:t>
            </a:r>
            <a:endParaRPr lang="en-US" altLang="zh-CN"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 y="980728"/>
            <a:ext cx="8401050"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lstStyle/>
          <a:p>
            <a:pPr marL="514350" indent="-514350"/>
            <a:r>
              <a:rPr lang="zh-CN" altLang="en-US" dirty="0"/>
              <a:t>加载</a:t>
            </a:r>
            <a:r>
              <a:rPr lang="en-US" altLang="zh-CN" dirty="0"/>
              <a:t>Spring</a:t>
            </a:r>
            <a:r>
              <a:rPr lang="zh-CN" altLang="en-US" dirty="0"/>
              <a:t>配置</a:t>
            </a:r>
            <a:endParaRPr lang="en-US" altLang="zh-CN"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052736"/>
            <a:ext cx="769620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a:t>6</a:t>
            </a:r>
            <a:r>
              <a:rPr lang="zh-CN" altLang="en-US" sz="4000" dirty="0"/>
              <a:t>、服务消费者</a:t>
            </a:r>
            <a:endParaRPr lang="en-US" altLang="zh-CN"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18" y="27856"/>
            <a:ext cx="9123182" cy="664840"/>
          </a:xfrm>
        </p:spPr>
        <p:txBody>
          <a:bodyPr/>
          <a:lstStyle/>
          <a:p>
            <a:pPr algn="ctr"/>
            <a:r>
              <a:rPr lang="zh-CN" altLang="en-US" dirty="0"/>
              <a:t>课程内容</a:t>
            </a:r>
          </a:p>
        </p:txBody>
      </p:sp>
      <p:sp>
        <p:nvSpPr>
          <p:cNvPr id="3" name="TextBox 2"/>
          <p:cNvSpPr txBox="1"/>
          <p:nvPr/>
        </p:nvSpPr>
        <p:spPr>
          <a:xfrm>
            <a:off x="2195736" y="1268760"/>
            <a:ext cx="4702249" cy="3108543"/>
          </a:xfrm>
          <a:prstGeom prst="rect">
            <a:avLst/>
          </a:prstGeom>
          <a:noFill/>
        </p:spPr>
        <p:txBody>
          <a:bodyPr wrap="none" rtlCol="0">
            <a:spAutoFit/>
          </a:bodyPr>
          <a:lstStyle/>
          <a:p>
            <a:pPr marL="514350" indent="-514350">
              <a:buFont typeface="+mj-lt"/>
              <a:buAutoNum type="arabicPeriod"/>
            </a:pPr>
            <a:r>
              <a:rPr lang="en-US" altLang="zh-CN" sz="2800" dirty="0">
                <a:latin typeface="微软雅黑" panose="020B0503020204020204" pitchFamily="34" charset="-122"/>
                <a:ea typeface="微软雅黑" panose="020B0503020204020204" pitchFamily="34" charset="-122"/>
              </a:rPr>
              <a:t>Dubbo</a:t>
            </a:r>
            <a:r>
              <a:rPr lang="zh-CN" altLang="en-US" sz="2800" dirty="0">
                <a:latin typeface="微软雅黑" panose="020B0503020204020204" pitchFamily="34" charset="-122"/>
                <a:ea typeface="微软雅黑" panose="020B0503020204020204" pitchFamily="34" charset="-122"/>
              </a:rPr>
              <a:t>是什么？</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en-US" altLang="zh-CN" sz="2800" dirty="0">
                <a:latin typeface="微软雅黑" panose="020B0503020204020204" pitchFamily="34" charset="-122"/>
                <a:ea typeface="微软雅黑" panose="020B0503020204020204" pitchFamily="34" charset="-122"/>
              </a:rPr>
              <a:t>Dubbo</a:t>
            </a:r>
            <a:r>
              <a:rPr lang="zh-CN" altLang="en-US" sz="2800" dirty="0">
                <a:latin typeface="微软雅黑" panose="020B0503020204020204" pitchFamily="34" charset="-122"/>
                <a:ea typeface="微软雅黑" panose="020B0503020204020204" pitchFamily="34" charset="-122"/>
              </a:rPr>
              <a:t>能做什么？</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en-US" altLang="zh-CN" sz="2800" dirty="0">
                <a:latin typeface="微软雅黑" panose="020B0503020204020204" pitchFamily="34" charset="-122"/>
                <a:ea typeface="微软雅黑" panose="020B0503020204020204" pitchFamily="34" charset="-122"/>
              </a:rPr>
              <a:t>Dubbo</a:t>
            </a:r>
            <a:r>
              <a:rPr lang="zh-CN" altLang="en-US" sz="2800" dirty="0">
                <a:latin typeface="微软雅黑" panose="020B0503020204020204" pitchFamily="34" charset="-122"/>
                <a:ea typeface="微软雅黑" panose="020B0503020204020204" pitchFamily="34" charset="-122"/>
              </a:rPr>
              <a:t>的原理</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快速启动</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服务提供者</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服务消费者</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en-US" altLang="zh-CN" sz="2800" dirty="0">
                <a:latin typeface="微软雅黑" panose="020B0503020204020204" pitchFamily="34" charset="-122"/>
                <a:ea typeface="微软雅黑" panose="020B0503020204020204" pitchFamily="34" charset="-122"/>
              </a:rPr>
              <a:t>Zookeeper</a:t>
            </a:r>
            <a:r>
              <a:rPr lang="zh-CN" altLang="en-US" sz="2800" dirty="0">
                <a:latin typeface="微软雅黑" panose="020B0503020204020204" pitchFamily="34" charset="-122"/>
                <a:ea typeface="微软雅黑" panose="020B0503020204020204" pitchFamily="34" charset="-122"/>
              </a:rPr>
              <a:t>注册中心安装</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25" y="27856"/>
            <a:ext cx="8982075" cy="664840"/>
          </a:xfrm>
        </p:spPr>
        <p:txBody>
          <a:bodyPr/>
          <a:lstStyle/>
          <a:p>
            <a:pPr marL="514350" indent="-514350"/>
            <a:r>
              <a:rPr lang="zh-CN" altLang="en-US" dirty="0"/>
              <a:t>通过</a:t>
            </a:r>
            <a:r>
              <a:rPr lang="en-US" altLang="zh-CN" dirty="0"/>
              <a:t>Spring</a:t>
            </a:r>
            <a:r>
              <a:rPr lang="zh-CN" altLang="en-US" dirty="0"/>
              <a:t>配置引用远程服务</a:t>
            </a:r>
            <a:endParaRPr lang="en-US" altLang="zh-CN"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25" y="985838"/>
            <a:ext cx="88201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normAutofit/>
          </a:bodyPr>
          <a:lstStyle/>
          <a:p>
            <a:pPr marL="514350" indent="-514350"/>
            <a:r>
              <a:rPr lang="zh-CN" altLang="en-US" dirty="0"/>
              <a:t>加载</a:t>
            </a:r>
            <a:r>
              <a:rPr lang="en-US" altLang="zh-CN" dirty="0"/>
              <a:t>Spring</a:t>
            </a:r>
            <a:r>
              <a:rPr lang="zh-CN" altLang="en-US" dirty="0"/>
              <a:t>配置，并调用远程服务：</a:t>
            </a:r>
            <a:r>
              <a:rPr lang="en-US" altLang="zh-CN" sz="2000" dirty="0"/>
              <a:t>(</a:t>
            </a:r>
            <a:r>
              <a:rPr lang="zh-CN" altLang="en-US" sz="2000" dirty="0"/>
              <a:t>也可以使用</a:t>
            </a:r>
            <a:r>
              <a:rPr lang="en-US" altLang="zh-CN" sz="2000" dirty="0"/>
              <a:t>IoC</a:t>
            </a:r>
            <a:r>
              <a:rPr lang="zh-CN" altLang="en-US" sz="2000" dirty="0"/>
              <a:t>注入</a:t>
            </a:r>
            <a:r>
              <a:rPr lang="en-US" altLang="zh-CN" sz="2000" dirty="0"/>
              <a:t>)</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13" y="985838"/>
            <a:ext cx="871537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a:t>6</a:t>
            </a:r>
            <a:r>
              <a:rPr lang="zh-CN" altLang="en-US" sz="4000" dirty="0"/>
              <a:t>、</a:t>
            </a:r>
            <a:r>
              <a:rPr lang="en-US" altLang="zh-CN" sz="4000" dirty="0"/>
              <a:t>Zookeeper</a:t>
            </a:r>
            <a:r>
              <a:rPr lang="zh-CN" altLang="en-US" sz="4000" dirty="0"/>
              <a:t>注册中心安装</a:t>
            </a:r>
            <a:endParaRPr lang="en-US" altLang="zh-CN" sz="4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en-US" altLang="zh-CN" sz="2400" dirty="0"/>
              <a:t>Zookeeper</a:t>
            </a:r>
            <a:r>
              <a:rPr lang="zh-CN" altLang="en-US" sz="2400" dirty="0"/>
              <a:t>注册中心安装</a:t>
            </a:r>
            <a:endParaRPr lang="en-US" altLang="zh-CN" sz="2400" dirty="0"/>
          </a:p>
        </p:txBody>
      </p:sp>
      <p:sp>
        <p:nvSpPr>
          <p:cNvPr id="4" name="TextBox 3"/>
          <p:cNvSpPr txBox="1"/>
          <p:nvPr/>
        </p:nvSpPr>
        <p:spPr>
          <a:xfrm>
            <a:off x="683568" y="1124744"/>
            <a:ext cx="7992888" cy="7571303"/>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solidFill>
                  <a:schemeClr val="tx2">
                    <a:lumMod val="75000"/>
                  </a:schemeClr>
                </a:solidFill>
                <a:latin typeface="微软雅黑" panose="020B0503020204020204" pitchFamily="34" charset="-122"/>
                <a:ea typeface="微软雅黑" panose="020B0503020204020204" pitchFamily="34" charset="-122"/>
              </a:rPr>
              <a:t>建议使用</a:t>
            </a:r>
            <a:r>
              <a:rPr lang="en-US" altLang="zh-CN" sz="2400" dirty="0">
                <a:solidFill>
                  <a:schemeClr val="tx2">
                    <a:lumMod val="75000"/>
                  </a:schemeClr>
                </a:solidFill>
                <a:latin typeface="微软雅黑" panose="020B0503020204020204" pitchFamily="34" charset="-122"/>
                <a:ea typeface="微软雅黑" panose="020B0503020204020204" pitchFamily="34" charset="-122"/>
              </a:rPr>
              <a:t>dubbo-2.3.3</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以上版本的</a:t>
            </a:r>
            <a:r>
              <a:rPr lang="en-US" altLang="zh-CN" sz="2400" dirty="0">
                <a:solidFill>
                  <a:schemeClr val="tx2">
                    <a:lumMod val="75000"/>
                  </a:schemeClr>
                </a:solidFill>
                <a:latin typeface="微软雅黑" panose="020B0503020204020204" pitchFamily="34" charset="-122"/>
                <a:ea typeface="微软雅黑" panose="020B0503020204020204" pitchFamily="34" charset="-122"/>
              </a:rPr>
              <a:t>zookeeper</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注册中心客户端。</a:t>
            </a:r>
            <a:endParaRPr lang="en-US" altLang="zh-CN" sz="2400" dirty="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2400" dirty="0">
              <a:solidFill>
                <a:schemeClr val="tx2">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en-US" altLang="zh-CN" sz="2400" dirty="0">
                <a:solidFill>
                  <a:schemeClr val="tx2">
                    <a:lumMod val="75000"/>
                  </a:schemeClr>
                </a:solidFill>
                <a:latin typeface="微软雅黑" panose="020B0503020204020204" pitchFamily="34" charset="-122"/>
                <a:ea typeface="微软雅黑" panose="020B0503020204020204" pitchFamily="34" charset="-122"/>
              </a:rPr>
              <a:t>Zookeeper</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是</a:t>
            </a:r>
            <a:r>
              <a:rPr lang="en-US" altLang="zh-CN" sz="2400" dirty="0">
                <a:solidFill>
                  <a:schemeClr val="tx2">
                    <a:lumMod val="75000"/>
                  </a:schemeClr>
                </a:solidFill>
                <a:latin typeface="微软雅黑" panose="020B0503020204020204" pitchFamily="34" charset="-122"/>
                <a:ea typeface="微软雅黑" panose="020B0503020204020204" pitchFamily="34" charset="-122"/>
              </a:rPr>
              <a:t>Apache Hadoop</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的子项目，强度相对较好，建议生产环境使用该注册中心。</a:t>
            </a:r>
            <a:endParaRPr lang="en-US" altLang="zh-CN" sz="2400" dirty="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2400" dirty="0">
              <a:solidFill>
                <a:schemeClr val="tx2">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en-US" altLang="zh-CN" sz="2400" dirty="0">
                <a:solidFill>
                  <a:schemeClr val="tx2">
                    <a:lumMod val="75000"/>
                  </a:schemeClr>
                </a:solidFill>
                <a:latin typeface="微软雅黑" panose="020B0503020204020204" pitchFamily="34" charset="-122"/>
                <a:ea typeface="微软雅黑" panose="020B0503020204020204" pitchFamily="34" charset="-122"/>
              </a:rPr>
              <a:t>Dubbo</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未对</a:t>
            </a:r>
            <a:r>
              <a:rPr lang="en-US" altLang="zh-CN" sz="2400" dirty="0">
                <a:solidFill>
                  <a:schemeClr val="tx2">
                    <a:lumMod val="75000"/>
                  </a:schemeClr>
                </a:solidFill>
                <a:latin typeface="微软雅黑" panose="020B0503020204020204" pitchFamily="34" charset="-122"/>
                <a:ea typeface="微软雅黑" panose="020B0503020204020204" pitchFamily="34" charset="-122"/>
              </a:rPr>
              <a:t>Zookeeper</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服务器端做任何侵入修改，只需安装原生的</a:t>
            </a:r>
            <a:r>
              <a:rPr lang="en-US" altLang="zh-CN" sz="2400" dirty="0">
                <a:solidFill>
                  <a:schemeClr val="tx2">
                    <a:lumMod val="75000"/>
                  </a:schemeClr>
                </a:solidFill>
                <a:latin typeface="微软雅黑" panose="020B0503020204020204" pitchFamily="34" charset="-122"/>
                <a:ea typeface="微软雅黑" panose="020B0503020204020204" pitchFamily="34" charset="-122"/>
              </a:rPr>
              <a:t>Zookeeper</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服务器即可，所有注册中心逻辑适配都在调用</a:t>
            </a:r>
            <a:r>
              <a:rPr lang="en-US" altLang="zh-CN" sz="2400" dirty="0">
                <a:solidFill>
                  <a:schemeClr val="tx2">
                    <a:lumMod val="75000"/>
                  </a:schemeClr>
                </a:solidFill>
                <a:latin typeface="微软雅黑" panose="020B0503020204020204" pitchFamily="34" charset="-122"/>
                <a:ea typeface="微软雅黑" panose="020B0503020204020204" pitchFamily="34" charset="-122"/>
              </a:rPr>
              <a:t>Zookeeper</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客户端时完成。</a:t>
            </a:r>
            <a:endParaRPr lang="en-US" altLang="zh-CN" sz="2400" dirty="0">
              <a:solidFill>
                <a:schemeClr val="tx2">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endParaRPr lang="en-US" altLang="zh-CN" sz="2400" dirty="0">
              <a:solidFill>
                <a:schemeClr val="tx2">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400" dirty="0">
                <a:solidFill>
                  <a:schemeClr val="tx2">
                    <a:lumMod val="75000"/>
                  </a:schemeClr>
                </a:solidFill>
                <a:latin typeface="微软雅黑" panose="020B0503020204020204" pitchFamily="34" charset="-122"/>
                <a:ea typeface="微软雅黑" panose="020B0503020204020204" pitchFamily="34" charset="-122"/>
              </a:rPr>
              <a:t>如果需要，可以考虑使用</a:t>
            </a:r>
            <a:r>
              <a:rPr lang="en-US" altLang="zh-CN" sz="2400" dirty="0" err="1">
                <a:solidFill>
                  <a:schemeClr val="tx2">
                    <a:lumMod val="75000"/>
                  </a:schemeClr>
                </a:solidFill>
                <a:latin typeface="微软雅黑" panose="020B0503020204020204" pitchFamily="34" charset="-122"/>
                <a:ea typeface="微软雅黑" panose="020B0503020204020204" pitchFamily="34" charset="-122"/>
              </a:rPr>
              <a:t>taobao</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的</a:t>
            </a:r>
            <a:r>
              <a:rPr lang="en-US" altLang="zh-CN" sz="2400" dirty="0">
                <a:solidFill>
                  <a:schemeClr val="tx2">
                    <a:lumMod val="75000"/>
                  </a:schemeClr>
                </a:solidFill>
                <a:latin typeface="微软雅黑" panose="020B0503020204020204" pitchFamily="34" charset="-122"/>
                <a:ea typeface="微软雅黑" panose="020B0503020204020204" pitchFamily="34" charset="-122"/>
              </a:rPr>
              <a:t>zookeeper</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监控：</a:t>
            </a:r>
            <a:r>
              <a:rPr lang="en-US" altLang="zh-CN" sz="2400" dirty="0">
                <a:solidFill>
                  <a:schemeClr val="tx2">
                    <a:lumMod val="75000"/>
                  </a:schemeClr>
                </a:solidFill>
                <a:latin typeface="微软雅黑" panose="020B0503020204020204" pitchFamily="34" charset="-122"/>
                <a:ea typeface="微软雅黑" panose="020B0503020204020204" pitchFamily="34" charset="-122"/>
                <a:hlinkClick r:id="rId3"/>
              </a:rPr>
              <a:t>http://rdc.taobao.com/team/jm/archives/1450</a:t>
            </a:r>
            <a:endParaRPr lang="en-US" altLang="zh-CN" sz="2400" dirty="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2400" dirty="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2400" dirty="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2400" dirty="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2400" dirty="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2400" dirty="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网址：</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hlinkClick r:id="rId4"/>
              </a:rPr>
              <a:t>http://alibaba.github.io/dubbo-doc-static/Zookeeper+Registry+Installation-zh.htm</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zh-CN" altLang="en-US" sz="2400" dirty="0"/>
              <a:t>安装、配置</a:t>
            </a:r>
            <a:endParaRPr lang="en-US" altLang="zh-CN" sz="2400" dirty="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p:txBody>
      </p:sp>
      <p:pic>
        <p:nvPicPr>
          <p:cNvPr id="922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225" y="969218"/>
            <a:ext cx="8591550"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zh-CN" altLang="en-US" sz="2400" dirty="0"/>
              <a:t>安装、配置</a:t>
            </a:r>
            <a:endParaRPr lang="en-US" altLang="zh-CN" sz="2400" dirty="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51" y="1112168"/>
            <a:ext cx="86106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zh-CN" altLang="en-US" sz="2400" dirty="0"/>
              <a:t>安装、配置</a:t>
            </a:r>
            <a:endParaRPr lang="en-US" altLang="zh-CN" sz="2400" dirty="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p:txBody>
      </p:sp>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006177"/>
            <a:ext cx="8077200"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normAutofit/>
          </a:bodyPr>
          <a:lstStyle/>
          <a:p>
            <a:pPr marL="514350" indent="-514350"/>
            <a:r>
              <a:rPr lang="zh-CN" altLang="en-US" sz="2400" dirty="0"/>
              <a:t>启动、停止</a:t>
            </a:r>
            <a:endParaRPr lang="en-US" altLang="zh-CN" sz="2400" dirty="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75" y="1142578"/>
            <a:ext cx="855345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zh-CN" altLang="en-US" sz="2400" dirty="0"/>
              <a:t>用法</a:t>
            </a:r>
            <a:endParaRPr lang="en-US" altLang="zh-CN" sz="2400" dirty="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793" y="1109310"/>
            <a:ext cx="86201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normAutofit/>
          </a:bodyPr>
          <a:lstStyle/>
          <a:p>
            <a:pPr marL="514350" indent="-514350"/>
            <a:r>
              <a:rPr lang="zh-CN" altLang="en-US" sz="2000" dirty="0"/>
              <a:t>参考资料</a:t>
            </a:r>
            <a:endParaRPr lang="en-US" altLang="zh-CN" sz="2000" dirty="0"/>
          </a:p>
        </p:txBody>
      </p:sp>
      <p:sp>
        <p:nvSpPr>
          <p:cNvPr id="14" name="TextBox 13"/>
          <p:cNvSpPr txBox="1"/>
          <p:nvPr/>
        </p:nvSpPr>
        <p:spPr>
          <a:xfrm>
            <a:off x="683568" y="1124744"/>
            <a:ext cx="7920880" cy="3785652"/>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开源网址：</a:t>
            </a:r>
            <a:endParaRPr lang="en-US" altLang="zh-CN" sz="2400" dirty="0">
              <a:latin typeface="微软雅黑" panose="020B0503020204020204" pitchFamily="34" charset="-122"/>
              <a:ea typeface="微软雅黑" panose="020B0503020204020204" pitchFamily="34" charset="-122"/>
            </a:endParaRPr>
          </a:p>
          <a:p>
            <a:r>
              <a:rPr lang="en-US" altLang="zh-CN" sz="2400" dirty="0">
                <a:hlinkClick r:id="rId3"/>
              </a:rPr>
              <a:t>http://alibaba.github.io/dubbo-doc-static/Home-zh.htm</a:t>
            </a:r>
            <a:endParaRPr lang="en-US" altLang="zh-CN" sz="2400" dirty="0"/>
          </a:p>
          <a:p>
            <a:endParaRPr lang="en-US" altLang="zh-CN" sz="2400" dirty="0">
              <a:hlinkClick r:id="rId4"/>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Zookeeper</a:t>
            </a:r>
            <a:r>
              <a:rPr lang="zh-CN" altLang="en-US" sz="2400" dirty="0">
                <a:latin typeface="微软雅黑" panose="020B0503020204020204" pitchFamily="34" charset="-122"/>
                <a:ea typeface="微软雅黑" panose="020B0503020204020204" pitchFamily="34" charset="-122"/>
              </a:rPr>
              <a:t>下载地址：</a:t>
            </a:r>
            <a:endParaRPr lang="en-US" altLang="zh-CN" sz="2400" dirty="0">
              <a:latin typeface="微软雅黑" panose="020B0503020204020204" pitchFamily="34" charset="-122"/>
              <a:ea typeface="微软雅黑" panose="020B0503020204020204" pitchFamily="34" charset="-122"/>
            </a:endParaRPr>
          </a:p>
          <a:p>
            <a:r>
              <a:rPr lang="en-US" altLang="zh-CN" sz="2400" dirty="0">
                <a:hlinkClick r:id="rId5"/>
              </a:rPr>
              <a:t>http://zookeeper.apache.org/releases.html</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Zookeeper</a:t>
            </a:r>
            <a:r>
              <a:rPr lang="zh-CN" altLang="en-US" sz="2400" dirty="0">
                <a:latin typeface="微软雅黑" panose="020B0503020204020204" pitchFamily="34" charset="-122"/>
                <a:ea typeface="微软雅黑" panose="020B0503020204020204" pitchFamily="34" charset="-122"/>
              </a:rPr>
              <a:t>注册中心安装：</a:t>
            </a:r>
            <a:endParaRPr lang="en-US" altLang="zh-CN" sz="2400" dirty="0">
              <a:hlinkClick r:id="rId4"/>
            </a:endParaRPr>
          </a:p>
          <a:p>
            <a:r>
              <a:rPr lang="en-US" altLang="zh-CN" sz="2400" dirty="0">
                <a:hlinkClick r:id="rId4"/>
              </a:rPr>
              <a:t>http://alibaba.github.io/dubbo-doc-static/Zookeeper+Registry+Installation-zh.htm</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7856"/>
            <a:ext cx="7236296" cy="664840"/>
          </a:xfrm>
        </p:spPr>
        <p:txBody>
          <a:bodyPr/>
          <a:lstStyle/>
          <a:p>
            <a:pPr algn="ctr"/>
            <a:r>
              <a:rPr lang="zh-CN" altLang="en-US" dirty="0"/>
              <a:t>课程目标</a:t>
            </a:r>
          </a:p>
        </p:txBody>
      </p:sp>
      <p:sp>
        <p:nvSpPr>
          <p:cNvPr id="3" name="TextBox 2"/>
          <p:cNvSpPr txBox="1"/>
          <p:nvPr/>
        </p:nvSpPr>
        <p:spPr>
          <a:xfrm>
            <a:off x="1505073" y="1268760"/>
            <a:ext cx="6630815" cy="1384995"/>
          </a:xfrm>
          <a:prstGeom prst="rect">
            <a:avLst/>
          </a:prstGeom>
          <a:noFill/>
        </p:spPr>
        <p:txBody>
          <a:bodyPr wrap="square" rtlCol="0">
            <a:spAutoFit/>
          </a:bodyPr>
          <a:lstStyle/>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对</a:t>
            </a:r>
            <a:r>
              <a:rPr lang="en-US" altLang="zh-CN" sz="2800" dirty="0">
                <a:latin typeface="微软雅黑" panose="020B0503020204020204" pitchFamily="34" charset="-122"/>
                <a:ea typeface="微软雅黑" panose="020B0503020204020204" pitchFamily="34" charset="-122"/>
              </a:rPr>
              <a:t>Dubbo</a:t>
            </a:r>
            <a:r>
              <a:rPr lang="zh-CN" altLang="en-US" sz="2800" dirty="0">
                <a:latin typeface="微软雅黑" panose="020B0503020204020204" pitchFamily="34" charset="-122"/>
                <a:ea typeface="微软雅黑" panose="020B0503020204020204" pitchFamily="34" charset="-122"/>
              </a:rPr>
              <a:t>有基本的认识</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掌握</a:t>
            </a:r>
            <a:r>
              <a:rPr lang="en-US" altLang="zh-CN" sz="2800" dirty="0">
                <a:latin typeface="微软雅黑" panose="020B0503020204020204" pitchFamily="34" charset="-122"/>
                <a:ea typeface="微软雅黑" panose="020B0503020204020204" pitchFamily="34" charset="-122"/>
              </a:rPr>
              <a:t>Dubbo</a:t>
            </a:r>
            <a:r>
              <a:rPr lang="zh-CN" altLang="en-US" sz="2800" dirty="0">
                <a:latin typeface="微软雅黑" panose="020B0503020204020204" pitchFamily="34" charset="-122"/>
                <a:ea typeface="微软雅黑" panose="020B0503020204020204" pitchFamily="34" charset="-122"/>
              </a:rPr>
              <a:t>的基本原理</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能够快速启动</a:t>
            </a:r>
            <a:r>
              <a:rPr lang="en-US" altLang="zh-CN" sz="2800" dirty="0">
                <a:latin typeface="微软雅黑" panose="020B0503020204020204" pitchFamily="34" charset="-122"/>
                <a:ea typeface="微软雅黑" panose="020B0503020204020204" pitchFamily="34" charset="-122"/>
              </a:rPr>
              <a:t>Dubbo</a:t>
            </a:r>
            <a:r>
              <a:rPr lang="zh-CN" altLang="en-US" sz="2800" dirty="0">
                <a:latin typeface="微软雅黑" panose="020B0503020204020204" pitchFamily="34" charset="-122"/>
                <a:ea typeface="微软雅黑" panose="020B0503020204020204" pitchFamily="34" charset="-122"/>
              </a:rPr>
              <a:t>示例</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a:t>1</a:t>
            </a:r>
            <a:r>
              <a:rPr lang="zh-CN" altLang="en-US" sz="4000" dirty="0"/>
              <a:t>、</a:t>
            </a:r>
            <a:r>
              <a:rPr lang="en-US" altLang="zh-CN" sz="4000" dirty="0"/>
              <a:t>Dubbo</a:t>
            </a:r>
            <a:r>
              <a:rPr lang="zh-CN" altLang="en-US" sz="4000" dirty="0"/>
              <a:t>是什么？</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9864"/>
            <a:ext cx="9144000" cy="736848"/>
          </a:xfrm>
        </p:spPr>
        <p:txBody>
          <a:bodyPr/>
          <a:lstStyle/>
          <a:p>
            <a:pPr marL="514350" indent="-514350"/>
            <a:r>
              <a:rPr lang="en-US" altLang="zh-CN" dirty="0"/>
              <a:t>Dubbo</a:t>
            </a:r>
            <a:r>
              <a:rPr lang="zh-CN" altLang="en-US" dirty="0"/>
              <a:t>是什么</a:t>
            </a:r>
            <a:r>
              <a:rPr lang="en-US" altLang="zh-CN" dirty="0"/>
              <a:t>?</a:t>
            </a:r>
          </a:p>
        </p:txBody>
      </p:sp>
      <p:sp>
        <p:nvSpPr>
          <p:cNvPr id="3" name="TextBox 2"/>
          <p:cNvSpPr txBox="1"/>
          <p:nvPr/>
        </p:nvSpPr>
        <p:spPr>
          <a:xfrm>
            <a:off x="683568" y="1124744"/>
            <a:ext cx="7920880" cy="1754326"/>
          </a:xfrm>
          <a:prstGeom prst="rect">
            <a:avLst/>
          </a:prstGeom>
          <a:noFill/>
        </p:spPr>
        <p:txBody>
          <a:bodyPr wrap="square" rtlCol="0">
            <a:spAutoFit/>
          </a:bodyPr>
          <a:lstStyle/>
          <a:p>
            <a:r>
              <a:rPr lang="en-US" altLang="zh-CN" sz="3600" dirty="0">
                <a:solidFill>
                  <a:schemeClr val="tx2">
                    <a:lumMod val="60000"/>
                    <a:lumOff val="40000"/>
                  </a:schemeClr>
                </a:solidFill>
                <a:latin typeface="微软雅黑" panose="020B0503020204020204" pitchFamily="34" charset="-122"/>
                <a:ea typeface="微软雅黑" panose="020B0503020204020204" pitchFamily="34" charset="-122"/>
              </a:rPr>
              <a:t>Dubbo</a:t>
            </a:r>
            <a:r>
              <a:rPr lang="zh-CN" altLang="en-US" sz="3600" dirty="0">
                <a:solidFill>
                  <a:schemeClr val="tx2">
                    <a:lumMod val="60000"/>
                    <a:lumOff val="40000"/>
                  </a:schemeClr>
                </a:solidFill>
                <a:latin typeface="微软雅黑" panose="020B0503020204020204" pitchFamily="34" charset="-122"/>
                <a:ea typeface="微软雅黑" panose="020B0503020204020204" pitchFamily="34" charset="-122"/>
              </a:rPr>
              <a:t>是什么？</a:t>
            </a:r>
            <a:endParaRPr lang="en-US" altLang="zh-CN" sz="36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Dubbo</a:t>
            </a:r>
            <a:r>
              <a:rPr lang="zh-CN" altLang="en-US" sz="2400" dirty="0">
                <a:latin typeface="微软雅黑" panose="020B0503020204020204" pitchFamily="34" charset="-122"/>
                <a:ea typeface="微软雅黑" panose="020B0503020204020204" pitchFamily="34" charset="-122"/>
              </a:rPr>
              <a:t>是一个分布式服务框架，致力于提供高性能和透明化的</a:t>
            </a:r>
            <a:r>
              <a:rPr lang="en-US" altLang="zh-CN" sz="2400" dirty="0">
                <a:latin typeface="微软雅黑" panose="020B0503020204020204" pitchFamily="34" charset="-122"/>
                <a:ea typeface="微软雅黑" panose="020B0503020204020204" pitchFamily="34" charset="-122"/>
              </a:rPr>
              <a:t>RPC</a:t>
            </a:r>
            <a:r>
              <a:rPr lang="zh-CN" altLang="en-US" sz="2400" dirty="0">
                <a:latin typeface="微软雅黑" panose="020B0503020204020204" pitchFamily="34" charset="-122"/>
                <a:ea typeface="微软雅黑" panose="020B0503020204020204" pitchFamily="34" charset="-122"/>
              </a:rPr>
              <a:t>远程服务调用方案，以及</a:t>
            </a:r>
            <a:r>
              <a:rPr lang="en-US" altLang="zh-CN" sz="2400" dirty="0">
                <a:latin typeface="微软雅黑" panose="020B0503020204020204" pitchFamily="34" charset="-122"/>
                <a:ea typeface="微软雅黑" panose="020B0503020204020204" pitchFamily="34" charset="-122"/>
              </a:rPr>
              <a:t>SOA</a:t>
            </a:r>
            <a:r>
              <a:rPr lang="zh-CN" altLang="en-US" sz="2400" dirty="0">
                <a:latin typeface="微软雅黑" panose="020B0503020204020204" pitchFamily="34" charset="-122"/>
                <a:ea typeface="微软雅黑" panose="020B0503020204020204" pitchFamily="34" charset="-122"/>
              </a:rPr>
              <a:t>服务治理方案。</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808856"/>
          </a:xfrm>
        </p:spPr>
        <p:txBody>
          <a:bodyPr/>
          <a:lstStyle/>
          <a:p>
            <a:pPr marL="514350" indent="-514350"/>
            <a:r>
              <a:rPr lang="en-US" altLang="zh-CN" dirty="0"/>
              <a:t>Dubbo</a:t>
            </a:r>
            <a:r>
              <a:rPr lang="zh-CN" altLang="en-US" dirty="0"/>
              <a:t>核心部分</a:t>
            </a:r>
            <a:endParaRPr lang="en-US" altLang="zh-CN" dirty="0"/>
          </a:p>
        </p:txBody>
      </p:sp>
      <p:sp>
        <p:nvSpPr>
          <p:cNvPr id="3" name="TextBox 2"/>
          <p:cNvSpPr txBox="1"/>
          <p:nvPr/>
        </p:nvSpPr>
        <p:spPr>
          <a:xfrm>
            <a:off x="683568" y="1124744"/>
            <a:ext cx="7920880" cy="3693319"/>
          </a:xfrm>
          <a:prstGeom prst="rect">
            <a:avLst/>
          </a:prstGeom>
          <a:noFill/>
        </p:spPr>
        <p:txBody>
          <a:bodyPr wrap="square" rtlCol="0">
            <a:spAutoFit/>
          </a:bodyPr>
          <a:lstStyle/>
          <a:p>
            <a:r>
              <a:rPr lang="zh-CN" altLang="en-US" sz="3600" dirty="0">
                <a:solidFill>
                  <a:schemeClr val="tx2">
                    <a:lumMod val="60000"/>
                    <a:lumOff val="40000"/>
                  </a:schemeClr>
                </a:solidFill>
                <a:latin typeface="微软雅黑" panose="020B0503020204020204" pitchFamily="34" charset="-122"/>
                <a:ea typeface="微软雅黑" panose="020B0503020204020204" pitchFamily="34" charset="-122"/>
              </a:rPr>
              <a:t>其核心部分包含：</a:t>
            </a:r>
            <a:endParaRPr lang="en-US" altLang="zh-CN" sz="36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远程通讯</a:t>
            </a:r>
            <a:r>
              <a:rPr lang="en-US" altLang="zh-CN"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提供对多种基于长连接的</a:t>
            </a:r>
            <a:r>
              <a:rPr lang="en-US" altLang="zh-CN" sz="2000" dirty="0">
                <a:latin typeface="微软雅黑" panose="020B0503020204020204" pitchFamily="34" charset="-122"/>
                <a:ea typeface="微软雅黑" panose="020B0503020204020204" pitchFamily="34" charset="-122"/>
              </a:rPr>
              <a:t>NIO</a:t>
            </a:r>
            <a:r>
              <a:rPr lang="zh-CN" altLang="en-US" sz="2000" dirty="0">
                <a:latin typeface="微软雅黑" panose="020B0503020204020204" pitchFamily="34" charset="-122"/>
                <a:ea typeface="微软雅黑" panose="020B0503020204020204" pitchFamily="34" charset="-122"/>
              </a:rPr>
              <a:t>框架抽象封装，包括多种线程模型，序列化，以及“请求</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响应”模式的信息交换方式。</a:t>
            </a:r>
            <a:endParaRPr lang="en-US" altLang="zh-CN" sz="20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集群容错</a:t>
            </a:r>
            <a:r>
              <a:rPr lang="en-US" altLang="zh-CN" sz="24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提供基于接口方法的透明远程过程调用，包括多协议支持，以及软负载均衡，失败容错，地址路由，动态配置等集群支持。</a:t>
            </a:r>
            <a:endParaRPr lang="en-US" altLang="zh-CN" sz="20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自动发现</a:t>
            </a:r>
            <a:r>
              <a:rPr lang="en-US" altLang="zh-CN" sz="24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基于注册中心目录服务，使服务消费方能动态的查找服务提供方，使地址透明，使服务提供方可以平滑增加或减少机器。</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a:t>2</a:t>
            </a:r>
            <a:r>
              <a:rPr lang="zh-CN" altLang="en-US" sz="4000" dirty="0"/>
              <a:t>、</a:t>
            </a:r>
            <a:r>
              <a:rPr lang="en-US" altLang="zh-CN" sz="4000" dirty="0"/>
              <a:t>Dubbo</a:t>
            </a:r>
            <a:r>
              <a:rPr lang="zh-CN" altLang="en-US" sz="4000" dirty="0"/>
              <a:t>能做什么？</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736848"/>
          </a:xfrm>
        </p:spPr>
        <p:txBody>
          <a:bodyPr/>
          <a:lstStyle/>
          <a:p>
            <a:pPr marL="514350" indent="-514350"/>
            <a:r>
              <a:rPr lang="en-US" altLang="zh-CN" dirty="0"/>
              <a:t>Dubbo</a:t>
            </a:r>
            <a:r>
              <a:rPr lang="zh-CN" altLang="en-US" dirty="0"/>
              <a:t>能做什么</a:t>
            </a:r>
            <a:r>
              <a:rPr lang="en-US" altLang="zh-CN" dirty="0"/>
              <a:t>?</a:t>
            </a:r>
          </a:p>
        </p:txBody>
      </p:sp>
      <p:sp>
        <p:nvSpPr>
          <p:cNvPr id="3" name="TextBox 2"/>
          <p:cNvSpPr txBox="1"/>
          <p:nvPr/>
        </p:nvSpPr>
        <p:spPr>
          <a:xfrm>
            <a:off x="683568" y="1124744"/>
            <a:ext cx="7920880" cy="4339650"/>
          </a:xfrm>
          <a:prstGeom prst="rect">
            <a:avLst/>
          </a:prstGeom>
          <a:noFill/>
        </p:spPr>
        <p:txBody>
          <a:bodyPr wrap="square" rtlCol="0">
            <a:spAutoFit/>
          </a:bodyPr>
          <a:lstStyle/>
          <a:p>
            <a:r>
              <a:rPr lang="en-US" altLang="zh-CN" sz="3600" dirty="0">
                <a:solidFill>
                  <a:schemeClr val="tx2">
                    <a:lumMod val="60000"/>
                    <a:lumOff val="40000"/>
                  </a:schemeClr>
                </a:solidFill>
                <a:latin typeface="微软雅黑" panose="020B0503020204020204" pitchFamily="34" charset="-122"/>
                <a:ea typeface="微软雅黑" panose="020B0503020204020204" pitchFamily="34" charset="-122"/>
              </a:rPr>
              <a:t>Dubbo</a:t>
            </a:r>
            <a:r>
              <a:rPr lang="zh-CN" altLang="en-US" sz="3600" dirty="0">
                <a:solidFill>
                  <a:schemeClr val="tx2">
                    <a:lumMod val="60000"/>
                    <a:lumOff val="40000"/>
                  </a:schemeClr>
                </a:solidFill>
                <a:latin typeface="微软雅黑" panose="020B0503020204020204" pitchFamily="34" charset="-122"/>
                <a:ea typeface="微软雅黑" panose="020B0503020204020204" pitchFamily="34" charset="-122"/>
              </a:rPr>
              <a:t>能做什么？</a:t>
            </a:r>
            <a:endParaRPr lang="en-US" altLang="zh-CN" sz="3600" dirty="0">
              <a:solidFill>
                <a:schemeClr val="tx2">
                  <a:lumMod val="60000"/>
                  <a:lumOff val="40000"/>
                </a:schemeClr>
              </a:solidFill>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透明化的远程方法调用，就像调用本地方法一样调用远程方法，只需简单配置，没有任何</a:t>
            </a:r>
            <a:r>
              <a:rPr lang="en-US" altLang="zh-CN" sz="2400" dirty="0">
                <a:latin typeface="微软雅黑" panose="020B0503020204020204" pitchFamily="34" charset="-122"/>
                <a:ea typeface="微软雅黑" panose="020B0503020204020204" pitchFamily="34" charset="-122"/>
              </a:rPr>
              <a:t>API</a:t>
            </a:r>
            <a:r>
              <a:rPr lang="zh-CN" altLang="en-US" sz="2400" dirty="0">
                <a:latin typeface="微软雅黑" panose="020B0503020204020204" pitchFamily="34" charset="-122"/>
                <a:ea typeface="微软雅黑" panose="020B0503020204020204" pitchFamily="34" charset="-122"/>
              </a:rPr>
              <a:t>侵入。</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软负载均衡及容错机制，可在内网替代</a:t>
            </a:r>
            <a:r>
              <a:rPr lang="en-US" altLang="zh-CN" sz="2400" dirty="0">
                <a:latin typeface="微软雅黑" panose="020B0503020204020204" pitchFamily="34" charset="-122"/>
                <a:ea typeface="微软雅黑" panose="020B0503020204020204" pitchFamily="34" charset="-122"/>
              </a:rPr>
              <a:t>F5</a:t>
            </a:r>
            <a:r>
              <a:rPr lang="zh-CN" altLang="en-US" sz="2400" dirty="0">
                <a:latin typeface="微软雅黑" panose="020B0503020204020204" pitchFamily="34" charset="-122"/>
                <a:ea typeface="微软雅黑" panose="020B0503020204020204" pitchFamily="34" charset="-122"/>
              </a:rPr>
              <a:t>等硬件负载均衡器，降低成本，减少单点。</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服务自动注册与发现，不再需要写死服务提供方地址，注册中心基于接口名查询服务提供者的</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地址，并且能够平滑添加或删除服务提供者。</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a:t>3</a:t>
            </a:r>
            <a:r>
              <a:rPr lang="zh-CN" altLang="en-US" sz="4000" dirty="0"/>
              <a:t>、</a:t>
            </a:r>
            <a:r>
              <a:rPr lang="en-US" altLang="zh-CN" sz="4000" dirty="0"/>
              <a:t>Dubbo</a:t>
            </a:r>
            <a:r>
              <a:rPr lang="zh-CN" altLang="en-US" sz="4000" dirty="0"/>
              <a:t>的原理</a:t>
            </a:r>
            <a:endParaRPr lang="en-US" altLang="zh-CN" sz="40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3527</Words>
  <Application>Microsoft Office PowerPoint</Application>
  <PresentationFormat>全屏显示(4:3)</PresentationFormat>
  <Paragraphs>223</Paragraphs>
  <Slides>29</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Apple LiGothic Medium</vt:lpstr>
      <vt:lpstr>黑体</vt:lpstr>
      <vt:lpstr>微软雅黑</vt:lpstr>
      <vt:lpstr>Arial</vt:lpstr>
      <vt:lpstr>Calibri</vt:lpstr>
      <vt:lpstr>Franklin Gothic Book</vt:lpstr>
      <vt:lpstr>Trebuchet MS</vt:lpstr>
      <vt:lpstr>Wingdings</vt:lpstr>
      <vt:lpstr>Office 主题</vt:lpstr>
      <vt:lpstr>PowerPoint 演示文稿</vt:lpstr>
      <vt:lpstr>课程内容</vt:lpstr>
      <vt:lpstr>课程目标</vt:lpstr>
      <vt:lpstr>PowerPoint 演示文稿</vt:lpstr>
      <vt:lpstr>Dubbo是什么?</vt:lpstr>
      <vt:lpstr>Dubbo核心部分</vt:lpstr>
      <vt:lpstr>PowerPoint 演示文稿</vt:lpstr>
      <vt:lpstr>Dubbo能做什么?</vt:lpstr>
      <vt:lpstr>PowerPoint 演示文稿</vt:lpstr>
      <vt:lpstr>Dubbo 技术架构</vt:lpstr>
      <vt:lpstr>Dubbo基本原理-分布式服务框架</vt:lpstr>
      <vt:lpstr>PowerPoint 演示文稿</vt:lpstr>
      <vt:lpstr>快速启动</vt:lpstr>
      <vt:lpstr>PowerPoint 演示文稿</vt:lpstr>
      <vt:lpstr>服务提供者</vt:lpstr>
      <vt:lpstr>在服务提供方实现接口</vt:lpstr>
      <vt:lpstr>用Spring配置声明暴露服务</vt:lpstr>
      <vt:lpstr>加载Spring配置</vt:lpstr>
      <vt:lpstr>PowerPoint 演示文稿</vt:lpstr>
      <vt:lpstr>通过Spring配置引用远程服务</vt:lpstr>
      <vt:lpstr>加载Spring配置，并调用远程服务：(也可以使用IoC注入)</vt:lpstr>
      <vt:lpstr>PowerPoint 演示文稿</vt:lpstr>
      <vt:lpstr>Zookeeper注册中心安装</vt:lpstr>
      <vt:lpstr>安装、配置</vt:lpstr>
      <vt:lpstr>安装、配置</vt:lpstr>
      <vt:lpstr>安装、配置</vt:lpstr>
      <vt:lpstr>启动、停止</vt:lpstr>
      <vt:lpstr>用法</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张亮</dc:creator>
  <cp:lastModifiedBy>jinshulin</cp:lastModifiedBy>
  <cp:revision>1542</cp:revision>
  <dcterms:created xsi:type="dcterms:W3CDTF">2013-08-02T09:02:00Z</dcterms:created>
  <dcterms:modified xsi:type="dcterms:W3CDTF">2017-08-19T04:25:49Z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