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 Bold" panose="020B0600000101010101" charset="0"/>
      <p:regular r:id="rId24"/>
    </p:embeddedFont>
    <p:embeddedFont>
      <p:font typeface="Poppins Light" panose="020B0600000101010101" charset="0"/>
      <p:regular r:id="rId25"/>
    </p:embeddedFont>
    <p:embeddedFont>
      <p:font typeface="Poppins Medium Bold" panose="020B0600000101010101" charset="0"/>
      <p:regular r:id="rId26"/>
    </p:embeddedFont>
    <p:embeddedFont>
      <p:font typeface="TT Rounds Condensed" panose="020B0600000101010101" charset="0"/>
      <p:regular r:id="rId27"/>
    </p:embeddedFont>
    <p:embeddedFont>
      <p:font typeface="TT Rounds Condensed Bold" panose="020B0600000101010101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5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안녕하십니까</a:t>
            </a:r>
          </a:p>
          <a:p>
            <a:endParaRPr lang="en-US"/>
          </a:p>
          <a:p>
            <a:r>
              <a:rPr lang="en-US"/>
              <a:t>CMM 측정 데이터 이상치 탐지를 위한 딥러닝 모듈 개발, 중간 발표를 맡게 된 컴퓨터공학과 이영찬이라고 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목차는 다음과 같습니다.</a:t>
            </a:r>
          </a:p>
          <a:p>
            <a:endParaRPr lang="en-US"/>
          </a:p>
          <a:p>
            <a:r>
              <a:rPr lang="en-US"/>
              <a:t>우선 간략하게 과제의 개요에 대해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우선 CMM에 대해 설명드리겠습니다.</a:t>
            </a:r>
          </a:p>
          <a:p>
            <a:endParaRPr lang="en-US"/>
          </a:p>
          <a:p>
            <a:r>
              <a:rPr lang="en-US"/>
              <a:t>CMM이란 3차원 형상 측정 장치로써 프로브로 물체 표면의 이산점을 감지하는 장치입니다.</a:t>
            </a:r>
          </a:p>
          <a:p>
            <a:endParaRPr lang="en-US"/>
          </a:p>
          <a:p>
            <a:r>
              <a:rPr lang="en-US"/>
              <a:t>좌측 사진을 자세히 보시면 빨간색 센서가 보이실 건데 이게 프로브입니다.</a:t>
            </a:r>
          </a:p>
          <a:p>
            <a:endParaRPr lang="en-US"/>
          </a:p>
          <a:p>
            <a:r>
              <a:rPr lang="en-US"/>
              <a:t>우측 사진은 CMM 전체 ~~~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44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8378" y="5114925"/>
            <a:ext cx="9731244" cy="234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9"/>
              </a:lnSpc>
            </a:pP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CMM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endParaRPr lang="en-US" sz="4999" b="1" spc="20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이상치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탐지를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위한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</a:t>
            </a:r>
            <a:r>
              <a:rPr lang="en-US" sz="4999" b="1" spc="20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endParaRPr lang="en-US" sz="4999" b="1" spc="20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1205" y="1600444"/>
            <a:ext cx="399612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39" dirty="0" err="1">
                <a:solidFill>
                  <a:srgbClr val="333333"/>
                </a:solidFill>
                <a:latin typeface="TT Rounds Condensed Bold"/>
              </a:rPr>
              <a:t>DongA</a:t>
            </a:r>
            <a:r>
              <a:rPr lang="en-US" sz="4200" spc="39" dirty="0">
                <a:solidFill>
                  <a:srgbClr val="333333"/>
                </a:solidFill>
                <a:latin typeface="TT Rounds Condensed Bold"/>
              </a:rPr>
              <a:t> University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885582" y="441001"/>
            <a:ext cx="19050" cy="3072817"/>
            <a:chOff x="0" y="0"/>
            <a:chExt cx="25400" cy="4097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487275" y="441001"/>
            <a:ext cx="19050" cy="3072817"/>
            <a:chOff x="0" y="0"/>
            <a:chExt cx="25400" cy="40970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4668285" y="616974"/>
            <a:ext cx="2903535" cy="45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>
                <a:solidFill>
                  <a:srgbClr val="333333"/>
                </a:solidFill>
                <a:latin typeface="TT Rounds Condensed Bold"/>
              </a:rPr>
              <a:t>STUDENT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8285" y="1283727"/>
            <a:ext cx="2903536" cy="17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>
                <a:solidFill>
                  <a:srgbClr val="333333"/>
                </a:solidFill>
                <a:latin typeface="TT Rounds Condensed"/>
                <a:ea typeface="TT Rounds Condensed"/>
              </a:rPr>
              <a:t>2143017 박진서</a:t>
            </a:r>
          </a:p>
          <a:p>
            <a:pPr algn="r">
              <a:lnSpc>
                <a:spcPts val="3358"/>
              </a:lnSpc>
            </a:pPr>
            <a:r>
              <a:rPr lang="en-US" sz="2400" spc="22">
                <a:solidFill>
                  <a:srgbClr val="333333"/>
                </a:solidFill>
                <a:latin typeface="TT Rounds Condensed"/>
                <a:ea typeface="TT Rounds Condensed"/>
              </a:rPr>
              <a:t>1904919 박성민 </a:t>
            </a:r>
          </a:p>
          <a:p>
            <a:pPr algn="r">
              <a:lnSpc>
                <a:spcPts val="3358"/>
              </a:lnSpc>
            </a:pPr>
            <a:r>
              <a:rPr lang="en-US" sz="2400" spc="22">
                <a:solidFill>
                  <a:srgbClr val="333333"/>
                </a:solidFill>
                <a:latin typeface="TT Rounds Condensed"/>
                <a:ea typeface="TT Rounds Condensed"/>
              </a:rPr>
              <a:t>2155131 이영찬</a:t>
            </a:r>
          </a:p>
          <a:p>
            <a:pPr algn="r">
              <a:lnSpc>
                <a:spcPts val="3358"/>
              </a:lnSpc>
            </a:pPr>
            <a:r>
              <a:rPr lang="en-US" sz="2400" spc="22">
                <a:solidFill>
                  <a:srgbClr val="333333"/>
                </a:solidFill>
                <a:latin typeface="TT Rounds Condensed"/>
                <a:ea typeface="TT Rounds Condensed"/>
              </a:rPr>
              <a:t>2155129 이승훈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9525" y="3494766"/>
            <a:ext cx="18307050" cy="19051"/>
            <a:chOff x="0" y="0"/>
            <a:chExt cx="24409400" cy="254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409400" cy="25400"/>
            </a:xfrm>
            <a:custGeom>
              <a:avLst/>
              <a:gdLst/>
              <a:ahLst/>
              <a:cxnLst/>
              <a:rect l="l" t="t" r="r" b="b"/>
              <a:pathLst>
                <a:path w="24409400" h="25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cubicBezTo>
                    <a:pt x="24409400" y="19685"/>
                    <a:pt x="24403686" y="25400"/>
                    <a:pt x="2439670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145936" y="1546653"/>
            <a:ext cx="3996128" cy="77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39">
                <a:solidFill>
                  <a:srgbClr val="333333"/>
                </a:solidFill>
                <a:latin typeface="TT Rounds Condensed Bold"/>
              </a:rPr>
              <a:t>Team Project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8095" y="8422611"/>
            <a:ext cx="10756961" cy="1005149"/>
          </a:xfrm>
          <a:custGeom>
            <a:avLst/>
            <a:gdLst/>
            <a:ahLst/>
            <a:cxnLst/>
            <a:rect l="l" t="t" r="r" b="b"/>
            <a:pathLst>
              <a:path w="10756962" h="1005149">
                <a:moveTo>
                  <a:pt x="0" y="0"/>
                </a:moveTo>
                <a:lnTo>
                  <a:pt x="10756963" y="0"/>
                </a:lnTo>
                <a:lnTo>
                  <a:pt x="10756963" y="1005149"/>
                </a:lnTo>
                <a:lnTo>
                  <a:pt x="0" y="100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222" b="-187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5052" y="4130161"/>
            <a:ext cx="3600348" cy="627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3200" b="1" spc="2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200" b="1" spc="2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샘플링</a:t>
            </a:r>
            <a:r>
              <a:rPr lang="en-US" sz="3200" b="1" spc="2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en-US" sz="3200" b="1" spc="29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3647" y="5053171"/>
            <a:ext cx="2201905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3646" y="7658100"/>
            <a:ext cx="2354305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B</a:t>
            </a:r>
          </a:p>
        </p:txBody>
      </p:sp>
      <p:sp>
        <p:nvSpPr>
          <p:cNvPr id="7" name="Freeform 7"/>
          <p:cNvSpPr/>
          <p:nvPr/>
        </p:nvSpPr>
        <p:spPr>
          <a:xfrm>
            <a:off x="1608095" y="5914847"/>
            <a:ext cx="10756962" cy="1032415"/>
          </a:xfrm>
          <a:custGeom>
            <a:avLst/>
            <a:gdLst/>
            <a:ahLst/>
            <a:cxnLst/>
            <a:rect l="l" t="t" r="r" b="b"/>
            <a:pathLst>
              <a:path w="10756962" h="1032415">
                <a:moveTo>
                  <a:pt x="0" y="0"/>
                </a:moveTo>
                <a:lnTo>
                  <a:pt x="10756963" y="0"/>
                </a:lnTo>
                <a:lnTo>
                  <a:pt x="10756963" y="1032415"/>
                </a:lnTo>
                <a:lnTo>
                  <a:pt x="0" y="1032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1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5052" y="1865167"/>
            <a:ext cx="8400948" cy="1855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sz="2600" b="1" spc="23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keras</a:t>
            </a:r>
            <a:r>
              <a:rPr lang="en-US" sz="2600" b="1" spc="23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라이브러리를</a:t>
            </a:r>
            <a:r>
              <a:rPr lang="en-US" sz="2600" b="1" spc="23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sz="2600" b="1" spc="23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600" b="1" spc="23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sz="2600" b="1" spc="23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sz="26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6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기법</a:t>
            </a:r>
            <a:r>
              <a:rPr lang="en-US" sz="26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MLP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230625" y="3065746"/>
            <a:ext cx="5068008" cy="7221254"/>
          </a:xfrm>
          <a:custGeom>
            <a:avLst/>
            <a:gdLst/>
            <a:ahLst/>
            <a:cxnLst/>
            <a:rect l="l" t="t" r="r" b="b"/>
            <a:pathLst>
              <a:path w="5068008" h="7221254">
                <a:moveTo>
                  <a:pt x="0" y="0"/>
                </a:moveTo>
                <a:lnTo>
                  <a:pt x="5068007" y="0"/>
                </a:lnTo>
                <a:lnTo>
                  <a:pt x="5068007" y="7221254"/>
                </a:lnTo>
                <a:lnTo>
                  <a:pt x="0" y="722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415647"/>
            <a:ext cx="9381528" cy="509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3398" b="1" spc="3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부족</a:t>
            </a:r>
            <a:endParaRPr lang="en-US" sz="3398" b="1" spc="3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보강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or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증강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편차를</a:t>
            </a:r>
            <a:r>
              <a:rPr lang="en-US" sz="3398" b="1" spc="3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기준으로만</a:t>
            </a:r>
            <a:r>
              <a:rPr lang="en-US" sz="3398" b="1" spc="3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398" b="1" spc="3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sz="3398" b="1" spc="3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편차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외의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패러미터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역시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사용해볼</a:t>
            </a: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것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579"/>
              </a:lnSpc>
            </a:pPr>
            <a:r>
              <a:rPr lang="en-US" sz="3098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&gt;&gt; </a:t>
            </a:r>
            <a:r>
              <a:rPr lang="en-US" sz="3098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098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sz="3098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최적화</a:t>
            </a:r>
            <a:r>
              <a:rPr lang="en-US" sz="3098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3098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개선</a:t>
            </a:r>
            <a:endParaRPr lang="en-US" sz="3098" b="1" spc="28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낮은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정확도와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높은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손실이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나오는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원인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73604" y="2659931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618329" y="2659931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6525" y="6608263"/>
            <a:ext cx="6526942" cy="199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481" lvl="1" indent="-323741">
              <a:lnSpc>
                <a:spcPts val="5398"/>
              </a:lnSpc>
              <a:buAutoNum type="arabicPeriod"/>
            </a:pP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현장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견학</a:t>
            </a:r>
            <a:endParaRPr lang="en-US" sz="2998" b="1" spc="26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2.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측정값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기준값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등의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추가한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이터를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MLP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6471" y="6608263"/>
            <a:ext cx="7545729" cy="1969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481" lvl="1" indent="-323741">
              <a:lnSpc>
                <a:spcPts val="5398"/>
              </a:lnSpc>
              <a:buAutoNum type="arabicPeriod"/>
            </a:pP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상한공차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하한공차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등의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추가한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MLP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endParaRPr lang="en-US" sz="2998" b="1" spc="26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399"/>
              </a:lnSpc>
              <a:spcBef>
                <a:spcPct val="0"/>
              </a:spcBef>
            </a:pP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2.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개발한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하이퍼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파라미터</a:t>
            </a:r>
            <a:r>
              <a:rPr lang="en-US" sz="2998" b="1" spc="28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조율</a:t>
            </a:r>
            <a:endParaRPr lang="en-US" sz="2998" b="1" spc="28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5701128"/>
            <a:ext cx="1828800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892972" y="5450100"/>
            <a:ext cx="502056" cy="5020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95116" y="5450100"/>
            <a:ext cx="502056" cy="50205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889701" y="5450100"/>
            <a:ext cx="502056" cy="5020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732501" y="3086075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future plans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47482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533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4206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29946" y="7045502"/>
            <a:ext cx="3442854" cy="195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기법을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사용한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제작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비교를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통해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가장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적</a:t>
            </a:r>
            <a:r>
              <a:rPr lang="ko-KR" alt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  <a:endParaRPr lang="en-US" sz="2499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62840" y="7035977"/>
            <a:ext cx="2699760" cy="1429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더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많은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>
              <a:lnSpc>
                <a:spcPts val="3900"/>
              </a:lnSpc>
            </a:pP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사용한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학습을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통한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  <a:r>
              <a:rPr lang="en-US" sz="2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상승</a:t>
            </a:r>
            <a:endParaRPr lang="en-US" sz="2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844391" y="7045502"/>
            <a:ext cx="2700409" cy="92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페이지를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간단한</a:t>
            </a:r>
            <a:r>
              <a:rPr lang="en-US" sz="2499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시각화</a:t>
            </a:r>
            <a:endParaRPr lang="en-US" sz="2499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93">
                <a:solidFill>
                  <a:srgbClr val="000000"/>
                </a:solidFill>
                <a:latin typeface="TT Rounds Condensed Bold"/>
              </a:rPr>
              <a:t>QnA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37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spc="93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sz="9999" b="1" spc="93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80965" cy="10287000"/>
          </a:xfrm>
          <a:custGeom>
            <a:avLst/>
            <a:gdLst/>
            <a:ahLst/>
            <a:cxnLst/>
            <a:rect l="l" t="t" r="r" b="b"/>
            <a:pathLst>
              <a:path w="3580965" h="10287000">
                <a:moveTo>
                  <a:pt x="0" y="0"/>
                </a:moveTo>
                <a:lnTo>
                  <a:pt x="3580965" y="0"/>
                </a:lnTo>
                <a:lnTo>
                  <a:pt x="35809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38919" y="2381286"/>
            <a:ext cx="10236589" cy="63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sz="36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38919" y="3931539"/>
            <a:ext cx="10236589" cy="63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상황</a:t>
            </a:r>
            <a:endParaRPr lang="en-US" sz="36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38919" y="5482621"/>
            <a:ext cx="10236589" cy="63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향후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계획</a:t>
            </a:r>
            <a:endParaRPr lang="en-US" sz="36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79190" y="2381286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79190" y="3931539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79190" y="5481791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9190" y="7032044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8919" y="7089519"/>
            <a:ext cx="10236589" cy="63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QnA</a:t>
            </a:r>
            <a:endParaRPr lang="en-US" sz="36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5918" y="762000"/>
            <a:ext cx="2769129" cy="95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1"/>
              </a:lnSpc>
              <a:spcBef>
                <a:spcPct val="0"/>
              </a:spcBef>
            </a:pPr>
            <a:r>
              <a:rPr lang="en-US" sz="4499" spc="42">
                <a:solidFill>
                  <a:srgbClr val="333333"/>
                </a:solidFill>
                <a:ea typeface="TT Rounds Condensed Bold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624" y="2978503"/>
            <a:ext cx="11829776" cy="6160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endParaRPr dirty="0"/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CMM(3차원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측정기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)을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각도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면적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길이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등을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측정하여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얻은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데이터에서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에러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)를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탐지해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판단하는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endParaRPr lang="en-US" sz="3000" b="1" spc="2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b="1" spc="2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현재는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작업자에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수동으로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중이지만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개발된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모듈을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자동으로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ko-KR" alt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것이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endParaRPr lang="en-US" sz="3000" b="1" spc="2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spc="27" dirty="0">
              <a:solidFill>
                <a:srgbClr val="333333"/>
              </a:solidFill>
              <a:ea typeface="TT Rounds Condensed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543941" y="3159478"/>
            <a:ext cx="5079754" cy="5246370"/>
            <a:chOff x="0" y="0"/>
            <a:chExt cx="6350000" cy="6558280"/>
          </a:xfrm>
        </p:grpSpPr>
        <p:sp>
          <p:nvSpPr>
            <p:cNvPr id="5" name="Freeform 5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-27495" r="-2749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9226" y="1919645"/>
            <a:ext cx="1692157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</a:p>
          <a:p>
            <a:pPr>
              <a:lnSpc>
                <a:spcPts val="5400"/>
              </a:lnSpc>
            </a:pP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CMM(3차원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측정기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)을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통해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제품의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각종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수치를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→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측정실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작업자가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후 OK, NG 를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판별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작업자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단독으로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판별이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힘들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책임자에게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전달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판별</a:t>
            </a:r>
            <a:endParaRPr lang="en-US" sz="30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dirty="0">
              <a:solidFill>
                <a:srgbClr val="333333"/>
              </a:solidFill>
              <a:latin typeface="TT Rounds Condensed"/>
              <a:ea typeface="TT Rounds Condense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651453" y="4645641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11588032" y="5566097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9651453" y="6799359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16728" y="5616980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16728" y="7910458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96136" y="4785053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8" y="0"/>
                </a:lnTo>
                <a:lnTo>
                  <a:pt x="1562088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596042" y="6959451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7" y="0"/>
                </a:lnTo>
                <a:lnTo>
                  <a:pt x="1562087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14267353" y="5566098"/>
            <a:ext cx="871773" cy="689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14267203" y="7754282"/>
            <a:ext cx="87192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5373506" y="5201017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373506" y="7375415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11588032" y="7754282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4753330" y="5965414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73317" y="6315518"/>
            <a:ext cx="643411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753330" y="8123245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73317" y="8407239"/>
            <a:ext cx="534338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2191" y="4785053"/>
            <a:ext cx="6515100" cy="4346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과정의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</a:t>
            </a: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측정된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분석하</a:t>
            </a:r>
            <a:r>
              <a:rPr lang="ko-KR" alt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 위한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인력과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많이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걸림</a:t>
            </a:r>
            <a:endParaRPr lang="en-US" sz="3200" b="1" spc="28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작업자의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주관적인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기준으로</a:t>
            </a:r>
            <a:endParaRPr lang="en-US" sz="3200" b="1" spc="28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판단하기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때문에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r>
              <a:rPr lang="en-US" sz="3200" b="1" spc="2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기준이</a:t>
            </a:r>
            <a:endParaRPr lang="en-US" sz="3200" b="1" spc="28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sz="3200" b="1" spc="2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명확하지</a:t>
            </a:r>
            <a:r>
              <a:rPr lang="en-US" sz="3200" b="1" spc="2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않음</a:t>
            </a:r>
            <a:endParaRPr lang="en-US" sz="3200" b="1" spc="29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03844" y="9105900"/>
            <a:ext cx="3364756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046" y="2809782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467886" y="4062560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>
            <a:off x="3468094" y="7711211"/>
            <a:ext cx="17468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Freeform 5"/>
          <p:cNvSpPr/>
          <p:nvPr/>
        </p:nvSpPr>
        <p:spPr>
          <a:xfrm>
            <a:off x="792046" y="6439384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40322" y="4151916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540322" y="7974630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38816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38816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8105634" y="4081608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8105426" y="7701686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0262289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62081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12978411" y="4000760"/>
            <a:ext cx="1418306" cy="10199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V="1">
            <a:off x="12951187" y="6708259"/>
            <a:ext cx="1434660" cy="9968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>
            <a:off x="14649577" y="4480674"/>
            <a:ext cx="2846376" cy="2846376"/>
          </a:xfrm>
          <a:custGeom>
            <a:avLst/>
            <a:gdLst/>
            <a:ahLst/>
            <a:cxnLst/>
            <a:rect l="l" t="t" r="r" b="b"/>
            <a:pathLst>
              <a:path w="2846376" h="2846376">
                <a:moveTo>
                  <a:pt x="0" y="0"/>
                </a:moveTo>
                <a:lnTo>
                  <a:pt x="2846377" y="0"/>
                </a:lnTo>
                <a:lnTo>
                  <a:pt x="2846377" y="2846377"/>
                </a:lnTo>
                <a:lnTo>
                  <a:pt x="0" y="28463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68389" y="7110451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5" y="0"/>
                </a:lnTo>
                <a:lnTo>
                  <a:pt x="927565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09227" y="1919645"/>
            <a:ext cx="16335210" cy="627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완료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시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예상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업무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endParaRPr lang="en-US" sz="32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31675" y="3133885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2598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4" y="0"/>
                </a:lnTo>
                <a:lnTo>
                  <a:pt x="3287854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22422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5" y="0"/>
                </a:lnTo>
                <a:lnTo>
                  <a:pt x="3287855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57859" y="2235629"/>
            <a:ext cx="3784317" cy="527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800"/>
              </a:lnSpc>
              <a:buAutoNum type="arabicPeriod"/>
            </a:pP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endParaRPr lang="en-US" sz="30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45824" y="2235629"/>
            <a:ext cx="3341775" cy="527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  <a:endParaRPr lang="en-US" sz="3000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0627" y="7486649"/>
            <a:ext cx="6779650" cy="271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기업에서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제공하는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txt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endParaRPr lang="en-US" sz="2999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딥러닝에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사용해야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할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정렬된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(csv, etc...)</a:t>
            </a:r>
          </a:p>
          <a:p>
            <a:pPr algn="ctr"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latin typeface="Poppins Light"/>
              <a:ea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68672" y="7486649"/>
            <a:ext cx="7252527" cy="2005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전처리된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파일을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기반으로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최적의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효율을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낼 수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있는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sz="29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  <a:endParaRPr lang="en-US" sz="2999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781300"/>
            <a:ext cx="9420530" cy="5030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부품에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포함</a:t>
            </a:r>
            <a:endParaRPr lang="en-US" sz="2799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내에서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데이터마다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중요한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정도도 다름</a:t>
            </a:r>
            <a:endParaRPr lang="en-US" sz="2799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부품의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정도는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기호로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표시되는데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기호는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4번까지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그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이상일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시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NG. </a:t>
            </a:r>
          </a:p>
          <a:p>
            <a:pPr marL="604519" lvl="1" indent="-302260">
              <a:lnSpc>
                <a:spcPts val="5040"/>
              </a:lnSpc>
              <a:spcBef>
                <a:spcPct val="0"/>
              </a:spcBef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원칙적으로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부위가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하나만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있어도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부위마다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중요도가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다르며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결국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사람이</a:t>
            </a:r>
            <a:r>
              <a:rPr lang="en-US" sz="2799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endParaRPr lang="en-US" sz="2799" b="1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058400" y="2580554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44400" y="8503131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1919645"/>
            <a:ext cx="16335210" cy="660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실무자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면담</a:t>
            </a:r>
            <a:r>
              <a:rPr lang="en-US" sz="3200" dirty="0">
                <a:solidFill>
                  <a:srgbClr val="333333"/>
                </a:solidFill>
                <a:latin typeface="TT Rounds Condensed Bold"/>
                <a:ea typeface="TT Rounds Condensed Bold"/>
              </a:rPr>
              <a:t>(2024/04/03)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08714" y="2570379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9227" y="3316218"/>
            <a:ext cx="8863766" cy="503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!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기업에서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사용하는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확장자로는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학습을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진행할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없음</a:t>
            </a:r>
            <a:endParaRPr lang="en-US" sz="2798" b="1" spc="25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데이터가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정렬되어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있지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않음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학습에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불필요한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행이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존재</a:t>
            </a:r>
            <a:endParaRPr lang="en-US" sz="2798" b="1" spc="25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ex)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SMmf값이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있는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행과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같이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분석자의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편의를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위해서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삽입된</a:t>
            </a: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행</a:t>
            </a:r>
          </a:p>
          <a:p>
            <a:pPr algn="just">
              <a:lnSpc>
                <a:spcPts val="5039"/>
              </a:lnSpc>
            </a:pPr>
            <a:r>
              <a:rPr lang="en-US" sz="27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en-US" sz="27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편차와</a:t>
            </a:r>
            <a:r>
              <a:rPr lang="en-US" sz="27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판정이</a:t>
            </a:r>
            <a:r>
              <a:rPr lang="en-US" sz="27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둘 다 </a:t>
            </a:r>
            <a:r>
              <a:rPr lang="en-US" sz="2798" b="1" spc="26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없는</a:t>
            </a:r>
            <a:r>
              <a:rPr lang="en-US" sz="27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행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63828" y="8408716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2145954"/>
            <a:ext cx="16335210" cy="627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전처리의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필요성</a:t>
            </a:r>
            <a:r>
              <a:rPr lang="en-US" sz="32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93976" y="7998780"/>
            <a:ext cx="9878565" cy="1723187"/>
          </a:xfrm>
          <a:custGeom>
            <a:avLst/>
            <a:gdLst/>
            <a:ahLst/>
            <a:cxnLst/>
            <a:rect l="l" t="t" r="r" b="b"/>
            <a:pathLst>
              <a:path w="9878565" h="1723187">
                <a:moveTo>
                  <a:pt x="0" y="0"/>
                </a:moveTo>
                <a:lnTo>
                  <a:pt x="9878565" y="0"/>
                </a:lnTo>
                <a:lnTo>
                  <a:pt x="9878565" y="1723187"/>
                </a:lnTo>
                <a:lnTo>
                  <a:pt x="0" y="172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93976" y="2089558"/>
            <a:ext cx="9878565" cy="1853865"/>
          </a:xfrm>
          <a:custGeom>
            <a:avLst/>
            <a:gdLst/>
            <a:ahLst/>
            <a:cxnLst/>
            <a:rect l="l" t="t" r="r" b="b"/>
            <a:pathLst>
              <a:path w="9878565" h="1853865">
                <a:moveTo>
                  <a:pt x="0" y="0"/>
                </a:moveTo>
                <a:lnTo>
                  <a:pt x="9878565" y="0"/>
                </a:lnTo>
                <a:lnTo>
                  <a:pt x="9878565" y="1853865"/>
                </a:lnTo>
                <a:lnTo>
                  <a:pt x="0" y="1853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3918" b="-20287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059516" y="4136540"/>
            <a:ext cx="747485" cy="74748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93976" y="5074524"/>
            <a:ext cx="9878565" cy="1795771"/>
          </a:xfrm>
          <a:custGeom>
            <a:avLst/>
            <a:gdLst/>
            <a:ahLst/>
            <a:cxnLst/>
            <a:rect l="l" t="t" r="r" b="b"/>
            <a:pathLst>
              <a:path w="9878565" h="1795771">
                <a:moveTo>
                  <a:pt x="0" y="0"/>
                </a:moveTo>
                <a:lnTo>
                  <a:pt x="9878565" y="0"/>
                </a:lnTo>
                <a:lnTo>
                  <a:pt x="9878565" y="1795771"/>
                </a:lnTo>
                <a:lnTo>
                  <a:pt x="0" y="1795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913" r="-1391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16000" y="2702112"/>
            <a:ext cx="1760030" cy="411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8"/>
              </a:lnSpc>
              <a:spcBef>
                <a:spcPct val="0"/>
              </a:spcBef>
            </a:pP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43656" y="5848585"/>
            <a:ext cx="2634544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63600" y="8746306"/>
            <a:ext cx="2752937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샘플용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59516" y="7060795"/>
            <a:ext cx="747485" cy="74748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05772" y="4161680"/>
            <a:ext cx="6805628" cy="504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정렬되지</a:t>
            </a:r>
            <a:r>
              <a:rPr lang="en-US" sz="24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않은</a:t>
            </a:r>
            <a:r>
              <a:rPr lang="en-US" sz="24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r>
              <a:rPr lang="en-US" sz="24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정렬된</a:t>
            </a:r>
            <a:r>
              <a:rPr lang="en-US" sz="24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데이터로</a:t>
            </a:r>
            <a:r>
              <a:rPr lang="en-US" sz="2400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변환</a:t>
            </a:r>
            <a:endParaRPr lang="en-US" sz="2400" b="1" spc="24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05772" y="7166575"/>
            <a:ext cx="6424628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딥러닝에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데이터만을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뽑아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2차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변환</a:t>
            </a:r>
            <a:endParaRPr lang="en-US" sz="2598" b="1" spc="24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7870" y="1019175"/>
            <a:ext cx="10592755" cy="54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602</Words>
  <Application>Microsoft Office PowerPoint</Application>
  <PresentationFormat>사용자 지정</PresentationFormat>
  <Paragraphs>134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TT Rounds Condensed Bold</vt:lpstr>
      <vt:lpstr>Poppins Light</vt:lpstr>
      <vt:lpstr>Poppins Medium Bold</vt:lpstr>
      <vt:lpstr>DM Sans Bold</vt:lpstr>
      <vt:lpstr>Calibri</vt:lpstr>
      <vt:lpstr>Arial</vt:lpstr>
      <vt:lpstr>맑은 고딕</vt:lpstr>
      <vt:lpstr>TT Rounds Condensed</vt:lpstr>
      <vt:lpstr>굴림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빅브라더조 1차 발표자료_수정2 (2).pptx</dc:title>
  <cp:lastModifiedBy>win</cp:lastModifiedBy>
  <cp:revision>5</cp:revision>
  <dcterms:created xsi:type="dcterms:W3CDTF">2006-08-16T00:00:00Z</dcterms:created>
  <dcterms:modified xsi:type="dcterms:W3CDTF">2024-04-16T10:56:50Z</dcterms:modified>
  <dc:identifier>DAGCenqzr2Y</dc:identifier>
</cp:coreProperties>
</file>