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comments/modernComment_105_0.xml" ContentType="application/vnd.ms-powerpoint.comments+xml"/>
  <Override PartName="/ppt/notesSlides/notesSlide7.xml" ContentType="application/vnd.openxmlformats-officedocument.presentationml.notesSlide+xml"/>
  <Override PartName="/ppt/comments/modernComment_106_0.xml" ContentType="application/vnd.ms-powerpoint.comments+xml"/>
  <Override PartName="/ppt/comments/modernComment_107_0.xml" ContentType="application/vnd.ms-powerpoint.comments+xml"/>
  <Override PartName="/ppt/comments/modernComment_109_0.xml" ContentType="application/vnd.ms-powerpoint.comments+xml"/>
  <Override PartName="/ppt/comments/modernComment_108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7" r:id="rId12"/>
  </p:sldIdLst>
  <p:sldSz cx="18288000" cy="10287000"/>
  <p:notesSz cx="6858000" cy="9144000"/>
  <p:embeddedFontLst>
    <p:embeddedFont>
      <p:font typeface="Poppins Medium" panose="00000600000000000000" pitchFamily="2" charset="0"/>
      <p:regular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94BC98-DE2B-83ED-30D8-70E3E00869CE}" name="박성민" initials="성박" userId="S::1904919@donga.ac.kr::6849c049-db3c-4737-a4c4-5847c6caa71e" providerId="AD"/>
  <p188:author id="{7AE4FFAF-F7EC-4C38-A784-5B1DAE65B01E}" name="박진서" initials="진박" userId="S::jinsobak@donga.ac.kr::5763fb56-7834-49db-bbaa-a3dcf32570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100000" autoAdjust="0"/>
  </p:normalViewPr>
  <p:slideViewPr>
    <p:cSldViewPr>
      <p:cViewPr varScale="1">
        <p:scale>
          <a:sx n="68" d="100"/>
          <a:sy n="68" d="100"/>
        </p:scale>
        <p:origin x="114" y="282"/>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CBD18AC-C914-4EE9-8113-3398B733E82D}" authorId="{DB94BC98-DE2B-83ED-30D8-70E3E00869CE}" created="2024-03-23T10:26:52.733">
    <pc:sldMkLst xmlns:pc="http://schemas.microsoft.com/office/powerpoint/2013/main/command">
      <pc:docMk/>
      <pc:sldMk cId="0" sldId="256"/>
    </pc:sldMkLst>
    <p188:txBody>
      <a:bodyPr/>
      <a:lstStyle/>
      <a:p>
        <a:r>
          <a:rPr lang="ko-KR" altLang="en-US"/>
          <a:t>안녕하십니까.
CMM 측정 데이터 이상치 탐지를 위한 
딥러닝 모듈 개발의 발표를 맡게된 19학번 박성민이라고 합니다.</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4D4CEF4F-595F-4C27-B392-68BBC251B96D}" authorId="{DB94BC98-DE2B-83ED-30D8-70E3E00869CE}" created="2024-03-23T10:31:23.551">
    <ac:deMkLst xmlns:ac="http://schemas.microsoft.com/office/drawing/2013/main/command">
      <pc:docMk xmlns:pc="http://schemas.microsoft.com/office/powerpoint/2013/main/command"/>
      <pc:sldMk xmlns:pc="http://schemas.microsoft.com/office/powerpoint/2013/main/command" cId="0" sldId="257"/>
      <ac:spMk id="11" creationId="{00000000-0000-0000-0000-000000000000}"/>
    </ac:deMkLst>
    <p188:txBody>
      <a:bodyPr/>
      <a:lstStyle/>
      <a:p>
        <a:r>
          <a:rPr lang="ko-KR" altLang="en-US"/>
          <a:t>먼저 목차에 대해서 말씀드리겠습니다.
문제 정의서 해석에선 문제에 대한 이해와 접근에 대해서, 멘토링 파트에서는 저희가 교수님 멘토링 과정에서 있었던 질문과 답변 그리고 멘토링 이후에 생긴 질문들에 대해서 정리 하였습니다. 그리고 마지막 향후 계획 관련기술조사에서 저희의 학습 기술과 로드맵에 대해서 정리해보았습니다.</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2D0C66D4-B262-4BA1-B293-AF96D17F9CF6}" authorId="{DB94BC98-DE2B-83ED-30D8-70E3E00869CE}" created="2024-03-23T14:04:12.054">
    <pc:sldMkLst xmlns:pc="http://schemas.microsoft.com/office/powerpoint/2013/main/command">
      <pc:docMk/>
      <pc:sldMk cId="0" sldId="258"/>
    </pc:sldMkLst>
    <p188:txBody>
      <a:bodyPr/>
      <a:lstStyle/>
      <a:p>
        <a:r>
          <a:rPr lang="ko-KR" altLang="en-US"/>
          <a:t>우선 CMM에 대해 설명드리겠습니다.
CMM이란 3차원 형상 측정 장치로 물체 표면의 이산점을 감지하는 장치입니다.
왼쪽사진은 접촉식 CMM이고 오른쪽 사진은 비접촉식 CMM입니다.  접촉식 CMM은 프로브가 달려있다는 차이점이 있습니다. 접촉식CMM은 측정정확도와 정밀도가 높다는 장점이 있지만 대상물의 크기가 매우 한정적이라는 단점이 있습니다. 비접촉식 CMM은 빠른 측정속도와 사용하기에 편리하다는 장점이 있지만, 낮은 정밀도를 가진다는 단점이 있습니다.
</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3B63F667-AA11-4BF4-AF98-52DD0EF483BF}" authorId="{DB94BC98-DE2B-83ED-30D8-70E3E00869CE}" created="2024-03-23T15:37:46.108">
    <pc:sldMkLst xmlns:pc="http://schemas.microsoft.com/office/powerpoint/2013/main/command">
      <pc:docMk/>
      <pc:sldMk cId="0" sldId="259"/>
    </pc:sldMkLst>
    <p188:txBody>
      <a:bodyPr/>
      <a:lstStyle/>
      <a:p>
        <a:r>
          <a:rPr lang="ko-KR" altLang="en-US"/>
          <a:t>해결해야 할 문제에 대해서 정리해보았습니다.
제작제품 측정 시, CMM데이터가 하나로 구성되고 다양한 형태로 출력되지만, 불량여부를 판별하는 부분은 여전히 전문가에 의해 수동으로 판별되고 있습니다.
그래서 저희는 딥러닝 기술을 사용하여 제품 불량 여부의 판단을 자동화하는 모듈을 개발하는 것이 목표입니다.
좌측 사진은 CMM 데이터를 회사의 수요에 맞게 라벨링한 사진입니다. 기업에 요청해서 받은 데이터셋이기때문에 정보는 마스킹처리 하였습니다.
</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3FC3CAD4-BE6A-49AD-87D5-20D7D9F0C1DF}" authorId="{DB94BC98-DE2B-83ED-30D8-70E3E00869CE}" created="2024-03-23T15:51:44.787">
    <pc:sldMkLst xmlns:pc="http://schemas.microsoft.com/office/powerpoint/2013/main/command">
      <pc:docMk/>
      <pc:sldMk cId="0" sldId="260"/>
    </pc:sldMkLst>
    <p188:txBody>
      <a:bodyPr/>
      <a:lstStyle/>
      <a:p>
        <a:r>
          <a:rPr lang="ko-KR" altLang="en-US"/>
          <a:t>이러한 이해도를 가지고 문제에 대한 접근을 시도해보았습니다.
저희가 최종적으로 해결해야 할 과제는 CMM데이터를 이용한 딥러닝모듈을 개발하는것이고, 이를 위해서 3가지의 세부과제를 정해보았습니다. 첫번째로 CMM데이터의 전처리과정이고, 두번째 전처리된 데이터를 머신러닝,딥러닝을 사용하여 분류하고, 마지막으로 분류된 데이터를 Streamlit등의 라이브러리를 통해 시각화하는 것입니다.</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EEC1A982-FB7E-4FF0-8FE8-C2B62B54BA0D}" authorId="{DB94BC98-DE2B-83ED-30D8-70E3E00869CE}" created="2024-03-23T16:02:28.463">
    <ac:deMkLst xmlns:ac="http://schemas.microsoft.com/office/drawing/2013/main/command">
      <pc:docMk xmlns:pc="http://schemas.microsoft.com/office/powerpoint/2013/main/command"/>
      <pc:sldMk xmlns:pc="http://schemas.microsoft.com/office/powerpoint/2013/main/command" cId="0" sldId="261"/>
      <ac:spMk id="5" creationId="{00000000-0000-0000-0000-000000000000}"/>
    </ac:deMkLst>
    <p188:txBody>
      <a:bodyPr/>
      <a:lstStyle/>
      <a:p>
        <a:r>
          <a:rPr lang="ko-KR" altLang="en-US"/>
          <a:t>팀프로젝트의 첫개요를 맞추기 위해 천세진 교수님에게 상담을 요청하여 팀원들과 함께 멘토링을 받았습니다.  여러 질문들을 준비해갔지만 그 중에 몇가지를 설명하자면, 먼저 저희가 CMM데이터셋을 받기  전이었기 때문에 CMM데이터에 대한 구체적인 형태에 대해서 질문하였습니다. 결과적으론 인력을 줄여 자동화해가는것이 결론이었고,
두번째는 제공받은 데이터의 양이 저희가 딥러닝을 하기에 부족하다고 느껴서 파이토치등을 사용해서 데이터를 증강시켜도 되겠냐고 여쭤보았고, 학습 데이터의 양을 늘리고 다양성을 높여서 모델의 성능을 향상시키는건 좋다고 하셨고,  데이터를 기업에 추가로 요청하면 데이터셋을 더 받아주신다고 하셨습니다.</a:t>
        </a:r>
      </a:p>
    </p188:txBody>
  </p188:cm>
  <p188:cm id="{DFFDED77-6F97-48D3-9B8B-EE74A58C8910}" authorId="{7AE4FFAF-F7EC-4C38-A784-5B1DAE65B01E}" created="2024-03-23T19:52:21.603">
    <pc:sldMkLst xmlns:pc="http://schemas.microsoft.com/office/powerpoint/2013/main/command">
      <pc:docMk/>
      <pc:sldMk cId="0" sldId="261"/>
    </pc:sldMkLst>
    <p188:txBody>
      <a:bodyPr/>
      <a:lstStyle/>
      <a:p>
        <a:r>
          <a:rPr lang="ko-KR" altLang="en-US"/>
          <a:t>정확한 CMM데이터의 형태는 CMM이 특정한 데이터를 나열해 놓은 텍스트 파일.</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49C49AFE-F842-4083-8F21-BB4743689A24}" authorId="{DB94BC98-DE2B-83ED-30D8-70E3E00869CE}" created="2024-03-23T16:03:36.523">
    <pc:sldMkLst xmlns:pc="http://schemas.microsoft.com/office/powerpoint/2013/main/command">
      <pc:docMk/>
      <pc:sldMk cId="0" sldId="262"/>
    </pc:sldMkLst>
    <p188:txBody>
      <a:bodyPr/>
      <a:lstStyle/>
      <a:p>
        <a:r>
          <a:rPr lang="ko-KR" altLang="en-US"/>
          <a:t>멘토링 이후에 생긴 의문점들입니다.
첫번째 생긴 질문으로 데이터 학습에 앞서 전처리에 대한 의문이 생겼습니다.
이미 회사의 수요에 따라 라벨링이 되어있는 데이터에 전처리를 수행하라는 말이 아직 정확하게 이해되지 않아 이 부분에 대한 의문점을 해결해야 할 것 같습니다. </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AB5FC221-BD4F-44D1-B85B-02F5A33F72EA}" authorId="{DB94BC98-DE2B-83ED-30D8-70E3E00869CE}" created="2024-03-23T16:26:09.083">
    <pc:sldMkLst xmlns:pc="http://schemas.microsoft.com/office/powerpoint/2013/main/command">
      <pc:docMk/>
      <pc:sldMk cId="0" sldId="263"/>
    </pc:sldMkLst>
    <p188:txBody>
      <a:bodyPr/>
      <a:lstStyle/>
      <a:p>
        <a:r>
          <a:rPr lang="ko-KR" altLang="en-US"/>
          <a:t>두번째 생긴 질문으로 다소 생소한 관련 기술들입니다. 평소 SVM, CNN, MLP 등은 수업시간에 접하면서 익숙해졌지만 아예 새롭게 접하는 개념들이 있었기 때문에 해당 개념들에 대한 공부가 필요할 것으로 보입니다.</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EAAE1AF7-48B7-4FBA-B895-EFEE077D3818}" authorId="{DB94BC98-DE2B-83ED-30D8-70E3E00869CE}" created="2024-03-23T16:07:05.300">
    <pc:sldMkLst xmlns:pc="http://schemas.microsoft.com/office/powerpoint/2013/main/command">
      <pc:docMk/>
      <pc:sldMk cId="0" sldId="264"/>
    </pc:sldMkLst>
    <p188:txBody>
      <a:bodyPr/>
      <a:lstStyle/>
      <a:p>
        <a:r>
          <a:rPr lang="ko-KR" altLang="en-US"/>
          <a:t>그 다음은 관련 기술 조사 및 향후 계획입니다.  머신러닝 기법에서는 로지스틱 회귀, 랜덤 포레스트, SVM을 사용할것이고, 딥러닝 기법에서는 MLP,CNN,RNN을 사용해볼것입니다.  라이브러리는 Streamlit Library를 사용할것이고, Deep learning-based intelligent measurement Methods and System for CMM 논문을 참고할것입니다.</a:t>
        </a:r>
      </a:p>
    </p188:txBody>
  </p188:cm>
</p188:cmLst>
</file>

<file path=ppt/comments/modernComment_109_0.xml><?xml version="1.0" encoding="utf-8"?>
<p188:cmLst xmlns:a="http://schemas.openxmlformats.org/drawingml/2006/main" xmlns:r="http://schemas.openxmlformats.org/officeDocument/2006/relationships" xmlns:p188="http://schemas.microsoft.com/office/powerpoint/2018/8/main">
  <p188:cm id="{85DBF3F3-B9A6-4FA7-A39B-038B6A067841}" authorId="{DB94BC98-DE2B-83ED-30D8-70E3E00869CE}" created="2024-03-23T16:08:45.840">
    <ac:deMkLst xmlns:ac="http://schemas.microsoft.com/office/drawing/2013/main/command">
      <pc:docMk xmlns:pc="http://schemas.microsoft.com/office/powerpoint/2013/main/command"/>
      <pc:sldMk xmlns:pc="http://schemas.microsoft.com/office/powerpoint/2013/main/command" cId="0" sldId="265"/>
      <ac:spMk id="10" creationId="{00000000-0000-0000-0000-000000000000}"/>
    </ac:deMkLst>
    <p188:txBody>
      <a:bodyPr/>
      <a:lstStyle/>
      <a:p>
        <a:r>
          <a:rPr lang="ko-KR" altLang="en-US"/>
          <a:t>향후 계획 로드맵입니다. 1학기때는 머신러닝을 이용한 데이터 학습 및 현장 견학을 통한 과제 이해도를 높일 것입니다. 교수님께서 4월 내에 기업과 얘기하여 관련 기술을 직접 볼수있게 컨택해주신다고 하셨습니다.
2학기때 딥러닝 기법을 통해데이터 학습으로 불량 판별률을 극대화하고 시각화 할것입니다. 최종 목표는 불량 판별률이 95% 이상 자동화 시키는것입니다.</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lvl="0">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fld id="{B7268E1E-0E44-426D-905E-8AD9B19D2182}" type="datetime1">
              <a:rPr lang="cs-CZ"/>
              <a:pPr lvl="0">
                <a:defRPr/>
              </a:pPr>
              <a:t>21.03.2024</a:t>
            </a:fld>
            <a:endParaRPr lang="cs-CZ"/>
          </a:p>
        </p:txBody>
      </p:sp>
      <p:sp>
        <p:nvSpPr>
          <p:cNvPr id="4" name="Slide Image Placeholder 3"/>
          <p:cNvSpPr>
            <a:spLocks noGrp="1" noRot="1" noChangeAspect="1" noTextEdi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anchor="ctr"/>
          <a:lstStyle/>
          <a:p>
            <a:pPr lvl="0">
              <a:defRPr/>
            </a:pPr>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fld id="{871B2431-D351-4C6E-A3CF-9DFAC0E3E050}" type="slidenum">
              <a:rPr lang="cs-CZ"/>
              <a:pPr lvl="0">
                <a:defRPr/>
              </a:pPr>
              <a:t>‹#›</a:t>
            </a:fld>
            <a:endParaRPr lang="cs-CZ"/>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dirty="0"/>
              <a:t>안녕하십니까</a:t>
            </a:r>
          </a:p>
          <a:p>
            <a:pPr lvl="0">
              <a:defRPr/>
            </a:pPr>
            <a:r>
              <a:rPr lang="en-US" dirty="0"/>
              <a:t>CMM 측정 데이터</a:t>
            </a:r>
          </a:p>
          <a:p>
            <a:pPr lvl="0">
              <a:defRPr/>
            </a:pPr>
            <a:r>
              <a:rPr lang="en-US" dirty="0"/>
              <a:t>이상치 탐지를 위한 </a:t>
            </a:r>
          </a:p>
          <a:p>
            <a:pPr lvl="0">
              <a:defRPr/>
            </a:pPr>
            <a:r>
              <a:rPr lang="en-US" dirty="0" err="1"/>
              <a:t>딥러닝</a:t>
            </a:r>
            <a:r>
              <a:rPr lang="en-US" dirty="0"/>
              <a:t> </a:t>
            </a:r>
            <a:r>
              <a:rPr lang="en-US" dirty="0" err="1"/>
              <a:t>모듈</a:t>
            </a:r>
            <a:r>
              <a:rPr lang="en-US" dirty="0"/>
              <a:t> </a:t>
            </a:r>
            <a:r>
              <a:rPr lang="en-US" dirty="0" err="1"/>
              <a:t>개발의</a:t>
            </a:r>
            <a:r>
              <a:rPr lang="en-US" dirty="0"/>
              <a:t> </a:t>
            </a:r>
            <a:r>
              <a:rPr lang="en-US" dirty="0" err="1"/>
              <a:t>발표를</a:t>
            </a:r>
            <a:r>
              <a:rPr lang="en-US" dirty="0"/>
              <a:t> </a:t>
            </a:r>
            <a:r>
              <a:rPr lang="en-US" dirty="0" err="1"/>
              <a:t>맡은</a:t>
            </a:r>
            <a:r>
              <a:rPr lang="en-US" dirty="0"/>
              <a:t> 19학번 </a:t>
            </a:r>
            <a:r>
              <a:rPr lang="en-US" dirty="0" err="1"/>
              <a:t>박성민이라고</a:t>
            </a:r>
            <a:r>
              <a:rPr lang="en-US" dirty="0"/>
              <a:t> </a:t>
            </a:r>
            <a:r>
              <a:rPr lang="en-US" dirty="0" err="1"/>
              <a:t>합니다</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목차는 다음과 같습니다.</a:t>
            </a:r>
          </a:p>
          <a:p>
            <a:pPr lvl="0">
              <a:defRPr/>
            </a:pPr>
            <a:endParaRPr lang="en-US"/>
          </a:p>
          <a:p>
            <a:pPr lvl="0">
              <a:defRPr/>
            </a:pPr>
            <a:r>
              <a:rPr lang="en-US"/>
              <a:t>문제 정의서 해석에선 문제에 대한 이해와 접근에 대해 다뤄볼 예정이고 멘토링에서는 저희가 과제를 접하면서 몰랐던 질문과 그에 대한 교수님의 답변에 대해 정리해보았습니다.</a:t>
            </a:r>
          </a:p>
          <a:p>
            <a:pPr lvl="0">
              <a:defRPr/>
            </a:pPr>
            <a:endParaRPr lang="en-US"/>
          </a:p>
          <a:p>
            <a:pPr lvl="0">
              <a:defRPr/>
            </a:pPr>
            <a:r>
              <a:rPr lang="en-US"/>
              <a:t>그리고 마지막으론 관련 기술 및 향후 계획에선 저희가 앞으로 학습, 구현해 나가야할 목표와 1년동안의 프로젝트에 대해 얘기해보겠습니다.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우선 CMM에 대해 설명드리겠습니다.</a:t>
            </a:r>
          </a:p>
          <a:p>
            <a:pPr lvl="0">
              <a:defRPr/>
            </a:pPr>
            <a:endParaRPr lang="en-US"/>
          </a:p>
          <a:p>
            <a:pPr lvl="0">
              <a:defRPr/>
            </a:pPr>
            <a:r>
              <a:rPr lang="en-US"/>
              <a:t>CMM이란 3차원 형상 측정 장치로써 프로브로 물체 표면의 이산점을 감지하는 장치입니다.</a:t>
            </a:r>
          </a:p>
          <a:p>
            <a:pPr lvl="0">
              <a:defRPr/>
            </a:pPr>
            <a:endParaRPr lang="en-US"/>
          </a:p>
          <a:p>
            <a:pPr lvl="0">
              <a:defRPr/>
            </a:pPr>
            <a:r>
              <a:rPr lang="en-US"/>
              <a:t>좌측 사진을 자세히 보시면 빨간색 센서가 보이실 건데 이게 프로브입니다.</a:t>
            </a:r>
          </a:p>
          <a:p>
            <a:pPr lvl="0">
              <a:defRPr/>
            </a:pPr>
            <a:endParaRPr lang="en-US"/>
          </a:p>
          <a:p>
            <a:pPr lvl="0">
              <a:defRPr/>
            </a:pPr>
            <a:r>
              <a:rPr lang="en-US"/>
              <a:t>우측 사진은 CMM 전체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좌측 사진은 CMM 데이터를 회사의 수요에 맞게 라벨링한 사진입니다.</a:t>
            </a:r>
          </a:p>
          <a:p>
            <a:pPr lvl="0">
              <a:defRPr/>
            </a:pPr>
            <a:endParaRPr lang="en-US"/>
          </a:p>
          <a:p>
            <a:pPr lvl="0">
              <a:defRPr/>
            </a:pPr>
            <a:r>
              <a:rPr lang="en-US"/>
              <a:t>예시) 현재 CMM 데이터로부터 불량제품을 판별하는데 2명의 인력이 소요되고 있는데 </a:t>
            </a:r>
          </a:p>
          <a:p>
            <a:pPr lvl="0">
              <a:defRPr/>
            </a:pPr>
            <a:r>
              <a:rPr lang="en-US"/>
              <a:t>만약 자동화가 된다면 2명에서 1명만으로도 업무를 수행해낼 수 있습니다.</a:t>
            </a:r>
          </a:p>
          <a:p>
            <a:pPr lvl="0">
              <a:defRPr/>
            </a:pPr>
            <a:r>
              <a:rPr lang="en-US"/>
              <a:t>또한 자동차, 항공 부품 등의 오류를 잡아내는 문제이기 때문에 사소한 오류도 인명사고로 이어질 수 있기 때문에 정확한 알고리즘을 통해 오류 검출율을 최대한 높이는 게 저희의 목표입니다.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이러한 이해도를 가지고 문제에 대한 접근을 시도해보았습니다.</a:t>
            </a:r>
          </a:p>
          <a:p>
            <a:pPr lvl="0">
              <a:defRPr/>
            </a:pPr>
            <a:endParaRPr lang="en-US"/>
          </a:p>
          <a:p>
            <a:pPr lvl="0">
              <a:defRPr/>
            </a:pPr>
            <a:r>
              <a:rPr lang="en-US"/>
              <a:t>저희가 최종적으로 해결해야 할 과제로는 (PPT에 적힌 내용, 위쪽 단락 )이 있고 이를 위해서 3가지 정도의 세부 해결 과제가 있는데 이는 (PPT에 적힌 내용, 아래쪽 단락)과 같습니다.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endParaRPr lang="ko-KR"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첫번째 생긴 질문으로 데이터 학습에 앞서 전처리에 대한 의문이 생겼습니다.</a:t>
            </a:r>
          </a:p>
          <a:p>
            <a:pPr lvl="0">
              <a:defRPr/>
            </a:pPr>
            <a:r>
              <a:rPr lang="en-US"/>
              <a:t>이미 회사의 수요에 따라 라벨링이 되어있는 데이터에 전처리를 수행하라는 말이 아직 정확하게 이해되지 않아 이 부분에 대한 의문점을 해결해야 할 것 같습니다. </a:t>
            </a:r>
          </a:p>
          <a:p>
            <a:pPr lvl="0">
              <a:defRPr/>
            </a:pPr>
            <a:endParaRPr lang="en-US"/>
          </a:p>
          <a:p>
            <a:pPr lvl="0">
              <a:defRPr/>
            </a:pPr>
            <a:r>
              <a:rPr lang="en-US"/>
              <a:t>두번째 생긴 질문으로 다소 생소한 관련 기술들입니다. 평소 SVM, CNN, MLP 등은 수업시간에 접하면서 익숙해졌지만 아예 새롭게 접하는 개념들(RNN, 랜덤 포레스트)가 있었기 때문에 해당 개념들에 대한 공부가 필요할 것으로 보입니다.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08_0.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7_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microsoft.com/office/2018/10/relationships/comments" Target="../comments/modernComment_109_0.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 name="TextBox 4"/>
          <p:cNvSpPr txBox="1"/>
          <p:nvPr/>
        </p:nvSpPr>
        <p:spPr>
          <a:xfrm>
            <a:off x="4278378" y="5143500"/>
            <a:ext cx="9731244" cy="2385268"/>
          </a:xfrm>
          <a:prstGeom prst="rect">
            <a:avLst/>
          </a:prstGeom>
        </p:spPr>
        <p:txBody>
          <a:bodyPr lIns="0" tIns="0" rIns="0" bIns="0" anchor="t">
            <a:spAutoFit/>
          </a:bodyPr>
          <a:lstStyle/>
          <a:p>
            <a:pPr algn="ctr">
              <a:lnSpc>
                <a:spcPts val="6220"/>
              </a:lnSpc>
              <a:defRPr/>
            </a:pPr>
            <a:r>
              <a:rPr lang="en-US" sz="5000" b="1" spc="160" dirty="0">
                <a:solidFill>
                  <a:srgbClr val="333333"/>
                </a:solidFill>
                <a:latin typeface="+mj-ea"/>
                <a:ea typeface="+mj-ea"/>
              </a:rPr>
              <a:t>CMM </a:t>
            </a:r>
            <a:r>
              <a:rPr lang="en-US" sz="5000" b="1" spc="160" dirty="0" err="1">
                <a:solidFill>
                  <a:srgbClr val="333333"/>
                </a:solidFill>
                <a:latin typeface="+mj-ea"/>
                <a:ea typeface="+mj-ea"/>
              </a:rPr>
              <a:t>측정</a:t>
            </a:r>
            <a:r>
              <a:rPr lang="en-US" sz="5000" b="1" spc="160" dirty="0">
                <a:solidFill>
                  <a:srgbClr val="333333"/>
                </a:solidFill>
                <a:latin typeface="+mj-ea"/>
                <a:ea typeface="+mj-ea"/>
              </a:rPr>
              <a:t> </a:t>
            </a:r>
            <a:r>
              <a:rPr lang="en-US" sz="5000" b="1" spc="160" dirty="0" err="1">
                <a:solidFill>
                  <a:srgbClr val="333333"/>
                </a:solidFill>
                <a:latin typeface="+mj-ea"/>
                <a:ea typeface="+mj-ea"/>
              </a:rPr>
              <a:t>데이터</a:t>
            </a:r>
            <a:endParaRPr lang="en-US" sz="5000" b="1" spc="160" dirty="0">
              <a:solidFill>
                <a:srgbClr val="333333"/>
              </a:solidFill>
              <a:latin typeface="+mj-ea"/>
              <a:ea typeface="+mj-ea"/>
            </a:endParaRPr>
          </a:p>
          <a:p>
            <a:pPr algn="ctr">
              <a:lnSpc>
                <a:spcPts val="6220"/>
              </a:lnSpc>
              <a:defRPr/>
            </a:pPr>
            <a:r>
              <a:rPr lang="en-US" sz="5000" b="1" spc="160" dirty="0">
                <a:solidFill>
                  <a:srgbClr val="333333"/>
                </a:solidFill>
                <a:latin typeface="+mj-ea"/>
                <a:ea typeface="+mj-ea"/>
              </a:rPr>
              <a:t>이상치 탐지를 위한 </a:t>
            </a:r>
          </a:p>
          <a:p>
            <a:pPr algn="ctr">
              <a:lnSpc>
                <a:spcPts val="6220"/>
              </a:lnSpc>
              <a:defRPr/>
            </a:pPr>
            <a:r>
              <a:rPr lang="en-US" sz="5000" b="1" spc="160" dirty="0" err="1">
                <a:solidFill>
                  <a:srgbClr val="333333"/>
                </a:solidFill>
                <a:latin typeface="+mj-ea"/>
                <a:ea typeface="+mj-ea"/>
              </a:rPr>
              <a:t>딥러닝</a:t>
            </a:r>
            <a:r>
              <a:rPr lang="en-US" sz="5000" b="1" spc="160" dirty="0">
                <a:solidFill>
                  <a:srgbClr val="333333"/>
                </a:solidFill>
                <a:latin typeface="+mj-ea"/>
                <a:ea typeface="+mj-ea"/>
              </a:rPr>
              <a:t> </a:t>
            </a:r>
            <a:r>
              <a:rPr lang="en-US" sz="5000" b="1" spc="160" dirty="0" err="1">
                <a:solidFill>
                  <a:srgbClr val="333333"/>
                </a:solidFill>
                <a:latin typeface="+mj-ea"/>
                <a:ea typeface="+mj-ea"/>
              </a:rPr>
              <a:t>모듈</a:t>
            </a:r>
            <a:r>
              <a:rPr lang="en-US" sz="5000" b="1" spc="160" dirty="0">
                <a:solidFill>
                  <a:srgbClr val="333333"/>
                </a:solidFill>
                <a:latin typeface="+mj-ea"/>
                <a:ea typeface="+mj-ea"/>
              </a:rPr>
              <a:t> </a:t>
            </a:r>
            <a:r>
              <a:rPr lang="en-US" sz="5000" b="1" spc="160" dirty="0" err="1">
                <a:solidFill>
                  <a:srgbClr val="333333"/>
                </a:solidFill>
                <a:latin typeface="+mj-ea"/>
                <a:ea typeface="+mj-ea"/>
              </a:rPr>
              <a:t>개발</a:t>
            </a:r>
            <a:endParaRPr lang="en-US" sz="5000" b="1" spc="160" dirty="0">
              <a:solidFill>
                <a:srgbClr val="333333"/>
              </a:solidFill>
              <a:latin typeface="+mj-ea"/>
              <a:ea typeface="+mj-ea"/>
            </a:endParaRPr>
          </a:p>
        </p:txBody>
      </p:sp>
      <p:sp>
        <p:nvSpPr>
          <p:cNvPr id="5" name="TextBox 5"/>
          <p:cNvSpPr txBox="1"/>
          <p:nvPr/>
        </p:nvSpPr>
        <p:spPr>
          <a:xfrm>
            <a:off x="676695" y="1233987"/>
            <a:ext cx="3996127" cy="1486842"/>
          </a:xfrm>
          <a:prstGeom prst="rect">
            <a:avLst/>
          </a:prstGeom>
        </p:spPr>
        <p:txBody>
          <a:bodyPr lIns="0" tIns="0" rIns="0" bIns="0" anchor="t">
            <a:spAutoFit/>
          </a:bodyPr>
          <a:lstStyle/>
          <a:p>
            <a:pPr algn="ctr">
              <a:lnSpc>
                <a:spcPts val="5880"/>
              </a:lnSpc>
              <a:defRPr/>
            </a:pPr>
            <a:r>
              <a:rPr lang="en-US" sz="4000" b="1" dirty="0" err="1">
                <a:solidFill>
                  <a:srgbClr val="333333"/>
                </a:solidFill>
                <a:latin typeface="+mj-ea"/>
                <a:ea typeface="+mj-ea"/>
              </a:rPr>
              <a:t>DongA</a:t>
            </a:r>
            <a:r>
              <a:rPr lang="en-US" sz="4200" b="1" dirty="0">
                <a:solidFill>
                  <a:srgbClr val="333333"/>
                </a:solidFill>
                <a:latin typeface="+mj-ea"/>
                <a:ea typeface="+mj-ea"/>
              </a:rPr>
              <a:t> University</a:t>
            </a:r>
          </a:p>
        </p:txBody>
      </p:sp>
      <p:sp>
        <p:nvSpPr>
          <p:cNvPr id="6" name="AutoShape 6"/>
          <p:cNvSpPr/>
          <p:nvPr/>
        </p:nvSpPr>
        <p:spPr>
          <a:xfrm flipV="1">
            <a:off x="5895107" y="450526"/>
            <a:ext cx="0" cy="3053767"/>
          </a:xfrm>
          <a:prstGeom prst="line">
            <a:avLst/>
          </a:prstGeom>
          <a:ln w="19050" cap="rnd">
            <a:solidFill>
              <a:srgbClr val="00C49A"/>
            </a:solidFill>
            <a:prstDash val="solid"/>
          </a:ln>
        </p:spPr>
        <p:txBody>
          <a:bodyPr wrap="square" anchor="ctr"/>
          <a:lstStyle/>
          <a:p>
            <a:pPr algn="dist">
              <a:defRPr/>
            </a:pPr>
            <a:endParaRPr lang="ko-KR" altLang="en-US" dirty="0"/>
          </a:p>
        </p:txBody>
      </p:sp>
      <p:sp>
        <p:nvSpPr>
          <p:cNvPr id="7" name="AutoShape 7"/>
          <p:cNvSpPr/>
          <p:nvPr/>
        </p:nvSpPr>
        <p:spPr>
          <a:xfrm flipV="1">
            <a:off x="12496800" y="450526"/>
            <a:ext cx="0" cy="3053767"/>
          </a:xfrm>
          <a:prstGeom prst="line">
            <a:avLst/>
          </a:prstGeom>
          <a:ln w="19050" cap="rnd">
            <a:solidFill>
              <a:srgbClr val="00C49A"/>
            </a:solidFill>
            <a:prstDash val="solid"/>
          </a:ln>
        </p:spPr>
        <p:txBody>
          <a:bodyPr wrap="square" anchor="ctr"/>
          <a:lstStyle/>
          <a:p>
            <a:pPr algn="dist">
              <a:defRPr/>
            </a:pPr>
            <a:endParaRPr lang="ko-KR" altLang="en-US" dirty="0"/>
          </a:p>
        </p:txBody>
      </p:sp>
      <p:sp>
        <p:nvSpPr>
          <p:cNvPr id="8" name="TextBox 8"/>
          <p:cNvSpPr txBox="1"/>
          <p:nvPr/>
        </p:nvSpPr>
        <p:spPr>
          <a:xfrm>
            <a:off x="14668285" y="674124"/>
            <a:ext cx="2903535" cy="397032"/>
          </a:xfrm>
          <a:prstGeom prst="rect">
            <a:avLst/>
          </a:prstGeom>
        </p:spPr>
        <p:txBody>
          <a:bodyPr lIns="0" tIns="0" rIns="0" bIns="0" anchor="t">
            <a:spAutoFit/>
          </a:bodyPr>
          <a:lstStyle/>
          <a:p>
            <a:pPr algn="r">
              <a:lnSpc>
                <a:spcPts val="3359"/>
              </a:lnSpc>
              <a:defRPr/>
            </a:pPr>
            <a:r>
              <a:rPr lang="en-US" sz="2400" b="1" dirty="0">
                <a:solidFill>
                  <a:srgbClr val="333333"/>
                </a:solidFill>
                <a:latin typeface="+mj-ea"/>
                <a:ea typeface="+mj-ea"/>
              </a:rPr>
              <a:t>STUDENT</a:t>
            </a:r>
          </a:p>
        </p:txBody>
      </p:sp>
      <p:sp>
        <p:nvSpPr>
          <p:cNvPr id="9" name="TextBox 9"/>
          <p:cNvSpPr txBox="1"/>
          <p:nvPr/>
        </p:nvSpPr>
        <p:spPr>
          <a:xfrm>
            <a:off x="14668285" y="1340877"/>
            <a:ext cx="2903536" cy="1719250"/>
          </a:xfrm>
          <a:prstGeom prst="rect">
            <a:avLst/>
          </a:prstGeom>
        </p:spPr>
        <p:txBody>
          <a:bodyPr lIns="0" tIns="0" rIns="0" bIns="0" anchor="t">
            <a:spAutoFit/>
          </a:bodyPr>
          <a:lstStyle/>
          <a:p>
            <a:pPr algn="r">
              <a:lnSpc>
                <a:spcPts val="3359"/>
              </a:lnSpc>
              <a:defRPr/>
            </a:pPr>
            <a:r>
              <a:rPr lang="en-US" sz="2400" dirty="0">
                <a:solidFill>
                  <a:srgbClr val="333333"/>
                </a:solidFill>
                <a:latin typeface="+mj-ea"/>
                <a:ea typeface="+mj-ea"/>
              </a:rPr>
              <a:t>2143017 박진서</a:t>
            </a:r>
          </a:p>
          <a:p>
            <a:pPr algn="r">
              <a:lnSpc>
                <a:spcPts val="3359"/>
              </a:lnSpc>
              <a:defRPr/>
            </a:pPr>
            <a:r>
              <a:rPr lang="en-US" sz="2400" dirty="0">
                <a:solidFill>
                  <a:srgbClr val="333333"/>
                </a:solidFill>
                <a:latin typeface="+mj-ea"/>
                <a:ea typeface="+mj-ea"/>
              </a:rPr>
              <a:t>1904919 박성민 </a:t>
            </a:r>
          </a:p>
          <a:p>
            <a:pPr algn="r">
              <a:lnSpc>
                <a:spcPts val="3359"/>
              </a:lnSpc>
              <a:defRPr/>
            </a:pPr>
            <a:r>
              <a:rPr lang="en-US" sz="2400" dirty="0">
                <a:solidFill>
                  <a:srgbClr val="333333"/>
                </a:solidFill>
                <a:latin typeface="+mj-ea"/>
                <a:ea typeface="+mj-ea"/>
              </a:rPr>
              <a:t>2155131 이영찬</a:t>
            </a:r>
          </a:p>
          <a:p>
            <a:pPr algn="r">
              <a:lnSpc>
                <a:spcPts val="3359"/>
              </a:lnSpc>
              <a:defRPr/>
            </a:pPr>
            <a:r>
              <a:rPr lang="en-US" sz="2400" dirty="0">
                <a:solidFill>
                  <a:srgbClr val="333333"/>
                </a:solidFill>
                <a:latin typeface="+mj-ea"/>
                <a:ea typeface="+mj-ea"/>
              </a:rPr>
              <a:t>2155129 이승훈</a:t>
            </a:r>
          </a:p>
        </p:txBody>
      </p:sp>
      <p:sp>
        <p:nvSpPr>
          <p:cNvPr id="10" name="AutoShape 10"/>
          <p:cNvSpPr/>
          <p:nvPr/>
        </p:nvSpPr>
        <p:spPr>
          <a:xfrm>
            <a:off x="0" y="3504291"/>
            <a:ext cx="18288000" cy="1"/>
          </a:xfrm>
          <a:prstGeom prst="line">
            <a:avLst/>
          </a:prstGeom>
          <a:ln w="19050" cap="rnd">
            <a:solidFill>
              <a:srgbClr val="00C49A"/>
            </a:solidFill>
            <a:prstDash val="solid"/>
          </a:ln>
        </p:spPr>
        <p:txBody>
          <a:bodyPr wrap="square" anchor="ctr"/>
          <a:lstStyle/>
          <a:p>
            <a:pPr algn="ctr">
              <a:defRPr/>
            </a:pPr>
            <a:endParaRPr lang="ko-KR" altLang="en-US" dirty="0"/>
          </a:p>
        </p:txBody>
      </p:sp>
      <p:sp>
        <p:nvSpPr>
          <p:cNvPr id="11" name="TextBox 11"/>
          <p:cNvSpPr txBox="1"/>
          <p:nvPr/>
        </p:nvSpPr>
        <p:spPr>
          <a:xfrm>
            <a:off x="7145936" y="1632378"/>
            <a:ext cx="3996128" cy="690061"/>
          </a:xfrm>
          <a:prstGeom prst="rect">
            <a:avLst/>
          </a:prstGeom>
        </p:spPr>
        <p:txBody>
          <a:bodyPr lIns="0" tIns="0" rIns="0" bIns="0" anchor="t">
            <a:spAutoFit/>
          </a:bodyPr>
          <a:lstStyle/>
          <a:p>
            <a:pPr algn="ctr">
              <a:lnSpc>
                <a:spcPts val="5880"/>
              </a:lnSpc>
              <a:defRPr/>
            </a:pPr>
            <a:r>
              <a:rPr lang="en-US" sz="4000" b="1" dirty="0">
                <a:solidFill>
                  <a:srgbClr val="333333"/>
                </a:solidFill>
                <a:latin typeface="+mj-ea"/>
                <a:ea typeface="+mj-ea"/>
              </a:rPr>
              <a:t>Team</a:t>
            </a:r>
            <a:r>
              <a:rPr lang="en-US" sz="4200" b="1" dirty="0">
                <a:solidFill>
                  <a:srgbClr val="333333"/>
                </a:solidFill>
                <a:latin typeface="+mj-ea"/>
                <a:ea typeface="+mj-ea"/>
              </a:rPr>
              <a:t> Project</a:t>
            </a:r>
          </a:p>
        </p:txBody>
      </p:sp>
      <p:grpSp>
        <p:nvGrpSpPr>
          <p:cNvPr id="12" name="Group 2"/>
          <p:cNvGrpSpPr/>
          <p:nvPr/>
        </p:nvGrpSpPr>
        <p:grpSpPr>
          <a:xfrm>
            <a:off x="0" y="0"/>
            <a:ext cx="18288000" cy="450526"/>
            <a:chOff x="0" y="0"/>
            <a:chExt cx="5701783" cy="152400"/>
          </a:xfrm>
        </p:grpSpPr>
        <p:sp>
          <p:nvSpPr>
            <p:cNvPr id="13" name="Freeform 3"/>
            <p:cNvSpPr/>
            <p:nvPr/>
          </p:nvSpPr>
          <p:spPr>
            <a:xfrm>
              <a:off x="0" y="0"/>
              <a:ext cx="5701783" cy="152400"/>
            </a:xfrm>
            <a:custGeom>
              <a:avLst/>
              <a:gdLst/>
              <a:ahLst/>
              <a:cxnLst/>
              <a:rect l="l" t="t" r="r" b="b"/>
              <a:pathLst>
                <a:path w="5701783" h="152400">
                  <a:moveTo>
                    <a:pt x="0" y="0"/>
                  </a:moveTo>
                  <a:lnTo>
                    <a:pt x="5701783" y="0"/>
                  </a:lnTo>
                  <a:lnTo>
                    <a:pt x="5701783" y="152400"/>
                  </a:lnTo>
                  <a:lnTo>
                    <a:pt x="0" y="152400"/>
                  </a:lnTo>
                  <a:close/>
                </a:path>
              </a:pathLst>
            </a:custGeom>
            <a:solidFill>
              <a:srgbClr val="00C49A"/>
            </a:solidFill>
          </p:spPr>
          <p:txBody>
            <a:bodyPr anchor="ctr"/>
            <a:lstStyle/>
            <a:p>
              <a:pPr algn="ctr">
                <a:defRPr/>
              </a:pPr>
              <a:endParaRPr lang="ko-KR" altLang="en-US" dirty="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333690" y="1978136"/>
            <a:ext cx="4499449" cy="3673186"/>
          </a:xfrm>
          <a:custGeom>
            <a:avLst/>
            <a:gdLst/>
            <a:ahLst/>
            <a:cxnLst/>
            <a:rect l="l" t="t" r="r" b="b"/>
            <a:pathLst>
              <a:path w="4499449" h="3673186">
                <a:moveTo>
                  <a:pt x="0" y="0"/>
                </a:moveTo>
                <a:lnTo>
                  <a:pt x="4499448" y="0"/>
                </a:lnTo>
                <a:lnTo>
                  <a:pt x="4499448" y="3673186"/>
                </a:lnTo>
                <a:lnTo>
                  <a:pt x="0" y="36731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5" name="Freeform 5"/>
          <p:cNvSpPr/>
          <p:nvPr/>
        </p:nvSpPr>
        <p:spPr>
          <a:xfrm>
            <a:off x="1605007" y="5131475"/>
            <a:ext cx="5503952" cy="5483938"/>
          </a:xfrm>
          <a:custGeom>
            <a:avLst/>
            <a:gdLst/>
            <a:ahLst/>
            <a:cxnLst/>
            <a:rect l="l" t="t" r="r" b="b"/>
            <a:pathLst>
              <a:path w="5503952" h="5483938">
                <a:moveTo>
                  <a:pt x="0" y="0"/>
                </a:moveTo>
                <a:lnTo>
                  <a:pt x="5503952" y="0"/>
                </a:lnTo>
                <a:lnTo>
                  <a:pt x="5503952" y="5483937"/>
                </a:lnTo>
                <a:lnTo>
                  <a:pt x="0" y="54839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ko-KR" altLang="en-US"/>
          </a:p>
        </p:txBody>
      </p:sp>
      <p:sp>
        <p:nvSpPr>
          <p:cNvPr id="6" name="TextBox 6"/>
          <p:cNvSpPr txBox="1"/>
          <p:nvPr/>
        </p:nvSpPr>
        <p:spPr>
          <a:xfrm>
            <a:off x="8663225" y="2232736"/>
            <a:ext cx="5389668" cy="1725930"/>
          </a:xfrm>
          <a:prstGeom prst="rect">
            <a:avLst/>
          </a:prstGeom>
        </p:spPr>
        <p:txBody>
          <a:bodyPr lIns="0" tIns="0" rIns="0" bIns="0" rtlCol="0" anchor="t">
            <a:spAutoFit/>
          </a:bodyPr>
          <a:lstStyle/>
          <a:p>
            <a:pPr>
              <a:lnSpc>
                <a:spcPts val="4679"/>
              </a:lnSpc>
            </a:pPr>
            <a:r>
              <a:rPr lang="en-US" sz="2300" dirty="0">
                <a:solidFill>
                  <a:srgbClr val="333333"/>
                </a:solidFill>
                <a:latin typeface="+mj-ea"/>
                <a:ea typeface="+mj-ea"/>
              </a:rPr>
              <a:t>logistic regression(</a:t>
            </a:r>
            <a:r>
              <a:rPr lang="en-US" sz="2300" dirty="0" err="1">
                <a:solidFill>
                  <a:srgbClr val="333333"/>
                </a:solidFill>
                <a:latin typeface="+mj-ea"/>
                <a:ea typeface="+mj-ea"/>
              </a:rPr>
              <a:t>로지스틱</a:t>
            </a:r>
            <a:r>
              <a:rPr lang="en-US" sz="2300" dirty="0">
                <a:solidFill>
                  <a:srgbClr val="333333"/>
                </a:solidFill>
                <a:latin typeface="+mj-ea"/>
                <a:ea typeface="+mj-ea"/>
              </a:rPr>
              <a:t> </a:t>
            </a:r>
            <a:r>
              <a:rPr lang="en-US" sz="2300" dirty="0" err="1">
                <a:solidFill>
                  <a:srgbClr val="333333"/>
                </a:solidFill>
                <a:latin typeface="+mj-ea"/>
                <a:ea typeface="+mj-ea"/>
              </a:rPr>
              <a:t>회귀</a:t>
            </a:r>
            <a:r>
              <a:rPr lang="en-US" sz="2300" dirty="0">
                <a:solidFill>
                  <a:srgbClr val="333333"/>
                </a:solidFill>
                <a:latin typeface="+mj-ea"/>
                <a:ea typeface="+mj-ea"/>
              </a:rPr>
              <a:t>)</a:t>
            </a:r>
          </a:p>
          <a:p>
            <a:pPr>
              <a:lnSpc>
                <a:spcPts val="4679"/>
              </a:lnSpc>
            </a:pPr>
            <a:r>
              <a:rPr lang="en-US" sz="2300" dirty="0">
                <a:solidFill>
                  <a:srgbClr val="333333"/>
                </a:solidFill>
                <a:latin typeface="+mj-ea"/>
                <a:ea typeface="+mj-ea"/>
              </a:rPr>
              <a:t>Random Forest(</a:t>
            </a:r>
            <a:r>
              <a:rPr lang="en-US" sz="2300" dirty="0" err="1">
                <a:solidFill>
                  <a:srgbClr val="333333"/>
                </a:solidFill>
                <a:latin typeface="+mj-ea"/>
                <a:ea typeface="+mj-ea"/>
              </a:rPr>
              <a:t>랜덤</a:t>
            </a:r>
            <a:r>
              <a:rPr lang="en-US" sz="2300" dirty="0">
                <a:solidFill>
                  <a:srgbClr val="333333"/>
                </a:solidFill>
                <a:latin typeface="+mj-ea"/>
                <a:ea typeface="+mj-ea"/>
              </a:rPr>
              <a:t> </a:t>
            </a:r>
            <a:r>
              <a:rPr lang="en-US" sz="2300" dirty="0" err="1">
                <a:solidFill>
                  <a:srgbClr val="333333"/>
                </a:solidFill>
                <a:latin typeface="+mj-ea"/>
                <a:ea typeface="+mj-ea"/>
              </a:rPr>
              <a:t>포레스트</a:t>
            </a:r>
            <a:r>
              <a:rPr lang="en-US" sz="2300" dirty="0">
                <a:solidFill>
                  <a:srgbClr val="333333"/>
                </a:solidFill>
                <a:latin typeface="+mj-ea"/>
                <a:ea typeface="+mj-ea"/>
              </a:rPr>
              <a:t>)</a:t>
            </a:r>
          </a:p>
          <a:p>
            <a:pPr>
              <a:lnSpc>
                <a:spcPts val="4679"/>
              </a:lnSpc>
            </a:pPr>
            <a:r>
              <a:rPr lang="en-US" sz="2300" dirty="0" err="1">
                <a:solidFill>
                  <a:srgbClr val="333333"/>
                </a:solidFill>
                <a:latin typeface="+mj-ea"/>
                <a:ea typeface="+mj-ea"/>
              </a:rPr>
              <a:t>Sofe</a:t>
            </a:r>
            <a:r>
              <a:rPr lang="en-US" sz="2300" dirty="0">
                <a:solidFill>
                  <a:srgbClr val="333333"/>
                </a:solidFill>
                <a:latin typeface="+mj-ea"/>
                <a:ea typeface="+mj-ea"/>
              </a:rPr>
              <a:t> Vector Machine(SVM)</a:t>
            </a:r>
          </a:p>
        </p:txBody>
      </p:sp>
      <p:sp>
        <p:nvSpPr>
          <p:cNvPr id="7" name="TextBox 7"/>
          <p:cNvSpPr txBox="1"/>
          <p:nvPr/>
        </p:nvSpPr>
        <p:spPr>
          <a:xfrm>
            <a:off x="8663225" y="1580638"/>
            <a:ext cx="3905966" cy="549189"/>
          </a:xfrm>
          <a:prstGeom prst="rect">
            <a:avLst/>
          </a:prstGeom>
        </p:spPr>
        <p:txBody>
          <a:bodyPr lIns="0" tIns="0" rIns="0" bIns="0" rtlCol="0" anchor="t">
            <a:spAutoFit/>
          </a:bodyPr>
          <a:lstStyle/>
          <a:p>
            <a:pPr>
              <a:lnSpc>
                <a:spcPts val="4800"/>
              </a:lnSpc>
            </a:pPr>
            <a:r>
              <a:rPr lang="en-US" sz="3000" b="1" dirty="0">
                <a:solidFill>
                  <a:srgbClr val="333333"/>
                </a:solidFill>
                <a:latin typeface="+mj-ea"/>
                <a:ea typeface="+mj-ea"/>
              </a:rPr>
              <a:t>Machine Learning</a:t>
            </a:r>
          </a:p>
        </p:txBody>
      </p:sp>
      <p:sp>
        <p:nvSpPr>
          <p:cNvPr id="8" name="TextBox 8"/>
          <p:cNvSpPr txBox="1"/>
          <p:nvPr/>
        </p:nvSpPr>
        <p:spPr>
          <a:xfrm>
            <a:off x="8663225" y="6527322"/>
            <a:ext cx="4190867" cy="549189"/>
          </a:xfrm>
          <a:prstGeom prst="rect">
            <a:avLst/>
          </a:prstGeom>
        </p:spPr>
        <p:txBody>
          <a:bodyPr lIns="0" tIns="0" rIns="0" bIns="0" rtlCol="0" anchor="t">
            <a:spAutoFit/>
          </a:bodyPr>
          <a:lstStyle/>
          <a:p>
            <a:pPr>
              <a:lnSpc>
                <a:spcPts val="4800"/>
              </a:lnSpc>
            </a:pPr>
            <a:r>
              <a:rPr lang="en-US" sz="3000" b="1" dirty="0" err="1">
                <a:solidFill>
                  <a:srgbClr val="333333"/>
                </a:solidFill>
                <a:latin typeface="+mj-ea"/>
                <a:ea typeface="+mj-ea"/>
              </a:rPr>
              <a:t>Wep</a:t>
            </a:r>
            <a:r>
              <a:rPr lang="en-US" sz="3000" b="1" dirty="0">
                <a:solidFill>
                  <a:srgbClr val="333333"/>
                </a:solidFill>
                <a:latin typeface="+mj-ea"/>
                <a:ea typeface="+mj-ea"/>
              </a:rPr>
              <a:t> Page Library</a:t>
            </a:r>
          </a:p>
        </p:txBody>
      </p:sp>
      <p:sp>
        <p:nvSpPr>
          <p:cNvPr id="9" name="TextBox 9"/>
          <p:cNvSpPr txBox="1"/>
          <p:nvPr/>
        </p:nvSpPr>
        <p:spPr>
          <a:xfrm>
            <a:off x="8663225" y="4706141"/>
            <a:ext cx="6149513" cy="1725930"/>
          </a:xfrm>
          <a:prstGeom prst="rect">
            <a:avLst/>
          </a:prstGeom>
        </p:spPr>
        <p:txBody>
          <a:bodyPr lIns="0" tIns="0" rIns="0" bIns="0" rtlCol="0" anchor="t">
            <a:spAutoFit/>
          </a:bodyPr>
          <a:lstStyle/>
          <a:p>
            <a:pPr>
              <a:lnSpc>
                <a:spcPts val="4679"/>
              </a:lnSpc>
            </a:pPr>
            <a:r>
              <a:rPr lang="en-US" sz="2300" dirty="0">
                <a:solidFill>
                  <a:srgbClr val="333333"/>
                </a:solidFill>
                <a:latin typeface="+mj-ea"/>
                <a:ea typeface="+mj-ea"/>
              </a:rPr>
              <a:t>Multi-Layer Perceptron(MLP)</a:t>
            </a:r>
          </a:p>
          <a:p>
            <a:pPr>
              <a:lnSpc>
                <a:spcPts val="4679"/>
              </a:lnSpc>
            </a:pPr>
            <a:r>
              <a:rPr lang="en-US" sz="2300" dirty="0">
                <a:solidFill>
                  <a:srgbClr val="333333"/>
                </a:solidFill>
                <a:latin typeface="+mj-ea"/>
                <a:ea typeface="+mj-ea"/>
              </a:rPr>
              <a:t>Convolutional Neural Network(CNN)</a:t>
            </a:r>
          </a:p>
          <a:p>
            <a:pPr>
              <a:lnSpc>
                <a:spcPts val="4679"/>
              </a:lnSpc>
            </a:pPr>
            <a:r>
              <a:rPr lang="en-US" sz="2300" dirty="0">
                <a:solidFill>
                  <a:srgbClr val="333333"/>
                </a:solidFill>
                <a:latin typeface="+mj-ea"/>
                <a:ea typeface="+mj-ea"/>
              </a:rPr>
              <a:t>Recurrent Neural Network(RNN)</a:t>
            </a:r>
          </a:p>
        </p:txBody>
      </p:sp>
      <p:sp>
        <p:nvSpPr>
          <p:cNvPr id="10" name="TextBox 10"/>
          <p:cNvSpPr txBox="1"/>
          <p:nvPr/>
        </p:nvSpPr>
        <p:spPr>
          <a:xfrm>
            <a:off x="8663225" y="4053916"/>
            <a:ext cx="4190867" cy="549189"/>
          </a:xfrm>
          <a:prstGeom prst="rect">
            <a:avLst/>
          </a:prstGeom>
        </p:spPr>
        <p:txBody>
          <a:bodyPr lIns="0" tIns="0" rIns="0" bIns="0" rtlCol="0" anchor="t">
            <a:spAutoFit/>
          </a:bodyPr>
          <a:lstStyle/>
          <a:p>
            <a:pPr>
              <a:lnSpc>
                <a:spcPts val="4800"/>
              </a:lnSpc>
            </a:pPr>
            <a:r>
              <a:rPr lang="en-US" sz="3000" b="1" dirty="0">
                <a:solidFill>
                  <a:srgbClr val="333333"/>
                </a:solidFill>
                <a:latin typeface="+mj-ea"/>
                <a:ea typeface="+mj-ea"/>
              </a:rPr>
              <a:t>Deep Learning</a:t>
            </a:r>
          </a:p>
        </p:txBody>
      </p:sp>
      <p:sp>
        <p:nvSpPr>
          <p:cNvPr id="11" name="TextBox 11"/>
          <p:cNvSpPr txBox="1"/>
          <p:nvPr/>
        </p:nvSpPr>
        <p:spPr>
          <a:xfrm>
            <a:off x="8438554" y="7175022"/>
            <a:ext cx="2579727" cy="519181"/>
          </a:xfrm>
          <a:prstGeom prst="rect">
            <a:avLst/>
          </a:prstGeom>
        </p:spPr>
        <p:txBody>
          <a:bodyPr lIns="0" tIns="0" rIns="0" bIns="0" rtlCol="0" anchor="t">
            <a:spAutoFit/>
          </a:bodyPr>
          <a:lstStyle/>
          <a:p>
            <a:pPr algn="ctr">
              <a:lnSpc>
                <a:spcPts val="4680"/>
              </a:lnSpc>
              <a:spcBef>
                <a:spcPct val="0"/>
              </a:spcBef>
            </a:pPr>
            <a:r>
              <a:rPr lang="en-US" sz="2300" dirty="0" err="1">
                <a:solidFill>
                  <a:srgbClr val="333333"/>
                </a:solidFill>
                <a:latin typeface="+mj-ea"/>
                <a:ea typeface="+mj-ea"/>
              </a:rPr>
              <a:t>Streamlit</a:t>
            </a:r>
            <a:r>
              <a:rPr lang="en-US" sz="2300" dirty="0">
                <a:solidFill>
                  <a:srgbClr val="333333"/>
                </a:solidFill>
                <a:latin typeface="+mj-ea"/>
                <a:ea typeface="+mj-ea"/>
              </a:rPr>
              <a:t> Library</a:t>
            </a:r>
          </a:p>
        </p:txBody>
      </p:sp>
      <p:sp>
        <p:nvSpPr>
          <p:cNvPr id="12" name="TextBox 12"/>
          <p:cNvSpPr txBox="1"/>
          <p:nvPr/>
        </p:nvSpPr>
        <p:spPr>
          <a:xfrm>
            <a:off x="8663225" y="7815101"/>
            <a:ext cx="4190867" cy="569387"/>
          </a:xfrm>
          <a:prstGeom prst="rect">
            <a:avLst/>
          </a:prstGeom>
        </p:spPr>
        <p:txBody>
          <a:bodyPr lIns="0" tIns="0" rIns="0" bIns="0" rtlCol="0" anchor="t">
            <a:spAutoFit/>
          </a:bodyPr>
          <a:lstStyle/>
          <a:p>
            <a:pPr>
              <a:lnSpc>
                <a:spcPts val="4800"/>
              </a:lnSpc>
            </a:pPr>
            <a:r>
              <a:rPr lang="en-US" sz="3000" b="1" dirty="0">
                <a:solidFill>
                  <a:srgbClr val="333333"/>
                </a:solidFill>
                <a:latin typeface="+mj-ea"/>
                <a:ea typeface="+mj-ea"/>
              </a:rPr>
              <a:t>Reference</a:t>
            </a:r>
          </a:p>
        </p:txBody>
      </p:sp>
      <p:sp>
        <p:nvSpPr>
          <p:cNvPr id="13" name="TextBox 13"/>
          <p:cNvSpPr txBox="1"/>
          <p:nvPr/>
        </p:nvSpPr>
        <p:spPr>
          <a:xfrm>
            <a:off x="8663225" y="8462801"/>
            <a:ext cx="9091375" cy="1135380"/>
          </a:xfrm>
          <a:prstGeom prst="rect">
            <a:avLst/>
          </a:prstGeom>
        </p:spPr>
        <p:txBody>
          <a:bodyPr lIns="0" tIns="0" rIns="0" bIns="0" rtlCol="0" anchor="t">
            <a:spAutoFit/>
          </a:bodyPr>
          <a:lstStyle/>
          <a:p>
            <a:pPr>
              <a:lnSpc>
                <a:spcPts val="4680"/>
              </a:lnSpc>
            </a:pPr>
            <a:r>
              <a:rPr lang="en-US" sz="2300" dirty="0">
                <a:solidFill>
                  <a:srgbClr val="333333"/>
                </a:solidFill>
                <a:latin typeface="+mj-ea"/>
                <a:ea typeface="+mj-ea"/>
              </a:rPr>
              <a:t>Deep Learning–Based Intelligent Measurement Methods </a:t>
            </a:r>
          </a:p>
          <a:p>
            <a:pPr>
              <a:lnSpc>
                <a:spcPts val="4680"/>
              </a:lnSpc>
              <a:spcBef>
                <a:spcPct val="0"/>
              </a:spcBef>
            </a:pPr>
            <a:r>
              <a:rPr lang="en-US" sz="2300" dirty="0">
                <a:solidFill>
                  <a:srgbClr val="333333"/>
                </a:solidFill>
                <a:latin typeface="+mj-ea"/>
                <a:ea typeface="+mj-ea"/>
              </a:rPr>
              <a:t>and System for CMM (2023)</a:t>
            </a:r>
          </a:p>
        </p:txBody>
      </p:sp>
      <p:sp>
        <p:nvSpPr>
          <p:cNvPr id="14" name="TextBox 14"/>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관련</a:t>
            </a:r>
            <a:r>
              <a:rPr lang="en-US" sz="3999" b="1" spc="123" dirty="0">
                <a:solidFill>
                  <a:srgbClr val="333333"/>
                </a:solidFill>
                <a:latin typeface="+mj-ea"/>
                <a:ea typeface="+mj-ea"/>
              </a:rPr>
              <a:t> </a:t>
            </a:r>
            <a:r>
              <a:rPr lang="en-US" sz="3999" b="1" spc="123" dirty="0" err="1">
                <a:solidFill>
                  <a:srgbClr val="333333"/>
                </a:solidFill>
                <a:latin typeface="+mj-ea"/>
                <a:ea typeface="+mj-ea"/>
              </a:rPr>
              <a:t>기술</a:t>
            </a:r>
            <a:r>
              <a:rPr lang="en-US" sz="3999" b="1" spc="123" dirty="0">
                <a:solidFill>
                  <a:srgbClr val="333333"/>
                </a:solidFill>
                <a:latin typeface="+mj-ea"/>
                <a:ea typeface="+mj-ea"/>
              </a:rPr>
              <a:t> </a:t>
            </a:r>
            <a:r>
              <a:rPr lang="en-US" sz="3999" b="1" spc="123" dirty="0" err="1">
                <a:solidFill>
                  <a:srgbClr val="333333"/>
                </a:solidFill>
                <a:latin typeface="+mj-ea"/>
                <a:ea typeface="+mj-ea"/>
              </a:rPr>
              <a:t>조사</a:t>
            </a:r>
            <a:endParaRPr lang="en-US" sz="3999" b="1" spc="123"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14" name="TextBox 13">
            <a:extLst>
              <a:ext uri="{FF2B5EF4-FFF2-40B4-BE49-F238E27FC236}">
                <a16:creationId xmlns:a16="http://schemas.microsoft.com/office/drawing/2014/main" id="{73C32AC5-75A5-ABE0-6931-A33171683B8B}"/>
              </a:ext>
            </a:extLst>
          </p:cNvPr>
          <p:cNvSpPr txBox="1"/>
          <p:nvPr/>
        </p:nvSpPr>
        <p:spPr>
          <a:xfrm>
            <a:off x="4705350" y="4327892"/>
            <a:ext cx="8877300" cy="1631216"/>
          </a:xfrm>
          <a:prstGeom prst="rect">
            <a:avLst/>
          </a:prstGeom>
          <a:noFill/>
        </p:spPr>
        <p:txBody>
          <a:bodyPr wrap="square" rtlCol="0" anchor="ctr">
            <a:spAutoFit/>
          </a:bodyPr>
          <a:lstStyle/>
          <a:p>
            <a:pPr algn="ctr"/>
            <a:r>
              <a:rPr lang="ko-KR" altLang="en-US" sz="10000" b="1" dirty="0"/>
              <a:t>감사합니다</a:t>
            </a:r>
            <a:r>
              <a:rPr lang="en-US" altLang="ko-KR" sz="10000" b="1" dirty="0"/>
              <a:t>.</a:t>
            </a:r>
            <a:endParaRPr lang="ko-KR" altLang="en-US" sz="10000" b="1" dirty="0"/>
          </a:p>
        </p:txBody>
      </p:sp>
    </p:spTree>
    <p:extLst>
      <p:ext uri="{BB962C8B-B14F-4D97-AF65-F5344CB8AC3E}">
        <p14:creationId xmlns:p14="http://schemas.microsoft.com/office/powerpoint/2010/main" val="173587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6449158" y="1897270"/>
            <a:ext cx="8481782" cy="650876"/>
          </a:xfrm>
          <a:prstGeom prst="rect">
            <a:avLst/>
          </a:prstGeom>
        </p:spPr>
        <p:txBody>
          <a:bodyPr lIns="0" tIns="0" rIns="0" bIns="0" rtlCol="0" anchor="t">
            <a:spAutoFit/>
          </a:bodyPr>
          <a:lstStyle/>
          <a:p>
            <a:pPr>
              <a:lnSpc>
                <a:spcPts val="5599"/>
              </a:lnSpc>
            </a:pPr>
            <a:r>
              <a:rPr lang="en-US" sz="3499" b="1" dirty="0" err="1">
                <a:solidFill>
                  <a:srgbClr val="333333"/>
                </a:solidFill>
                <a:latin typeface="+mj-ea"/>
                <a:ea typeface="+mj-ea"/>
              </a:rPr>
              <a:t>문제</a:t>
            </a:r>
            <a:r>
              <a:rPr lang="en-US" sz="3499" b="1" dirty="0">
                <a:solidFill>
                  <a:srgbClr val="333333"/>
                </a:solidFill>
                <a:latin typeface="+mj-ea"/>
                <a:ea typeface="+mj-ea"/>
              </a:rPr>
              <a:t> </a:t>
            </a:r>
            <a:r>
              <a:rPr lang="en-US" sz="3499" b="1" dirty="0" err="1">
                <a:solidFill>
                  <a:srgbClr val="333333"/>
                </a:solidFill>
                <a:latin typeface="+mj-ea"/>
                <a:ea typeface="+mj-ea"/>
              </a:rPr>
              <a:t>정의서</a:t>
            </a:r>
            <a:r>
              <a:rPr lang="en-US" sz="3499" b="1" dirty="0">
                <a:solidFill>
                  <a:srgbClr val="333333"/>
                </a:solidFill>
                <a:latin typeface="+mj-ea"/>
                <a:ea typeface="+mj-ea"/>
              </a:rPr>
              <a:t> </a:t>
            </a:r>
            <a:r>
              <a:rPr lang="en-US" sz="3499" b="1" dirty="0" err="1">
                <a:solidFill>
                  <a:srgbClr val="333333"/>
                </a:solidFill>
                <a:latin typeface="+mj-ea"/>
                <a:ea typeface="+mj-ea"/>
              </a:rPr>
              <a:t>해석</a:t>
            </a:r>
            <a:endParaRPr lang="en-US" sz="3499" b="1" dirty="0">
              <a:solidFill>
                <a:srgbClr val="333333"/>
              </a:solidFill>
              <a:latin typeface="+mj-ea"/>
              <a:ea typeface="+mj-ea"/>
            </a:endParaRPr>
          </a:p>
        </p:txBody>
      </p:sp>
      <p:sp>
        <p:nvSpPr>
          <p:cNvPr id="3" name="TextBox 3"/>
          <p:cNvSpPr txBox="1"/>
          <p:nvPr/>
        </p:nvSpPr>
        <p:spPr>
          <a:xfrm>
            <a:off x="6449158" y="7615029"/>
            <a:ext cx="8481782" cy="650876"/>
          </a:xfrm>
          <a:prstGeom prst="rect">
            <a:avLst/>
          </a:prstGeom>
        </p:spPr>
        <p:txBody>
          <a:bodyPr lIns="0" tIns="0" rIns="0" bIns="0" rtlCol="0" anchor="t">
            <a:spAutoFit/>
          </a:bodyPr>
          <a:lstStyle/>
          <a:p>
            <a:pPr>
              <a:lnSpc>
                <a:spcPts val="5599"/>
              </a:lnSpc>
            </a:pPr>
            <a:r>
              <a:rPr lang="en-US" sz="3499" b="1" dirty="0" err="1">
                <a:solidFill>
                  <a:srgbClr val="333333"/>
                </a:solidFill>
                <a:latin typeface="+mj-ea"/>
                <a:ea typeface="+mj-ea"/>
              </a:rPr>
              <a:t>향후</a:t>
            </a:r>
            <a:r>
              <a:rPr lang="en-US" sz="3499" b="1" dirty="0">
                <a:solidFill>
                  <a:srgbClr val="333333"/>
                </a:solidFill>
                <a:latin typeface="+mj-ea"/>
                <a:ea typeface="+mj-ea"/>
              </a:rPr>
              <a:t> </a:t>
            </a:r>
            <a:r>
              <a:rPr lang="en-US" sz="3499" b="1" dirty="0" err="1">
                <a:solidFill>
                  <a:srgbClr val="333333"/>
                </a:solidFill>
                <a:latin typeface="+mj-ea"/>
                <a:ea typeface="+mj-ea"/>
              </a:rPr>
              <a:t>계획</a:t>
            </a:r>
            <a:r>
              <a:rPr lang="en-US" sz="3499" b="1" dirty="0">
                <a:solidFill>
                  <a:srgbClr val="333333"/>
                </a:solidFill>
                <a:latin typeface="+mj-ea"/>
                <a:ea typeface="+mj-ea"/>
              </a:rPr>
              <a:t> </a:t>
            </a:r>
            <a:r>
              <a:rPr lang="ko-KR" altLang="en-US" sz="3499" b="1" dirty="0">
                <a:solidFill>
                  <a:srgbClr val="333333"/>
                </a:solidFill>
                <a:latin typeface="+mj-ea"/>
                <a:ea typeface="+mj-ea"/>
              </a:rPr>
              <a:t>및 관련 기술 조사</a:t>
            </a:r>
            <a:endParaRPr lang="en-US" sz="3499" b="1" dirty="0">
              <a:solidFill>
                <a:srgbClr val="333333"/>
              </a:solidFill>
              <a:latin typeface="+mj-ea"/>
              <a:ea typeface="+mj-ea"/>
            </a:endParaRPr>
          </a:p>
        </p:txBody>
      </p:sp>
      <p:sp>
        <p:nvSpPr>
          <p:cNvPr id="4" name="TextBox 4"/>
          <p:cNvSpPr txBox="1"/>
          <p:nvPr/>
        </p:nvSpPr>
        <p:spPr>
          <a:xfrm>
            <a:off x="5156806" y="1897270"/>
            <a:ext cx="682307" cy="650876"/>
          </a:xfrm>
          <a:prstGeom prst="rect">
            <a:avLst/>
          </a:prstGeom>
        </p:spPr>
        <p:txBody>
          <a:bodyPr lIns="0" tIns="0" rIns="0" bIns="0" rtlCol="0" anchor="t">
            <a:spAutoFit/>
          </a:bodyPr>
          <a:lstStyle/>
          <a:p>
            <a:pPr>
              <a:lnSpc>
                <a:spcPts val="5599"/>
              </a:lnSpc>
            </a:pPr>
            <a:r>
              <a:rPr lang="en-US" sz="3499" dirty="0">
                <a:solidFill>
                  <a:srgbClr val="333333"/>
                </a:solidFill>
                <a:latin typeface="Poppins Medium"/>
              </a:rPr>
              <a:t>I</a:t>
            </a:r>
          </a:p>
        </p:txBody>
      </p:sp>
      <p:sp>
        <p:nvSpPr>
          <p:cNvPr id="5" name="TextBox 5"/>
          <p:cNvSpPr txBox="1"/>
          <p:nvPr/>
        </p:nvSpPr>
        <p:spPr>
          <a:xfrm>
            <a:off x="5156806" y="4758164"/>
            <a:ext cx="682307" cy="650876"/>
          </a:xfrm>
          <a:prstGeom prst="rect">
            <a:avLst/>
          </a:prstGeom>
        </p:spPr>
        <p:txBody>
          <a:bodyPr lIns="0" tIns="0" rIns="0" bIns="0" rtlCol="0" anchor="t">
            <a:spAutoFit/>
          </a:bodyPr>
          <a:lstStyle/>
          <a:p>
            <a:pPr>
              <a:lnSpc>
                <a:spcPts val="5599"/>
              </a:lnSpc>
            </a:pPr>
            <a:r>
              <a:rPr lang="en-US" sz="3499">
                <a:solidFill>
                  <a:srgbClr val="333333"/>
                </a:solidFill>
                <a:latin typeface="Poppins Medium"/>
              </a:rPr>
              <a:t>II</a:t>
            </a:r>
          </a:p>
        </p:txBody>
      </p:sp>
      <p:sp>
        <p:nvSpPr>
          <p:cNvPr id="6" name="TextBox 6"/>
          <p:cNvSpPr txBox="1"/>
          <p:nvPr/>
        </p:nvSpPr>
        <p:spPr>
          <a:xfrm>
            <a:off x="5156806" y="7615029"/>
            <a:ext cx="682307" cy="650876"/>
          </a:xfrm>
          <a:prstGeom prst="rect">
            <a:avLst/>
          </a:prstGeom>
        </p:spPr>
        <p:txBody>
          <a:bodyPr lIns="0" tIns="0" rIns="0" bIns="0" rtlCol="0" anchor="t">
            <a:spAutoFit/>
          </a:bodyPr>
          <a:lstStyle/>
          <a:p>
            <a:pPr>
              <a:lnSpc>
                <a:spcPts val="5599"/>
              </a:lnSpc>
            </a:pPr>
            <a:r>
              <a:rPr lang="en-US" sz="3499">
                <a:solidFill>
                  <a:srgbClr val="333333"/>
                </a:solidFill>
                <a:latin typeface="Poppins Medium"/>
              </a:rPr>
              <a:t>III</a:t>
            </a:r>
          </a:p>
        </p:txBody>
      </p:sp>
      <p:grpSp>
        <p:nvGrpSpPr>
          <p:cNvPr id="7" name="Group 7"/>
          <p:cNvGrpSpPr/>
          <p:nvPr/>
        </p:nvGrpSpPr>
        <p:grpSpPr>
          <a:xfrm>
            <a:off x="0" y="0"/>
            <a:ext cx="3580965" cy="10287000"/>
            <a:chOff x="0" y="0"/>
            <a:chExt cx="1370105" cy="3935885"/>
          </a:xfrm>
        </p:grpSpPr>
        <p:sp>
          <p:nvSpPr>
            <p:cNvPr id="8" name="Freeform 8"/>
            <p:cNvSpPr/>
            <p:nvPr/>
          </p:nvSpPr>
          <p:spPr>
            <a:xfrm>
              <a:off x="0" y="0"/>
              <a:ext cx="1370105" cy="3935885"/>
            </a:xfrm>
            <a:custGeom>
              <a:avLst/>
              <a:gdLst/>
              <a:ahLst/>
              <a:cxnLst/>
              <a:rect l="l" t="t" r="r" b="b"/>
              <a:pathLst>
                <a:path w="1370105" h="3935885">
                  <a:moveTo>
                    <a:pt x="0" y="0"/>
                  </a:moveTo>
                  <a:lnTo>
                    <a:pt x="1370105" y="0"/>
                  </a:lnTo>
                  <a:lnTo>
                    <a:pt x="1370105" y="3935885"/>
                  </a:lnTo>
                  <a:lnTo>
                    <a:pt x="0" y="3935885"/>
                  </a:lnTo>
                  <a:close/>
                </a:path>
              </a:pathLst>
            </a:custGeom>
            <a:solidFill>
              <a:srgbClr val="00C49A"/>
            </a:solidFill>
          </p:spPr>
          <p:txBody>
            <a:bodyPr/>
            <a:lstStyle/>
            <a:p>
              <a:endParaRPr lang="ko-KR" altLang="en-US"/>
            </a:p>
          </p:txBody>
        </p:sp>
      </p:grpSp>
      <p:sp>
        <p:nvSpPr>
          <p:cNvPr id="9" name="TextBox 9"/>
          <p:cNvSpPr txBox="1"/>
          <p:nvPr/>
        </p:nvSpPr>
        <p:spPr>
          <a:xfrm>
            <a:off x="6449158" y="2695051"/>
            <a:ext cx="5620982" cy="1086485"/>
          </a:xfrm>
          <a:prstGeom prst="rect">
            <a:avLst/>
          </a:prstGeom>
        </p:spPr>
        <p:txBody>
          <a:bodyPr lIns="0" tIns="0" rIns="0" bIns="0" rtlCol="0" anchor="t">
            <a:spAutoFit/>
          </a:bodyPr>
          <a:lstStyle/>
          <a:p>
            <a:pPr>
              <a:lnSpc>
                <a:spcPts val="4480"/>
              </a:lnSpc>
            </a:pPr>
            <a:r>
              <a:rPr lang="en-US" sz="2800" dirty="0">
                <a:solidFill>
                  <a:srgbClr val="333333"/>
                </a:solidFill>
                <a:latin typeface="+mj-ea"/>
                <a:ea typeface="+mj-ea"/>
              </a:rPr>
              <a:t>I-1 </a:t>
            </a:r>
            <a:r>
              <a:rPr lang="en-US" sz="2800" dirty="0" err="1">
                <a:solidFill>
                  <a:srgbClr val="333333"/>
                </a:solidFill>
                <a:latin typeface="+mj-ea"/>
                <a:ea typeface="+mj-ea"/>
              </a:rPr>
              <a:t>문제에</a:t>
            </a:r>
            <a:r>
              <a:rPr lang="en-US" sz="2800" dirty="0">
                <a:solidFill>
                  <a:srgbClr val="333333"/>
                </a:solidFill>
                <a:latin typeface="+mj-ea"/>
                <a:ea typeface="+mj-ea"/>
              </a:rPr>
              <a:t> </a:t>
            </a:r>
            <a:r>
              <a:rPr lang="en-US" sz="2800" dirty="0" err="1">
                <a:solidFill>
                  <a:srgbClr val="333333"/>
                </a:solidFill>
                <a:latin typeface="+mj-ea"/>
                <a:ea typeface="+mj-ea"/>
              </a:rPr>
              <a:t>대한</a:t>
            </a:r>
            <a:r>
              <a:rPr lang="en-US" sz="2800" dirty="0">
                <a:solidFill>
                  <a:srgbClr val="333333"/>
                </a:solidFill>
                <a:latin typeface="+mj-ea"/>
                <a:ea typeface="+mj-ea"/>
              </a:rPr>
              <a:t> </a:t>
            </a:r>
            <a:r>
              <a:rPr lang="en-US" sz="2800" dirty="0" err="1">
                <a:solidFill>
                  <a:srgbClr val="333333"/>
                </a:solidFill>
                <a:latin typeface="+mj-ea"/>
                <a:ea typeface="+mj-ea"/>
              </a:rPr>
              <a:t>이해</a:t>
            </a:r>
            <a:endParaRPr lang="en-US" sz="2800" dirty="0">
              <a:solidFill>
                <a:srgbClr val="333333"/>
              </a:solidFill>
              <a:latin typeface="+mj-ea"/>
              <a:ea typeface="+mj-ea"/>
            </a:endParaRPr>
          </a:p>
          <a:p>
            <a:pPr>
              <a:lnSpc>
                <a:spcPts val="4480"/>
              </a:lnSpc>
            </a:pPr>
            <a:r>
              <a:rPr lang="en-US" sz="2800" dirty="0">
                <a:solidFill>
                  <a:srgbClr val="333333"/>
                </a:solidFill>
                <a:latin typeface="+mj-ea"/>
                <a:ea typeface="+mj-ea"/>
              </a:rPr>
              <a:t>I-2 </a:t>
            </a:r>
            <a:r>
              <a:rPr lang="en-US" sz="2800" dirty="0" err="1">
                <a:solidFill>
                  <a:srgbClr val="333333"/>
                </a:solidFill>
                <a:latin typeface="+mj-ea"/>
                <a:ea typeface="+mj-ea"/>
              </a:rPr>
              <a:t>문제에</a:t>
            </a:r>
            <a:r>
              <a:rPr lang="en-US" sz="2800" dirty="0">
                <a:solidFill>
                  <a:srgbClr val="333333"/>
                </a:solidFill>
                <a:latin typeface="+mj-ea"/>
                <a:ea typeface="+mj-ea"/>
              </a:rPr>
              <a:t> </a:t>
            </a:r>
            <a:r>
              <a:rPr lang="en-US" sz="2800" dirty="0" err="1">
                <a:solidFill>
                  <a:srgbClr val="333333"/>
                </a:solidFill>
                <a:latin typeface="+mj-ea"/>
                <a:ea typeface="+mj-ea"/>
              </a:rPr>
              <a:t>대한</a:t>
            </a:r>
            <a:r>
              <a:rPr lang="en-US" sz="2800" dirty="0">
                <a:solidFill>
                  <a:srgbClr val="333333"/>
                </a:solidFill>
                <a:latin typeface="+mj-ea"/>
                <a:ea typeface="+mj-ea"/>
              </a:rPr>
              <a:t> </a:t>
            </a:r>
            <a:r>
              <a:rPr lang="en-US" sz="2800" dirty="0" err="1">
                <a:solidFill>
                  <a:srgbClr val="333333"/>
                </a:solidFill>
                <a:latin typeface="+mj-ea"/>
                <a:ea typeface="+mj-ea"/>
              </a:rPr>
              <a:t>접근</a:t>
            </a:r>
            <a:endParaRPr lang="en-US" sz="2800" dirty="0">
              <a:solidFill>
                <a:srgbClr val="333333"/>
              </a:solidFill>
              <a:latin typeface="+mj-ea"/>
              <a:ea typeface="+mj-ea"/>
            </a:endParaRPr>
          </a:p>
        </p:txBody>
      </p:sp>
      <p:sp>
        <p:nvSpPr>
          <p:cNvPr id="10" name="TextBox 10"/>
          <p:cNvSpPr txBox="1"/>
          <p:nvPr/>
        </p:nvSpPr>
        <p:spPr>
          <a:xfrm>
            <a:off x="6449158" y="4758164"/>
            <a:ext cx="8481782" cy="650876"/>
          </a:xfrm>
          <a:prstGeom prst="rect">
            <a:avLst/>
          </a:prstGeom>
        </p:spPr>
        <p:txBody>
          <a:bodyPr lIns="0" tIns="0" rIns="0" bIns="0" rtlCol="0" anchor="t">
            <a:spAutoFit/>
          </a:bodyPr>
          <a:lstStyle/>
          <a:p>
            <a:pPr>
              <a:lnSpc>
                <a:spcPts val="5599"/>
              </a:lnSpc>
            </a:pPr>
            <a:r>
              <a:rPr lang="en-US" sz="3499" b="1">
                <a:solidFill>
                  <a:srgbClr val="333333"/>
                </a:solidFill>
                <a:latin typeface="+mj-ea"/>
                <a:ea typeface="+mj-ea"/>
              </a:rPr>
              <a:t>멘토링</a:t>
            </a:r>
          </a:p>
        </p:txBody>
      </p:sp>
      <p:sp>
        <p:nvSpPr>
          <p:cNvPr id="11" name="TextBox 11"/>
          <p:cNvSpPr txBox="1"/>
          <p:nvPr/>
        </p:nvSpPr>
        <p:spPr>
          <a:xfrm>
            <a:off x="6449158" y="5551915"/>
            <a:ext cx="4442949" cy="1091004"/>
          </a:xfrm>
          <a:prstGeom prst="rect">
            <a:avLst/>
          </a:prstGeom>
        </p:spPr>
        <p:txBody>
          <a:bodyPr lIns="0" tIns="0" rIns="0" bIns="0" rtlCol="0" anchor="t">
            <a:spAutoFit/>
          </a:bodyPr>
          <a:lstStyle/>
          <a:p>
            <a:pPr>
              <a:lnSpc>
                <a:spcPts val="4480"/>
              </a:lnSpc>
            </a:pPr>
            <a:r>
              <a:rPr lang="en-US" sz="2800" dirty="0">
                <a:solidFill>
                  <a:srgbClr val="333333"/>
                </a:solidFill>
                <a:latin typeface="+mj-ea"/>
                <a:ea typeface="+mj-ea"/>
              </a:rPr>
              <a:t>II-1 </a:t>
            </a:r>
            <a:r>
              <a:rPr lang="en-US" sz="2800" dirty="0" err="1">
                <a:solidFill>
                  <a:srgbClr val="333333"/>
                </a:solidFill>
                <a:latin typeface="+mj-ea"/>
                <a:ea typeface="+mj-ea"/>
              </a:rPr>
              <a:t>질문과</a:t>
            </a:r>
            <a:r>
              <a:rPr lang="en-US" sz="2800" dirty="0">
                <a:solidFill>
                  <a:srgbClr val="333333"/>
                </a:solidFill>
                <a:latin typeface="+mj-ea"/>
                <a:ea typeface="+mj-ea"/>
              </a:rPr>
              <a:t> </a:t>
            </a:r>
            <a:r>
              <a:rPr lang="en-US" sz="2800" dirty="0" err="1">
                <a:solidFill>
                  <a:srgbClr val="333333"/>
                </a:solidFill>
                <a:latin typeface="+mj-ea"/>
                <a:ea typeface="+mj-ea"/>
              </a:rPr>
              <a:t>답변</a:t>
            </a:r>
            <a:endParaRPr lang="en-US" sz="2800" dirty="0">
              <a:solidFill>
                <a:srgbClr val="333333"/>
              </a:solidFill>
              <a:latin typeface="+mj-ea"/>
              <a:ea typeface="+mj-ea"/>
            </a:endParaRPr>
          </a:p>
          <a:p>
            <a:pPr>
              <a:lnSpc>
                <a:spcPts val="4480"/>
              </a:lnSpc>
            </a:pPr>
            <a:r>
              <a:rPr lang="en-US" sz="2800" dirty="0">
                <a:solidFill>
                  <a:srgbClr val="333333"/>
                </a:solidFill>
                <a:latin typeface="+mj-ea"/>
                <a:ea typeface="+mj-ea"/>
              </a:rPr>
              <a:t>II-2 </a:t>
            </a:r>
            <a:r>
              <a:rPr lang="ko-KR" altLang="en-US" sz="2800" dirty="0">
                <a:solidFill>
                  <a:srgbClr val="333333"/>
                </a:solidFill>
                <a:latin typeface="+mj-ea"/>
                <a:ea typeface="+mj-ea"/>
              </a:rPr>
              <a:t>멘토링 이후 생긴 질문</a:t>
            </a:r>
            <a:endParaRPr lang="en-US" sz="28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6" name="TextBox 6"/>
          <p:cNvSpPr txBox="1"/>
          <p:nvPr/>
        </p:nvSpPr>
        <p:spPr>
          <a:xfrm>
            <a:off x="1272568" y="1877190"/>
            <a:ext cx="16135350" cy="548483"/>
          </a:xfrm>
          <a:prstGeom prst="rect">
            <a:avLst/>
          </a:prstGeom>
        </p:spPr>
        <p:txBody>
          <a:bodyPr lIns="0" tIns="0" rIns="0" bIns="0" rtlCol="0" anchor="t">
            <a:spAutoFit/>
          </a:bodyPr>
          <a:lstStyle/>
          <a:p>
            <a:pPr>
              <a:lnSpc>
                <a:spcPts val="4800"/>
              </a:lnSpc>
            </a:pPr>
            <a:r>
              <a:rPr lang="en-US" sz="3000" dirty="0" err="1">
                <a:solidFill>
                  <a:srgbClr val="333333"/>
                </a:solidFill>
                <a:latin typeface="+mj-ea"/>
                <a:ea typeface="+mj-ea"/>
              </a:rPr>
              <a:t>CMM이란</a:t>
            </a:r>
            <a:r>
              <a:rPr lang="en-US" sz="3000" dirty="0">
                <a:solidFill>
                  <a:srgbClr val="333333"/>
                </a:solidFill>
                <a:latin typeface="+mj-ea"/>
                <a:ea typeface="+mj-ea"/>
              </a:rPr>
              <a:t> </a:t>
            </a:r>
            <a:r>
              <a:rPr lang="en-US" sz="3000" dirty="0" err="1">
                <a:solidFill>
                  <a:srgbClr val="333333"/>
                </a:solidFill>
                <a:latin typeface="+mj-ea"/>
                <a:ea typeface="+mj-ea"/>
              </a:rPr>
              <a:t>무엇인가</a:t>
            </a:r>
            <a:r>
              <a:rPr lang="en-US" sz="3000" dirty="0">
                <a:solidFill>
                  <a:srgbClr val="333333"/>
                </a:solidFill>
                <a:latin typeface="+mj-ea"/>
                <a:ea typeface="+mj-ea"/>
              </a:rPr>
              <a:t>?</a:t>
            </a:r>
          </a:p>
        </p:txBody>
      </p:sp>
      <p:sp>
        <p:nvSpPr>
          <p:cNvPr id="7" name="TextBox 7"/>
          <p:cNvSpPr txBox="1"/>
          <p:nvPr/>
        </p:nvSpPr>
        <p:spPr>
          <a:xfrm>
            <a:off x="1272568" y="2705865"/>
            <a:ext cx="9925075" cy="549189"/>
          </a:xfrm>
          <a:prstGeom prst="rect">
            <a:avLst/>
          </a:prstGeom>
        </p:spPr>
        <p:txBody>
          <a:bodyPr lIns="0" tIns="0" rIns="0" bIns="0" rtlCol="0" anchor="t">
            <a:spAutoFit/>
          </a:bodyPr>
          <a:lstStyle/>
          <a:p>
            <a:pPr>
              <a:lnSpc>
                <a:spcPts val="4800"/>
              </a:lnSpc>
            </a:pPr>
            <a:r>
              <a:rPr lang="en-US" sz="3000" dirty="0">
                <a:solidFill>
                  <a:srgbClr val="333333"/>
                </a:solidFill>
                <a:latin typeface="+mj-ea"/>
                <a:ea typeface="+mj-ea"/>
              </a:rPr>
              <a:t>CMM(Coordinate Measuring Machine)</a:t>
            </a:r>
          </a:p>
        </p:txBody>
      </p:sp>
      <p:sp>
        <p:nvSpPr>
          <p:cNvPr id="8" name="TextBox 8"/>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문제정의서</a:t>
            </a:r>
            <a:r>
              <a:rPr lang="en-US" sz="3999" b="1" spc="123" dirty="0">
                <a:solidFill>
                  <a:srgbClr val="333333"/>
                </a:solidFill>
                <a:latin typeface="+mj-ea"/>
                <a:ea typeface="+mj-ea"/>
              </a:rPr>
              <a:t> </a:t>
            </a:r>
            <a:r>
              <a:rPr lang="en-US" sz="3999" b="1" spc="123" dirty="0" err="1">
                <a:solidFill>
                  <a:srgbClr val="333333"/>
                </a:solidFill>
                <a:latin typeface="+mj-ea"/>
                <a:ea typeface="+mj-ea"/>
              </a:rPr>
              <a:t>해석</a:t>
            </a:r>
            <a:endParaRPr lang="en-US" sz="3999" b="1" spc="123" dirty="0">
              <a:solidFill>
                <a:srgbClr val="333333"/>
              </a:solidFill>
              <a:latin typeface="+mj-ea"/>
              <a:ea typeface="+mj-ea"/>
            </a:endParaRPr>
          </a:p>
        </p:txBody>
      </p:sp>
      <p:sp>
        <p:nvSpPr>
          <p:cNvPr id="9" name="TextBox 9"/>
          <p:cNvSpPr txBox="1"/>
          <p:nvPr/>
        </p:nvSpPr>
        <p:spPr>
          <a:xfrm>
            <a:off x="1272568" y="3553590"/>
            <a:ext cx="16751816" cy="496569"/>
          </a:xfrm>
          <a:prstGeom prst="rect">
            <a:avLst/>
          </a:prstGeom>
        </p:spPr>
        <p:txBody>
          <a:bodyPr lIns="0" tIns="0" rIns="0" bIns="0" rtlCol="0" anchor="t">
            <a:spAutoFit/>
          </a:bodyPr>
          <a:lstStyle/>
          <a:p>
            <a:pPr algn="just">
              <a:lnSpc>
                <a:spcPts val="4160"/>
              </a:lnSpc>
              <a:spcBef>
                <a:spcPct val="0"/>
              </a:spcBef>
            </a:pPr>
            <a:r>
              <a:rPr lang="en-US" sz="2600" dirty="0" err="1">
                <a:solidFill>
                  <a:srgbClr val="333333"/>
                </a:solidFill>
                <a:latin typeface="+mj-ea"/>
                <a:ea typeface="+mj-ea"/>
              </a:rPr>
              <a:t>물체</a:t>
            </a:r>
            <a:r>
              <a:rPr lang="en-US" sz="2600" dirty="0">
                <a:solidFill>
                  <a:srgbClr val="333333"/>
                </a:solidFill>
                <a:latin typeface="+mj-ea"/>
                <a:ea typeface="+mj-ea"/>
              </a:rPr>
              <a:t> </a:t>
            </a:r>
            <a:r>
              <a:rPr lang="en-US" sz="2600" dirty="0" err="1">
                <a:solidFill>
                  <a:srgbClr val="333333"/>
                </a:solidFill>
                <a:latin typeface="+mj-ea"/>
                <a:ea typeface="+mj-ea"/>
              </a:rPr>
              <a:t>표면의</a:t>
            </a:r>
            <a:r>
              <a:rPr lang="en-US" sz="2600" dirty="0">
                <a:solidFill>
                  <a:srgbClr val="333333"/>
                </a:solidFill>
                <a:latin typeface="+mj-ea"/>
                <a:ea typeface="+mj-ea"/>
              </a:rPr>
              <a:t> </a:t>
            </a:r>
            <a:r>
              <a:rPr lang="en-US" sz="2600" dirty="0" err="1">
                <a:solidFill>
                  <a:srgbClr val="333333"/>
                </a:solidFill>
                <a:latin typeface="+mj-ea"/>
                <a:ea typeface="+mj-ea"/>
              </a:rPr>
              <a:t>이산점</a:t>
            </a:r>
            <a:r>
              <a:rPr lang="en-US" sz="2600" dirty="0">
                <a:solidFill>
                  <a:srgbClr val="333333"/>
                </a:solidFill>
                <a:latin typeface="+mj-ea"/>
                <a:ea typeface="+mj-ea"/>
              </a:rPr>
              <a:t>(DISCRETE POINT)을 </a:t>
            </a:r>
            <a:r>
              <a:rPr lang="en-US" sz="2600" dirty="0" err="1">
                <a:solidFill>
                  <a:srgbClr val="333333"/>
                </a:solidFill>
                <a:latin typeface="+mj-ea"/>
                <a:ea typeface="+mj-ea"/>
              </a:rPr>
              <a:t>감지하여</a:t>
            </a:r>
            <a:r>
              <a:rPr lang="en-US" sz="2600" dirty="0">
                <a:solidFill>
                  <a:srgbClr val="333333"/>
                </a:solidFill>
                <a:latin typeface="+mj-ea"/>
                <a:ea typeface="+mj-ea"/>
              </a:rPr>
              <a:t> </a:t>
            </a:r>
            <a:r>
              <a:rPr lang="en-US" sz="2600" dirty="0" err="1">
                <a:solidFill>
                  <a:srgbClr val="333333"/>
                </a:solidFill>
                <a:latin typeface="+mj-ea"/>
                <a:ea typeface="+mj-ea"/>
              </a:rPr>
              <a:t>물리적</a:t>
            </a:r>
            <a:r>
              <a:rPr lang="en-US" sz="2600" dirty="0">
                <a:solidFill>
                  <a:srgbClr val="333333"/>
                </a:solidFill>
                <a:latin typeface="+mj-ea"/>
                <a:ea typeface="+mj-ea"/>
              </a:rPr>
              <a:t> </a:t>
            </a:r>
            <a:r>
              <a:rPr lang="en-US" sz="2600" dirty="0" err="1">
                <a:solidFill>
                  <a:srgbClr val="333333"/>
                </a:solidFill>
                <a:latin typeface="+mj-ea"/>
                <a:ea typeface="+mj-ea"/>
              </a:rPr>
              <a:t>물체의</a:t>
            </a:r>
            <a:r>
              <a:rPr lang="en-US" sz="2600" dirty="0">
                <a:solidFill>
                  <a:srgbClr val="333333"/>
                </a:solidFill>
                <a:latin typeface="+mj-ea"/>
                <a:ea typeface="+mj-ea"/>
              </a:rPr>
              <a:t> </a:t>
            </a:r>
            <a:r>
              <a:rPr lang="en-US" sz="2600" dirty="0" err="1">
                <a:solidFill>
                  <a:srgbClr val="333333"/>
                </a:solidFill>
                <a:latin typeface="+mj-ea"/>
                <a:ea typeface="+mj-ea"/>
              </a:rPr>
              <a:t>형상을</a:t>
            </a:r>
            <a:r>
              <a:rPr lang="en-US" sz="2600" dirty="0">
                <a:solidFill>
                  <a:srgbClr val="333333"/>
                </a:solidFill>
                <a:latin typeface="+mj-ea"/>
                <a:ea typeface="+mj-ea"/>
              </a:rPr>
              <a:t> </a:t>
            </a:r>
            <a:r>
              <a:rPr lang="en-US" sz="2600" dirty="0" err="1">
                <a:solidFill>
                  <a:srgbClr val="333333"/>
                </a:solidFill>
                <a:latin typeface="+mj-ea"/>
                <a:ea typeface="+mj-ea"/>
              </a:rPr>
              <a:t>측정하는</a:t>
            </a:r>
            <a:r>
              <a:rPr lang="en-US" sz="2600" dirty="0">
                <a:solidFill>
                  <a:srgbClr val="333333"/>
                </a:solidFill>
                <a:latin typeface="+mj-ea"/>
                <a:ea typeface="+mj-ea"/>
              </a:rPr>
              <a:t> </a:t>
            </a:r>
            <a:r>
              <a:rPr lang="en-US" sz="2600" dirty="0" err="1">
                <a:solidFill>
                  <a:srgbClr val="333333"/>
                </a:solidFill>
                <a:latin typeface="+mj-ea"/>
                <a:ea typeface="+mj-ea"/>
              </a:rPr>
              <a:t>장치</a:t>
            </a:r>
            <a:endParaRPr lang="en-US" sz="2600" dirty="0">
              <a:solidFill>
                <a:srgbClr val="333333"/>
              </a:solidFill>
              <a:latin typeface="+mj-ea"/>
              <a:ea typeface="+mj-ea"/>
            </a:endParaRPr>
          </a:p>
        </p:txBody>
      </p:sp>
      <p:pic>
        <p:nvPicPr>
          <p:cNvPr id="1028" name="Picture 4" descr="비접촉 3차원측정기 – (주)테스코">
            <a:extLst>
              <a:ext uri="{FF2B5EF4-FFF2-40B4-BE49-F238E27FC236}">
                <a16:creationId xmlns:a16="http://schemas.microsoft.com/office/drawing/2014/main" id="{9FAAB0DC-B98A-8949-D1DF-1FC461A76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3200" y="4600299"/>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접촉식 3차원측정기 – (주)테스코">
            <a:extLst>
              <a:ext uri="{FF2B5EF4-FFF2-40B4-BE49-F238E27FC236}">
                <a16:creationId xmlns:a16="http://schemas.microsoft.com/office/drawing/2014/main" id="{931A0E58-6820-61BE-A955-008AA695E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600299"/>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7802066" y="4745790"/>
            <a:ext cx="9844722" cy="5483136"/>
          </a:xfrm>
          <a:custGeom>
            <a:avLst/>
            <a:gdLst/>
            <a:ahLst/>
            <a:cxnLst/>
            <a:rect l="l" t="t" r="r" b="b"/>
            <a:pathLst>
              <a:path w="9844722" h="5483136">
                <a:moveTo>
                  <a:pt x="0" y="0"/>
                </a:moveTo>
                <a:lnTo>
                  <a:pt x="9844722" y="0"/>
                </a:lnTo>
                <a:lnTo>
                  <a:pt x="9844722" y="5483136"/>
                </a:lnTo>
                <a:lnTo>
                  <a:pt x="0" y="5483136"/>
                </a:lnTo>
                <a:lnTo>
                  <a:pt x="0" y="0"/>
                </a:lnTo>
                <a:close/>
              </a:path>
            </a:pathLst>
          </a:custGeom>
          <a:blipFill>
            <a:blip r:embed="rId4"/>
            <a:stretch>
              <a:fillRect/>
            </a:stretch>
          </a:blipFill>
        </p:spPr>
        <p:txBody>
          <a:bodyPr/>
          <a:lstStyle/>
          <a:p>
            <a:endParaRPr lang="ko-KR" altLang="en-US"/>
          </a:p>
        </p:txBody>
      </p:sp>
      <p:sp>
        <p:nvSpPr>
          <p:cNvPr id="5" name="Freeform 5"/>
          <p:cNvSpPr/>
          <p:nvPr/>
        </p:nvSpPr>
        <p:spPr>
          <a:xfrm>
            <a:off x="708143" y="6317415"/>
            <a:ext cx="7093924" cy="2352729"/>
          </a:xfrm>
          <a:custGeom>
            <a:avLst/>
            <a:gdLst/>
            <a:ahLst/>
            <a:cxnLst/>
            <a:rect l="l" t="t" r="r" b="b"/>
            <a:pathLst>
              <a:path w="7093924" h="2352729">
                <a:moveTo>
                  <a:pt x="0" y="0"/>
                </a:moveTo>
                <a:lnTo>
                  <a:pt x="7093923" y="0"/>
                </a:lnTo>
                <a:lnTo>
                  <a:pt x="7093923" y="2352728"/>
                </a:lnTo>
                <a:lnTo>
                  <a:pt x="0" y="2352728"/>
                </a:lnTo>
                <a:lnTo>
                  <a:pt x="0" y="0"/>
                </a:lnTo>
                <a:close/>
              </a:path>
            </a:pathLst>
          </a:custGeom>
          <a:blipFill>
            <a:blip r:embed="rId5"/>
            <a:stretch>
              <a:fillRect/>
            </a:stretch>
          </a:blipFill>
        </p:spPr>
        <p:txBody>
          <a:bodyPr/>
          <a:lstStyle/>
          <a:p>
            <a:endParaRPr lang="ko-KR" altLang="en-US"/>
          </a:p>
        </p:txBody>
      </p:sp>
      <p:sp>
        <p:nvSpPr>
          <p:cNvPr id="7" name="TextBox 7"/>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문제정의서</a:t>
            </a:r>
            <a:r>
              <a:rPr lang="en-US" sz="3999" b="1" spc="123" dirty="0">
                <a:solidFill>
                  <a:srgbClr val="333333"/>
                </a:solidFill>
                <a:latin typeface="+mj-ea"/>
                <a:ea typeface="+mj-ea"/>
              </a:rPr>
              <a:t> </a:t>
            </a:r>
            <a:r>
              <a:rPr lang="en-US" sz="3999" b="1" spc="123" dirty="0" err="1">
                <a:solidFill>
                  <a:srgbClr val="333333"/>
                </a:solidFill>
                <a:latin typeface="+mj-ea"/>
                <a:ea typeface="+mj-ea"/>
              </a:rPr>
              <a:t>해석</a:t>
            </a:r>
            <a:endParaRPr lang="en-US" sz="3999" b="1" spc="123" dirty="0">
              <a:solidFill>
                <a:srgbClr val="333333"/>
              </a:solidFill>
              <a:latin typeface="+mj-ea"/>
              <a:ea typeface="+mj-ea"/>
            </a:endParaRPr>
          </a:p>
        </p:txBody>
      </p:sp>
      <p:sp>
        <p:nvSpPr>
          <p:cNvPr id="11" name="TextBox 6">
            <a:extLst>
              <a:ext uri="{FF2B5EF4-FFF2-40B4-BE49-F238E27FC236}">
                <a16:creationId xmlns:a16="http://schemas.microsoft.com/office/drawing/2014/main" id="{E9F6AD50-ADD3-2FD9-4D04-F61ED2A888A3}"/>
              </a:ext>
            </a:extLst>
          </p:cNvPr>
          <p:cNvSpPr txBox="1"/>
          <p:nvPr/>
        </p:nvSpPr>
        <p:spPr>
          <a:xfrm>
            <a:off x="1272568" y="1877190"/>
            <a:ext cx="16135350" cy="553870"/>
          </a:xfrm>
          <a:prstGeom prst="rect">
            <a:avLst/>
          </a:prstGeom>
        </p:spPr>
        <p:txBody>
          <a:bodyPr lIns="0" tIns="0" rIns="0" bIns="0" rtlCol="0" anchor="t">
            <a:spAutoFit/>
          </a:bodyPr>
          <a:lstStyle/>
          <a:p>
            <a:pPr>
              <a:lnSpc>
                <a:spcPts val="4800"/>
              </a:lnSpc>
            </a:pPr>
            <a:r>
              <a:rPr lang="ko-KR" altLang="en-US" sz="3000" dirty="0">
                <a:solidFill>
                  <a:srgbClr val="333333"/>
                </a:solidFill>
                <a:latin typeface="+mj-ea"/>
                <a:ea typeface="+mj-ea"/>
              </a:rPr>
              <a:t>해결해야 할 문제</a:t>
            </a:r>
            <a:endParaRPr lang="en-US" sz="3000" dirty="0">
              <a:solidFill>
                <a:srgbClr val="333333"/>
              </a:solidFill>
              <a:latin typeface="+mj-ea"/>
              <a:ea typeface="+mj-ea"/>
            </a:endParaRPr>
          </a:p>
        </p:txBody>
      </p:sp>
      <p:sp>
        <p:nvSpPr>
          <p:cNvPr id="13" name="TextBox 7">
            <a:extLst>
              <a:ext uri="{FF2B5EF4-FFF2-40B4-BE49-F238E27FC236}">
                <a16:creationId xmlns:a16="http://schemas.microsoft.com/office/drawing/2014/main" id="{57368304-081F-8B70-E2E2-CA87F5B5457B}"/>
              </a:ext>
            </a:extLst>
          </p:cNvPr>
          <p:cNvSpPr txBox="1"/>
          <p:nvPr/>
        </p:nvSpPr>
        <p:spPr>
          <a:xfrm>
            <a:off x="1272568" y="2705865"/>
            <a:ext cx="15986732" cy="1768176"/>
          </a:xfrm>
          <a:prstGeom prst="rect">
            <a:avLst/>
          </a:prstGeom>
        </p:spPr>
        <p:txBody>
          <a:bodyPr wrap="square" lIns="0" tIns="0" rIns="0" bIns="0" rtlCol="0" anchor="t">
            <a:spAutoFit/>
          </a:bodyPr>
          <a:lstStyle/>
          <a:p>
            <a:pPr>
              <a:lnSpc>
                <a:spcPts val="4800"/>
              </a:lnSpc>
            </a:pPr>
            <a:r>
              <a:rPr lang="ko-KR" altLang="en-US" sz="2600" dirty="0">
                <a:solidFill>
                  <a:srgbClr val="333333"/>
                </a:solidFill>
                <a:latin typeface="+mj-ea"/>
                <a:ea typeface="+mj-ea"/>
                <a:sym typeface="Wingdings" panose="05000000000000000000" pitchFamily="2" charset="2"/>
              </a:rPr>
              <a:t>제작제품 측정 시</a:t>
            </a:r>
            <a:r>
              <a:rPr lang="en-US" altLang="ko-KR" sz="2600" dirty="0">
                <a:solidFill>
                  <a:srgbClr val="333333"/>
                </a:solidFill>
                <a:latin typeface="+mj-ea"/>
                <a:ea typeface="+mj-ea"/>
                <a:sym typeface="Wingdings" panose="05000000000000000000" pitchFamily="2" charset="2"/>
              </a:rPr>
              <a:t>, CMM</a:t>
            </a:r>
            <a:r>
              <a:rPr lang="ko-KR" altLang="en-US" sz="2600" dirty="0">
                <a:solidFill>
                  <a:srgbClr val="333333"/>
                </a:solidFill>
                <a:latin typeface="+mj-ea"/>
                <a:ea typeface="+mj-ea"/>
                <a:sym typeface="Wingdings" panose="05000000000000000000" pitchFamily="2" charset="2"/>
              </a:rPr>
              <a:t>데이터가 하나로 구성되고 다양한 형태로 출력되지만</a:t>
            </a:r>
            <a:r>
              <a:rPr lang="en-US" altLang="ko-KR" sz="2600" dirty="0">
                <a:solidFill>
                  <a:srgbClr val="333333"/>
                </a:solidFill>
                <a:latin typeface="+mj-ea"/>
                <a:ea typeface="+mj-ea"/>
                <a:sym typeface="Wingdings" panose="05000000000000000000" pitchFamily="2" charset="2"/>
              </a:rPr>
              <a:t>, </a:t>
            </a:r>
            <a:r>
              <a:rPr lang="ko-KR" altLang="en-US" sz="2600" dirty="0">
                <a:solidFill>
                  <a:srgbClr val="333333"/>
                </a:solidFill>
                <a:latin typeface="+mj-ea"/>
                <a:ea typeface="+mj-ea"/>
                <a:sym typeface="Wingdings" panose="05000000000000000000" pitchFamily="2" charset="2"/>
              </a:rPr>
              <a:t>불량여부를 판별하는 부분은 여전히 전문가에 의해 수동으로 판별됨</a:t>
            </a:r>
            <a:endParaRPr lang="en-US" sz="2600" dirty="0">
              <a:solidFill>
                <a:srgbClr val="333333"/>
              </a:solidFill>
              <a:latin typeface="+mj-ea"/>
              <a:ea typeface="+mj-ea"/>
              <a:sym typeface="Wingdings" panose="05000000000000000000" pitchFamily="2" charset="2"/>
            </a:endParaRPr>
          </a:p>
          <a:p>
            <a:pPr>
              <a:lnSpc>
                <a:spcPts val="4800"/>
              </a:lnSpc>
            </a:pPr>
            <a:r>
              <a:rPr lang="en-US" sz="2600" dirty="0">
                <a:solidFill>
                  <a:srgbClr val="333333"/>
                </a:solidFill>
                <a:latin typeface="+mj-ea"/>
                <a:ea typeface="+mj-ea"/>
                <a:sym typeface="Wingdings" panose="05000000000000000000" pitchFamily="2" charset="2"/>
              </a:rPr>
              <a:t></a:t>
            </a:r>
            <a:r>
              <a:rPr lang="ko-KR" altLang="en-US" sz="2600" dirty="0">
                <a:solidFill>
                  <a:srgbClr val="333333"/>
                </a:solidFill>
                <a:latin typeface="+mj-ea"/>
                <a:ea typeface="+mj-ea"/>
                <a:sym typeface="Wingdings" panose="05000000000000000000" pitchFamily="2" charset="2"/>
              </a:rPr>
              <a:t>딥러닝</a:t>
            </a:r>
            <a:r>
              <a:rPr lang="en-US" sz="2600" dirty="0">
                <a:solidFill>
                  <a:srgbClr val="333333"/>
                </a:solidFill>
                <a:latin typeface="+mj-ea"/>
                <a:ea typeface="+mj-ea"/>
                <a:sym typeface="Wingdings" panose="05000000000000000000" pitchFamily="2" charset="2"/>
              </a:rPr>
              <a:t> </a:t>
            </a:r>
            <a:r>
              <a:rPr lang="ko-KR" altLang="en-US" sz="2600" dirty="0">
                <a:solidFill>
                  <a:srgbClr val="333333"/>
                </a:solidFill>
                <a:latin typeface="+mj-ea"/>
                <a:ea typeface="+mj-ea"/>
                <a:sym typeface="Wingdings" panose="05000000000000000000" pitchFamily="2" charset="2"/>
              </a:rPr>
              <a:t>기술을 사용하여 제품 불량 여부의 판단을 자동화하는 모듈을 개발하는 것이 목표</a:t>
            </a:r>
            <a:endParaRPr lang="en-US" sz="26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11865324" y="3065746"/>
            <a:ext cx="5068008" cy="7221254"/>
          </a:xfrm>
          <a:custGeom>
            <a:avLst/>
            <a:gdLst/>
            <a:ahLst/>
            <a:cxnLst/>
            <a:rect l="l" t="t" r="r" b="b"/>
            <a:pathLst>
              <a:path w="5068008" h="7221254">
                <a:moveTo>
                  <a:pt x="0" y="0"/>
                </a:moveTo>
                <a:lnTo>
                  <a:pt x="5068007" y="0"/>
                </a:lnTo>
                <a:lnTo>
                  <a:pt x="5068007" y="7221254"/>
                </a:lnTo>
                <a:lnTo>
                  <a:pt x="0" y="72212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6" name="TextBox 6"/>
          <p:cNvSpPr txBox="1"/>
          <p:nvPr/>
        </p:nvSpPr>
        <p:spPr>
          <a:xfrm>
            <a:off x="1023661" y="4638195"/>
            <a:ext cx="10422888" cy="1725930"/>
          </a:xfrm>
          <a:prstGeom prst="rect">
            <a:avLst/>
          </a:prstGeom>
        </p:spPr>
        <p:txBody>
          <a:bodyPr lIns="0" tIns="0" rIns="0" bIns="0" rtlCol="0" anchor="t">
            <a:spAutoFit/>
          </a:bodyPr>
          <a:lstStyle/>
          <a:p>
            <a:pPr marL="561339" lvl="1" indent="-280669">
              <a:lnSpc>
                <a:spcPts val="4679"/>
              </a:lnSpc>
              <a:buFont typeface="Arial"/>
              <a:buChar char="•"/>
            </a:pPr>
            <a:r>
              <a:rPr lang="en-US" sz="2400" dirty="0">
                <a:solidFill>
                  <a:srgbClr val="333333"/>
                </a:solidFill>
                <a:latin typeface="+mj-ea"/>
                <a:ea typeface="+mj-ea"/>
              </a:rPr>
              <a:t>CMM </a:t>
            </a:r>
            <a:r>
              <a:rPr lang="ko-KR" altLang="en-US" sz="2400" dirty="0">
                <a:solidFill>
                  <a:srgbClr val="333333"/>
                </a:solidFill>
                <a:latin typeface="+mj-ea"/>
                <a:ea typeface="+mj-ea"/>
              </a:rPr>
              <a:t>데이터의 </a:t>
            </a:r>
            <a:r>
              <a:rPr lang="ko-KR" altLang="en-US" sz="2400" dirty="0" err="1">
                <a:solidFill>
                  <a:srgbClr val="333333"/>
                </a:solidFill>
                <a:latin typeface="+mj-ea"/>
                <a:ea typeface="+mj-ea"/>
              </a:rPr>
              <a:t>전처리</a:t>
            </a:r>
            <a:endParaRPr lang="en-US" sz="2400" dirty="0">
              <a:solidFill>
                <a:srgbClr val="333333"/>
              </a:solidFill>
              <a:latin typeface="+mj-ea"/>
              <a:ea typeface="+mj-ea"/>
            </a:endParaRPr>
          </a:p>
          <a:p>
            <a:pPr marL="561339" lvl="1" indent="-280669">
              <a:lnSpc>
                <a:spcPts val="4679"/>
              </a:lnSpc>
              <a:buFont typeface="Arial"/>
              <a:buChar char="•"/>
            </a:pPr>
            <a:r>
              <a:rPr lang="en-US" sz="2400" dirty="0" err="1">
                <a:solidFill>
                  <a:srgbClr val="333333"/>
                </a:solidFill>
                <a:latin typeface="+mj-ea"/>
                <a:ea typeface="+mj-ea"/>
              </a:rPr>
              <a:t>전처리된</a:t>
            </a:r>
            <a:r>
              <a:rPr lang="en-US" sz="2400" dirty="0">
                <a:solidFill>
                  <a:srgbClr val="333333"/>
                </a:solidFill>
                <a:latin typeface="+mj-ea"/>
                <a:ea typeface="+mj-ea"/>
              </a:rPr>
              <a:t> </a:t>
            </a:r>
            <a:r>
              <a:rPr lang="en-US" sz="2400" dirty="0" err="1">
                <a:solidFill>
                  <a:srgbClr val="333333"/>
                </a:solidFill>
                <a:latin typeface="+mj-ea"/>
                <a:ea typeface="+mj-ea"/>
              </a:rPr>
              <a:t>데이터를</a:t>
            </a:r>
            <a:r>
              <a:rPr lang="en-US" sz="2400" dirty="0">
                <a:solidFill>
                  <a:srgbClr val="333333"/>
                </a:solidFill>
                <a:latin typeface="+mj-ea"/>
                <a:ea typeface="+mj-ea"/>
              </a:rPr>
              <a:t> </a:t>
            </a:r>
            <a:r>
              <a:rPr lang="en-US" sz="2400" dirty="0" err="1">
                <a:solidFill>
                  <a:srgbClr val="333333"/>
                </a:solidFill>
                <a:latin typeface="+mj-ea"/>
                <a:ea typeface="+mj-ea"/>
              </a:rPr>
              <a:t>딥러닝</a:t>
            </a:r>
            <a:r>
              <a:rPr lang="en-US" sz="2400" dirty="0">
                <a:solidFill>
                  <a:srgbClr val="333333"/>
                </a:solidFill>
                <a:latin typeface="+mj-ea"/>
                <a:ea typeface="+mj-ea"/>
              </a:rPr>
              <a:t>(</a:t>
            </a:r>
            <a:r>
              <a:rPr lang="en-US" sz="2400" dirty="0" err="1">
                <a:solidFill>
                  <a:srgbClr val="333333"/>
                </a:solidFill>
                <a:latin typeface="+mj-ea"/>
                <a:ea typeface="+mj-ea"/>
              </a:rPr>
              <a:t>머신러닝</a:t>
            </a:r>
            <a:r>
              <a:rPr lang="en-US" sz="2400" dirty="0">
                <a:solidFill>
                  <a:srgbClr val="333333"/>
                </a:solidFill>
                <a:latin typeface="+mj-ea"/>
                <a:ea typeface="+mj-ea"/>
              </a:rPr>
              <a:t>) </a:t>
            </a:r>
            <a:r>
              <a:rPr lang="en-US" sz="2400" dirty="0" err="1">
                <a:solidFill>
                  <a:srgbClr val="333333"/>
                </a:solidFill>
                <a:latin typeface="+mj-ea"/>
                <a:ea typeface="+mj-ea"/>
              </a:rPr>
              <a:t>기법을</a:t>
            </a:r>
            <a:r>
              <a:rPr lang="en-US" sz="2400" dirty="0">
                <a:solidFill>
                  <a:srgbClr val="333333"/>
                </a:solidFill>
                <a:latin typeface="+mj-ea"/>
                <a:ea typeface="+mj-ea"/>
              </a:rPr>
              <a:t> </a:t>
            </a:r>
            <a:r>
              <a:rPr lang="en-US" sz="2400" dirty="0" err="1">
                <a:solidFill>
                  <a:srgbClr val="333333"/>
                </a:solidFill>
                <a:latin typeface="+mj-ea"/>
                <a:ea typeface="+mj-ea"/>
              </a:rPr>
              <a:t>적용하여</a:t>
            </a:r>
            <a:r>
              <a:rPr lang="en-US" sz="2400" dirty="0">
                <a:solidFill>
                  <a:srgbClr val="333333"/>
                </a:solidFill>
                <a:latin typeface="+mj-ea"/>
                <a:ea typeface="+mj-ea"/>
              </a:rPr>
              <a:t> </a:t>
            </a:r>
            <a:r>
              <a:rPr lang="en-US" sz="2400" dirty="0" err="1">
                <a:solidFill>
                  <a:srgbClr val="333333"/>
                </a:solidFill>
                <a:latin typeface="+mj-ea"/>
                <a:ea typeface="+mj-ea"/>
              </a:rPr>
              <a:t>분류</a:t>
            </a:r>
            <a:endParaRPr lang="en-US" sz="2400" dirty="0">
              <a:solidFill>
                <a:srgbClr val="333333"/>
              </a:solidFill>
              <a:latin typeface="+mj-ea"/>
              <a:ea typeface="+mj-ea"/>
            </a:endParaRPr>
          </a:p>
          <a:p>
            <a:pPr marL="561339" lvl="1" indent="-280669">
              <a:lnSpc>
                <a:spcPts val="4679"/>
              </a:lnSpc>
              <a:buFont typeface="Arial"/>
              <a:buChar char="•"/>
            </a:pPr>
            <a:r>
              <a:rPr lang="en-US" sz="2400" dirty="0" err="1">
                <a:solidFill>
                  <a:srgbClr val="333333"/>
                </a:solidFill>
                <a:latin typeface="+mj-ea"/>
                <a:ea typeface="+mj-ea"/>
              </a:rPr>
              <a:t>분류된</a:t>
            </a:r>
            <a:r>
              <a:rPr lang="en-US" sz="2400" dirty="0">
                <a:solidFill>
                  <a:srgbClr val="333333"/>
                </a:solidFill>
                <a:latin typeface="+mj-ea"/>
                <a:ea typeface="+mj-ea"/>
              </a:rPr>
              <a:t> </a:t>
            </a:r>
            <a:r>
              <a:rPr lang="en-US" sz="2400" dirty="0" err="1">
                <a:solidFill>
                  <a:srgbClr val="333333"/>
                </a:solidFill>
                <a:latin typeface="+mj-ea"/>
                <a:ea typeface="+mj-ea"/>
              </a:rPr>
              <a:t>데이터를</a:t>
            </a:r>
            <a:r>
              <a:rPr lang="en-US" sz="2400" dirty="0">
                <a:solidFill>
                  <a:srgbClr val="333333"/>
                </a:solidFill>
                <a:latin typeface="+mj-ea"/>
                <a:ea typeface="+mj-ea"/>
              </a:rPr>
              <a:t> </a:t>
            </a:r>
            <a:r>
              <a:rPr lang="en-US" sz="2400" dirty="0" err="1">
                <a:solidFill>
                  <a:srgbClr val="333333"/>
                </a:solidFill>
                <a:latin typeface="+mj-ea"/>
                <a:ea typeface="+mj-ea"/>
              </a:rPr>
              <a:t>Streamlit</a:t>
            </a:r>
            <a:r>
              <a:rPr lang="en-US" sz="2400" dirty="0">
                <a:solidFill>
                  <a:srgbClr val="333333"/>
                </a:solidFill>
                <a:latin typeface="+mj-ea"/>
                <a:ea typeface="+mj-ea"/>
              </a:rPr>
              <a:t> </a:t>
            </a:r>
            <a:r>
              <a:rPr lang="en-US" sz="2400" dirty="0" err="1">
                <a:solidFill>
                  <a:srgbClr val="333333"/>
                </a:solidFill>
                <a:latin typeface="+mj-ea"/>
                <a:ea typeface="+mj-ea"/>
              </a:rPr>
              <a:t>등의</a:t>
            </a:r>
            <a:r>
              <a:rPr lang="en-US" sz="2400" dirty="0">
                <a:solidFill>
                  <a:srgbClr val="333333"/>
                </a:solidFill>
                <a:latin typeface="+mj-ea"/>
                <a:ea typeface="+mj-ea"/>
              </a:rPr>
              <a:t> </a:t>
            </a:r>
            <a:r>
              <a:rPr lang="en-US" sz="2400" dirty="0" err="1">
                <a:solidFill>
                  <a:srgbClr val="333333"/>
                </a:solidFill>
                <a:latin typeface="+mj-ea"/>
                <a:ea typeface="+mj-ea"/>
              </a:rPr>
              <a:t>라이브러리를</a:t>
            </a:r>
            <a:r>
              <a:rPr lang="en-US" sz="2400" dirty="0">
                <a:solidFill>
                  <a:srgbClr val="333333"/>
                </a:solidFill>
                <a:latin typeface="+mj-ea"/>
                <a:ea typeface="+mj-ea"/>
              </a:rPr>
              <a:t> </a:t>
            </a:r>
            <a:r>
              <a:rPr lang="en-US" sz="2400" dirty="0" err="1">
                <a:solidFill>
                  <a:srgbClr val="333333"/>
                </a:solidFill>
                <a:latin typeface="+mj-ea"/>
                <a:ea typeface="+mj-ea"/>
              </a:rPr>
              <a:t>통해</a:t>
            </a:r>
            <a:r>
              <a:rPr lang="en-US" sz="2400" dirty="0">
                <a:solidFill>
                  <a:srgbClr val="333333"/>
                </a:solidFill>
                <a:latin typeface="+mj-ea"/>
                <a:ea typeface="+mj-ea"/>
              </a:rPr>
              <a:t> </a:t>
            </a:r>
            <a:r>
              <a:rPr lang="en-US" sz="2400" dirty="0" err="1">
                <a:solidFill>
                  <a:srgbClr val="333333"/>
                </a:solidFill>
                <a:latin typeface="+mj-ea"/>
                <a:ea typeface="+mj-ea"/>
              </a:rPr>
              <a:t>시각화</a:t>
            </a:r>
            <a:endParaRPr lang="en-US" sz="2400" dirty="0">
              <a:solidFill>
                <a:srgbClr val="333333"/>
              </a:solidFill>
              <a:latin typeface="+mj-ea"/>
              <a:ea typeface="+mj-ea"/>
            </a:endParaRPr>
          </a:p>
        </p:txBody>
      </p:sp>
      <p:sp>
        <p:nvSpPr>
          <p:cNvPr id="7" name="TextBox 7"/>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문제정의서</a:t>
            </a:r>
            <a:r>
              <a:rPr lang="en-US" sz="3999" b="1" spc="123" dirty="0">
                <a:solidFill>
                  <a:srgbClr val="333333"/>
                </a:solidFill>
                <a:latin typeface="+mj-ea"/>
                <a:ea typeface="+mj-ea"/>
              </a:rPr>
              <a:t> </a:t>
            </a:r>
            <a:r>
              <a:rPr lang="en-US" sz="3999" b="1" spc="123" dirty="0" err="1">
                <a:solidFill>
                  <a:srgbClr val="333333"/>
                </a:solidFill>
                <a:latin typeface="+mj-ea"/>
                <a:ea typeface="+mj-ea"/>
              </a:rPr>
              <a:t>해석</a:t>
            </a:r>
            <a:endParaRPr lang="en-US" sz="3999" b="1" spc="123" dirty="0">
              <a:solidFill>
                <a:srgbClr val="333333"/>
              </a:solidFill>
              <a:latin typeface="+mj-ea"/>
              <a:ea typeface="+mj-ea"/>
            </a:endParaRPr>
          </a:p>
        </p:txBody>
      </p:sp>
      <p:sp>
        <p:nvSpPr>
          <p:cNvPr id="9" name="TextBox 8">
            <a:extLst>
              <a:ext uri="{FF2B5EF4-FFF2-40B4-BE49-F238E27FC236}">
                <a16:creationId xmlns:a16="http://schemas.microsoft.com/office/drawing/2014/main" id="{CCD19A62-E5A2-D0E5-F62E-89755690AC79}"/>
              </a:ext>
            </a:extLst>
          </p:cNvPr>
          <p:cNvSpPr txBox="1"/>
          <p:nvPr/>
        </p:nvSpPr>
        <p:spPr>
          <a:xfrm>
            <a:off x="1272568" y="1869658"/>
            <a:ext cx="5814032" cy="538865"/>
          </a:xfrm>
          <a:prstGeom prst="rect">
            <a:avLst/>
          </a:prstGeom>
        </p:spPr>
        <p:txBody>
          <a:bodyPr wrap="square" lIns="0" tIns="0" rIns="0" bIns="0" rtlCol="0" anchor="t">
            <a:spAutoFit/>
          </a:bodyPr>
          <a:lstStyle/>
          <a:p>
            <a:pPr>
              <a:lnSpc>
                <a:spcPts val="4679"/>
              </a:lnSpc>
            </a:pPr>
            <a:r>
              <a:rPr lang="ko-KR" altLang="en-US" sz="3000" dirty="0">
                <a:solidFill>
                  <a:srgbClr val="333333"/>
                </a:solidFill>
                <a:latin typeface="+mj-ea"/>
                <a:ea typeface="+mj-ea"/>
              </a:rPr>
              <a:t>문제를 어떻게 해결해야 하는가</a:t>
            </a:r>
            <a:endParaRPr lang="en-US" sz="3000" dirty="0">
              <a:solidFill>
                <a:srgbClr val="333333"/>
              </a:solidFill>
              <a:latin typeface="+mj-ea"/>
              <a:ea typeface="+mj-ea"/>
            </a:endParaRPr>
          </a:p>
        </p:txBody>
      </p:sp>
      <p:sp>
        <p:nvSpPr>
          <p:cNvPr id="10" name="TextBox 7">
            <a:extLst>
              <a:ext uri="{FF2B5EF4-FFF2-40B4-BE49-F238E27FC236}">
                <a16:creationId xmlns:a16="http://schemas.microsoft.com/office/drawing/2014/main" id="{D6CE660F-FD31-9574-E899-3E44BB400859}"/>
              </a:ext>
            </a:extLst>
          </p:cNvPr>
          <p:cNvSpPr txBox="1"/>
          <p:nvPr/>
        </p:nvSpPr>
        <p:spPr>
          <a:xfrm>
            <a:off x="1272568" y="2705865"/>
            <a:ext cx="9925075" cy="1164037"/>
          </a:xfrm>
          <a:prstGeom prst="rect">
            <a:avLst/>
          </a:prstGeom>
        </p:spPr>
        <p:txBody>
          <a:bodyPr lIns="0" tIns="0" rIns="0" bIns="0" rtlCol="0" anchor="t">
            <a:spAutoFit/>
          </a:bodyPr>
          <a:lstStyle/>
          <a:p>
            <a:pPr>
              <a:lnSpc>
                <a:spcPts val="4800"/>
              </a:lnSpc>
            </a:pPr>
            <a:r>
              <a:rPr lang="en-US" sz="2600" dirty="0">
                <a:solidFill>
                  <a:srgbClr val="333333"/>
                </a:solidFill>
                <a:latin typeface="+mj-ea"/>
                <a:ea typeface="+mj-ea"/>
              </a:rPr>
              <a:t>CMM </a:t>
            </a:r>
            <a:r>
              <a:rPr lang="ko-KR" altLang="en-US" sz="2600" dirty="0">
                <a:solidFill>
                  <a:srgbClr val="333333"/>
                </a:solidFill>
                <a:latin typeface="+mj-ea"/>
                <a:ea typeface="+mj-ea"/>
              </a:rPr>
              <a:t>데이터를 이용한 딥러닝 모듈을 만들어 제품의 이상치 판별을 자동화 및 시각화</a:t>
            </a:r>
            <a:endParaRPr lang="en-US" sz="26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9144000" y="2900817"/>
            <a:ext cx="8702928" cy="6533240"/>
          </a:xfrm>
          <a:custGeom>
            <a:avLst/>
            <a:gdLst/>
            <a:ahLst/>
            <a:cxnLst/>
            <a:rect l="l" t="t" r="r" b="b"/>
            <a:pathLst>
              <a:path w="8702928" h="6533240">
                <a:moveTo>
                  <a:pt x="0" y="0"/>
                </a:moveTo>
                <a:lnTo>
                  <a:pt x="8702928" y="0"/>
                </a:lnTo>
                <a:lnTo>
                  <a:pt x="8702928" y="6533241"/>
                </a:lnTo>
                <a:lnTo>
                  <a:pt x="0" y="6533241"/>
                </a:lnTo>
                <a:lnTo>
                  <a:pt x="0" y="0"/>
                </a:lnTo>
                <a:close/>
              </a:path>
            </a:pathLst>
          </a:custGeom>
          <a:blipFill>
            <a:blip r:embed="rId4"/>
            <a:stretch>
              <a:fillRect/>
            </a:stretch>
          </a:blipFill>
        </p:spPr>
        <p:txBody>
          <a:bodyPr/>
          <a:lstStyle/>
          <a:p>
            <a:endParaRPr lang="ko-KR" altLang="en-US"/>
          </a:p>
        </p:txBody>
      </p:sp>
      <p:sp>
        <p:nvSpPr>
          <p:cNvPr id="5" name="TextBox 5"/>
          <p:cNvSpPr txBox="1"/>
          <p:nvPr/>
        </p:nvSpPr>
        <p:spPr>
          <a:xfrm>
            <a:off x="1272568" y="2900817"/>
            <a:ext cx="7296058" cy="6769225"/>
          </a:xfrm>
          <a:prstGeom prst="rect">
            <a:avLst/>
          </a:prstGeom>
        </p:spPr>
        <p:txBody>
          <a:bodyPr wrap="square" lIns="0" tIns="0" rIns="0" bIns="0" rtlCol="0" anchor="t">
            <a:spAutoFit/>
          </a:bodyPr>
          <a:lstStyle/>
          <a:p>
            <a:pPr>
              <a:lnSpc>
                <a:spcPts val="3765"/>
              </a:lnSpc>
            </a:pPr>
            <a:r>
              <a:rPr lang="en-US" sz="2300" dirty="0">
                <a:solidFill>
                  <a:srgbClr val="333333"/>
                </a:solidFill>
                <a:latin typeface="+mj-ea"/>
                <a:ea typeface="+mj-ea"/>
              </a:rPr>
              <a:t>Q1. CMM </a:t>
            </a:r>
            <a:r>
              <a:rPr lang="en-US" sz="2300" dirty="0" err="1">
                <a:solidFill>
                  <a:srgbClr val="333333"/>
                </a:solidFill>
                <a:latin typeface="+mj-ea"/>
                <a:ea typeface="+mj-ea"/>
              </a:rPr>
              <a:t>데이터</a:t>
            </a:r>
            <a:r>
              <a:rPr lang="ko-KR" altLang="en-US" sz="2300" dirty="0">
                <a:solidFill>
                  <a:srgbClr val="333333"/>
                </a:solidFill>
                <a:latin typeface="+mj-ea"/>
                <a:ea typeface="+mj-ea"/>
              </a:rPr>
              <a:t>의</a:t>
            </a:r>
            <a:r>
              <a:rPr lang="en-US" sz="2300" dirty="0">
                <a:solidFill>
                  <a:srgbClr val="333333"/>
                </a:solidFill>
                <a:latin typeface="+mj-ea"/>
                <a:ea typeface="+mj-ea"/>
              </a:rPr>
              <a:t> </a:t>
            </a:r>
            <a:r>
              <a:rPr lang="en-US" sz="2300" dirty="0" err="1">
                <a:solidFill>
                  <a:srgbClr val="333333"/>
                </a:solidFill>
                <a:latin typeface="+mj-ea"/>
                <a:ea typeface="+mj-ea"/>
              </a:rPr>
              <a:t>구체적인</a:t>
            </a:r>
            <a:r>
              <a:rPr lang="en-US" sz="2300" dirty="0">
                <a:solidFill>
                  <a:srgbClr val="333333"/>
                </a:solidFill>
                <a:latin typeface="+mj-ea"/>
                <a:ea typeface="+mj-ea"/>
              </a:rPr>
              <a:t> </a:t>
            </a:r>
            <a:r>
              <a:rPr lang="en-US" sz="2300" dirty="0" err="1">
                <a:solidFill>
                  <a:srgbClr val="333333"/>
                </a:solidFill>
                <a:latin typeface="+mj-ea"/>
                <a:ea typeface="+mj-ea"/>
              </a:rPr>
              <a:t>형태가</a:t>
            </a:r>
            <a:r>
              <a:rPr lang="en-US" sz="2300" dirty="0">
                <a:solidFill>
                  <a:srgbClr val="333333"/>
                </a:solidFill>
                <a:latin typeface="+mj-ea"/>
                <a:ea typeface="+mj-ea"/>
              </a:rPr>
              <a:t> </a:t>
            </a:r>
            <a:r>
              <a:rPr lang="en-US" sz="2300" dirty="0" err="1">
                <a:solidFill>
                  <a:srgbClr val="333333"/>
                </a:solidFill>
                <a:latin typeface="+mj-ea"/>
                <a:ea typeface="+mj-ea"/>
              </a:rPr>
              <a:t>궁금합니다</a:t>
            </a:r>
            <a:r>
              <a:rPr lang="en-US" sz="2300" dirty="0">
                <a:solidFill>
                  <a:srgbClr val="333333"/>
                </a:solidFill>
                <a:latin typeface="+mj-ea"/>
                <a:ea typeface="+mj-ea"/>
              </a:rPr>
              <a:t>.</a:t>
            </a:r>
          </a:p>
          <a:p>
            <a:pPr>
              <a:lnSpc>
                <a:spcPts val="3765"/>
              </a:lnSpc>
            </a:pPr>
            <a:r>
              <a:rPr lang="en-US" sz="2300" dirty="0">
                <a:solidFill>
                  <a:srgbClr val="333333"/>
                </a:solidFill>
                <a:latin typeface="+mj-ea"/>
                <a:ea typeface="+mj-ea"/>
              </a:rPr>
              <a:t>A1. CMM </a:t>
            </a:r>
            <a:r>
              <a:rPr lang="en-US" sz="2300" dirty="0" err="1">
                <a:solidFill>
                  <a:srgbClr val="333333"/>
                </a:solidFill>
                <a:latin typeface="+mj-ea"/>
                <a:ea typeface="+mj-ea"/>
              </a:rPr>
              <a:t>데이터란</a:t>
            </a:r>
            <a:r>
              <a:rPr lang="en-US" sz="2300" dirty="0">
                <a:solidFill>
                  <a:srgbClr val="333333"/>
                </a:solidFill>
                <a:latin typeface="+mj-ea"/>
                <a:ea typeface="+mj-ea"/>
              </a:rPr>
              <a:t> </a:t>
            </a:r>
            <a:r>
              <a:rPr lang="en-US" sz="2300" dirty="0" err="1">
                <a:solidFill>
                  <a:srgbClr val="333333"/>
                </a:solidFill>
                <a:latin typeface="+mj-ea"/>
                <a:ea typeface="+mj-ea"/>
              </a:rPr>
              <a:t>설계자가</a:t>
            </a:r>
            <a:r>
              <a:rPr lang="en-US" sz="2300" dirty="0">
                <a:solidFill>
                  <a:srgbClr val="333333"/>
                </a:solidFill>
                <a:latin typeface="+mj-ea"/>
                <a:ea typeface="+mj-ea"/>
              </a:rPr>
              <a:t> </a:t>
            </a:r>
            <a:r>
              <a:rPr lang="en-US" sz="2300" dirty="0" err="1">
                <a:solidFill>
                  <a:srgbClr val="333333"/>
                </a:solidFill>
                <a:latin typeface="+mj-ea"/>
                <a:ea typeface="+mj-ea"/>
              </a:rPr>
              <a:t>요구하고</a:t>
            </a:r>
            <a:r>
              <a:rPr lang="en-US" sz="2300" dirty="0">
                <a:solidFill>
                  <a:srgbClr val="333333"/>
                </a:solidFill>
                <a:latin typeface="+mj-ea"/>
                <a:ea typeface="+mj-ea"/>
              </a:rPr>
              <a:t> </a:t>
            </a:r>
            <a:r>
              <a:rPr lang="en-US" sz="2300" dirty="0" err="1">
                <a:solidFill>
                  <a:srgbClr val="333333"/>
                </a:solidFill>
                <a:latin typeface="+mj-ea"/>
                <a:ea typeface="+mj-ea"/>
              </a:rPr>
              <a:t>있는</a:t>
            </a:r>
            <a:r>
              <a:rPr lang="en-US" sz="2300" dirty="0">
                <a:solidFill>
                  <a:srgbClr val="333333"/>
                </a:solidFill>
                <a:latin typeface="+mj-ea"/>
                <a:ea typeface="+mj-ea"/>
              </a:rPr>
              <a:t> </a:t>
            </a:r>
            <a:r>
              <a:rPr lang="en-US" sz="2300" dirty="0" err="1">
                <a:solidFill>
                  <a:srgbClr val="333333"/>
                </a:solidFill>
                <a:latin typeface="+mj-ea"/>
                <a:ea typeface="+mj-ea"/>
              </a:rPr>
              <a:t>항목에</a:t>
            </a:r>
            <a:r>
              <a:rPr lang="en-US" sz="2300" dirty="0">
                <a:solidFill>
                  <a:srgbClr val="333333"/>
                </a:solidFill>
                <a:latin typeface="+mj-ea"/>
                <a:ea typeface="+mj-ea"/>
              </a:rPr>
              <a:t> </a:t>
            </a:r>
            <a:r>
              <a:rPr lang="en-US" sz="2300" dirty="0" err="1">
                <a:solidFill>
                  <a:srgbClr val="333333"/>
                </a:solidFill>
                <a:latin typeface="+mj-ea"/>
                <a:ea typeface="+mj-ea"/>
              </a:rPr>
              <a:t>대한</a:t>
            </a:r>
            <a:r>
              <a:rPr lang="en-US" sz="2300" dirty="0">
                <a:solidFill>
                  <a:srgbClr val="333333"/>
                </a:solidFill>
                <a:latin typeface="+mj-ea"/>
                <a:ea typeface="+mj-ea"/>
              </a:rPr>
              <a:t> </a:t>
            </a:r>
            <a:r>
              <a:rPr lang="en-US" sz="2300" dirty="0" err="1">
                <a:solidFill>
                  <a:srgbClr val="333333"/>
                </a:solidFill>
                <a:latin typeface="+mj-ea"/>
                <a:ea typeface="+mj-ea"/>
              </a:rPr>
              <a:t>수치가</a:t>
            </a:r>
            <a:r>
              <a:rPr lang="en-US" sz="2300" dirty="0">
                <a:solidFill>
                  <a:srgbClr val="333333"/>
                </a:solidFill>
                <a:latin typeface="+mj-ea"/>
                <a:ea typeface="+mj-ea"/>
              </a:rPr>
              <a:t> </a:t>
            </a:r>
            <a:r>
              <a:rPr lang="en-US" sz="2300" dirty="0" err="1">
                <a:solidFill>
                  <a:srgbClr val="333333"/>
                </a:solidFill>
                <a:latin typeface="+mj-ea"/>
                <a:ea typeface="+mj-ea"/>
              </a:rPr>
              <a:t>나열되어있는</a:t>
            </a:r>
            <a:r>
              <a:rPr lang="en-US" sz="2300" dirty="0">
                <a:solidFill>
                  <a:srgbClr val="333333"/>
                </a:solidFill>
                <a:latin typeface="+mj-ea"/>
                <a:ea typeface="+mj-ea"/>
              </a:rPr>
              <a:t> </a:t>
            </a:r>
            <a:r>
              <a:rPr lang="en-US" sz="2300" dirty="0" err="1">
                <a:solidFill>
                  <a:srgbClr val="333333"/>
                </a:solidFill>
                <a:latin typeface="+mj-ea"/>
                <a:ea typeface="+mj-ea"/>
              </a:rPr>
              <a:t>데이터로써</a:t>
            </a:r>
            <a:r>
              <a:rPr lang="en-US" sz="2300" dirty="0">
                <a:solidFill>
                  <a:srgbClr val="333333"/>
                </a:solidFill>
                <a:latin typeface="+mj-ea"/>
                <a:ea typeface="+mj-ea"/>
              </a:rPr>
              <a:t> </a:t>
            </a:r>
            <a:r>
              <a:rPr lang="en-US" sz="2300" dirty="0" err="1">
                <a:solidFill>
                  <a:srgbClr val="333333"/>
                </a:solidFill>
                <a:latin typeface="+mj-ea"/>
                <a:ea typeface="+mj-ea"/>
              </a:rPr>
              <a:t>수치만으론</a:t>
            </a:r>
            <a:r>
              <a:rPr lang="en-US" sz="2300" dirty="0">
                <a:solidFill>
                  <a:srgbClr val="333333"/>
                </a:solidFill>
                <a:latin typeface="+mj-ea"/>
                <a:ea typeface="+mj-ea"/>
              </a:rPr>
              <a:t> </a:t>
            </a:r>
            <a:r>
              <a:rPr lang="en-US" sz="2300" dirty="0" err="1">
                <a:solidFill>
                  <a:srgbClr val="333333"/>
                </a:solidFill>
                <a:latin typeface="+mj-ea"/>
                <a:ea typeface="+mj-ea"/>
              </a:rPr>
              <a:t>해당</a:t>
            </a:r>
            <a:r>
              <a:rPr lang="en-US" sz="2300" dirty="0">
                <a:solidFill>
                  <a:srgbClr val="333333"/>
                </a:solidFill>
                <a:latin typeface="+mj-ea"/>
                <a:ea typeface="+mj-ea"/>
              </a:rPr>
              <a:t> </a:t>
            </a:r>
            <a:r>
              <a:rPr lang="en-US" sz="2300" dirty="0" err="1">
                <a:solidFill>
                  <a:srgbClr val="333333"/>
                </a:solidFill>
                <a:latin typeface="+mj-ea"/>
                <a:ea typeface="+mj-ea"/>
              </a:rPr>
              <a:t>제품이</a:t>
            </a:r>
            <a:r>
              <a:rPr lang="en-US" sz="2300" dirty="0">
                <a:solidFill>
                  <a:srgbClr val="333333"/>
                </a:solidFill>
                <a:latin typeface="+mj-ea"/>
                <a:ea typeface="+mj-ea"/>
              </a:rPr>
              <a:t> </a:t>
            </a:r>
            <a:r>
              <a:rPr lang="en-US" sz="2300" dirty="0" err="1">
                <a:solidFill>
                  <a:srgbClr val="333333"/>
                </a:solidFill>
                <a:latin typeface="+mj-ea"/>
                <a:ea typeface="+mj-ea"/>
              </a:rPr>
              <a:t>불량을</a:t>
            </a:r>
            <a:r>
              <a:rPr lang="en-US" sz="2300" dirty="0">
                <a:solidFill>
                  <a:srgbClr val="333333"/>
                </a:solidFill>
                <a:latin typeface="+mj-ea"/>
                <a:ea typeface="+mj-ea"/>
              </a:rPr>
              <a:t> </a:t>
            </a:r>
            <a:r>
              <a:rPr lang="en-US" sz="2300" dirty="0" err="1">
                <a:solidFill>
                  <a:srgbClr val="333333"/>
                </a:solidFill>
                <a:latin typeface="+mj-ea"/>
                <a:ea typeface="+mj-ea"/>
              </a:rPr>
              <a:t>갖고</a:t>
            </a:r>
            <a:r>
              <a:rPr lang="en-US" sz="2300" dirty="0">
                <a:solidFill>
                  <a:srgbClr val="333333"/>
                </a:solidFill>
                <a:latin typeface="+mj-ea"/>
                <a:ea typeface="+mj-ea"/>
              </a:rPr>
              <a:t> </a:t>
            </a:r>
            <a:r>
              <a:rPr lang="en-US" sz="2300" dirty="0" err="1">
                <a:solidFill>
                  <a:srgbClr val="333333"/>
                </a:solidFill>
                <a:latin typeface="+mj-ea"/>
                <a:ea typeface="+mj-ea"/>
              </a:rPr>
              <a:t>있는지</a:t>
            </a:r>
            <a:r>
              <a:rPr lang="en-US" sz="2300" dirty="0">
                <a:solidFill>
                  <a:srgbClr val="333333"/>
                </a:solidFill>
                <a:latin typeface="+mj-ea"/>
                <a:ea typeface="+mj-ea"/>
              </a:rPr>
              <a:t> </a:t>
            </a:r>
            <a:r>
              <a:rPr lang="en-US" sz="2300" dirty="0" err="1">
                <a:solidFill>
                  <a:srgbClr val="333333"/>
                </a:solidFill>
                <a:latin typeface="+mj-ea"/>
                <a:ea typeface="+mj-ea"/>
              </a:rPr>
              <a:t>알기</a:t>
            </a:r>
            <a:r>
              <a:rPr lang="en-US" sz="2300" dirty="0">
                <a:solidFill>
                  <a:srgbClr val="333333"/>
                </a:solidFill>
                <a:latin typeface="+mj-ea"/>
                <a:ea typeface="+mj-ea"/>
              </a:rPr>
              <a:t> </a:t>
            </a:r>
            <a:r>
              <a:rPr lang="en-US" sz="2300" dirty="0" err="1">
                <a:solidFill>
                  <a:srgbClr val="333333"/>
                </a:solidFill>
                <a:latin typeface="+mj-ea"/>
                <a:ea typeface="+mj-ea"/>
              </a:rPr>
              <a:t>어렵다</a:t>
            </a:r>
            <a:r>
              <a:rPr lang="en-US" sz="2300" dirty="0">
                <a:solidFill>
                  <a:srgbClr val="333333"/>
                </a:solidFill>
                <a:latin typeface="+mj-ea"/>
                <a:ea typeface="+mj-ea"/>
              </a:rPr>
              <a:t>. </a:t>
            </a:r>
            <a:r>
              <a:rPr lang="en-US" sz="2300" dirty="0" err="1">
                <a:solidFill>
                  <a:srgbClr val="333333"/>
                </a:solidFill>
                <a:latin typeface="+mj-ea"/>
                <a:ea typeface="+mj-ea"/>
              </a:rPr>
              <a:t>이를</a:t>
            </a:r>
            <a:r>
              <a:rPr lang="en-US" sz="2300" dirty="0">
                <a:solidFill>
                  <a:srgbClr val="333333"/>
                </a:solidFill>
                <a:latin typeface="+mj-ea"/>
                <a:ea typeface="+mj-ea"/>
              </a:rPr>
              <a:t> </a:t>
            </a:r>
            <a:r>
              <a:rPr lang="en-US" sz="2300" dirty="0" err="1">
                <a:solidFill>
                  <a:srgbClr val="333333"/>
                </a:solidFill>
                <a:latin typeface="+mj-ea"/>
                <a:ea typeface="+mj-ea"/>
              </a:rPr>
              <a:t>해결하기</a:t>
            </a:r>
            <a:r>
              <a:rPr lang="en-US" sz="2300" dirty="0">
                <a:solidFill>
                  <a:srgbClr val="333333"/>
                </a:solidFill>
                <a:latin typeface="+mj-ea"/>
                <a:ea typeface="+mj-ea"/>
              </a:rPr>
              <a:t> </a:t>
            </a:r>
            <a:r>
              <a:rPr lang="en-US" sz="2300" dirty="0" err="1">
                <a:solidFill>
                  <a:srgbClr val="333333"/>
                </a:solidFill>
                <a:latin typeface="+mj-ea"/>
                <a:ea typeface="+mj-ea"/>
              </a:rPr>
              <a:t>위해</a:t>
            </a:r>
            <a:r>
              <a:rPr lang="en-US" sz="2300" dirty="0">
                <a:solidFill>
                  <a:srgbClr val="333333"/>
                </a:solidFill>
                <a:latin typeface="+mj-ea"/>
                <a:ea typeface="+mj-ea"/>
              </a:rPr>
              <a:t> </a:t>
            </a:r>
            <a:r>
              <a:rPr lang="en-US" sz="2300" dirty="0" err="1">
                <a:solidFill>
                  <a:srgbClr val="333333"/>
                </a:solidFill>
                <a:latin typeface="+mj-ea"/>
                <a:ea typeface="+mj-ea"/>
              </a:rPr>
              <a:t>사람이</a:t>
            </a:r>
            <a:r>
              <a:rPr lang="en-US" sz="2300" dirty="0">
                <a:solidFill>
                  <a:srgbClr val="333333"/>
                </a:solidFill>
                <a:latin typeface="+mj-ea"/>
                <a:ea typeface="+mj-ea"/>
              </a:rPr>
              <a:t> </a:t>
            </a:r>
            <a:r>
              <a:rPr lang="en-US" sz="2300" dirty="0" err="1">
                <a:solidFill>
                  <a:srgbClr val="333333"/>
                </a:solidFill>
                <a:latin typeface="+mj-ea"/>
                <a:ea typeface="+mj-ea"/>
              </a:rPr>
              <a:t>투입되는</a:t>
            </a:r>
            <a:r>
              <a:rPr lang="en-US" sz="2300" dirty="0">
                <a:solidFill>
                  <a:srgbClr val="333333"/>
                </a:solidFill>
                <a:latin typeface="+mj-ea"/>
                <a:ea typeface="+mj-ea"/>
              </a:rPr>
              <a:t> </a:t>
            </a:r>
            <a:r>
              <a:rPr lang="en-US" sz="2300" dirty="0" err="1">
                <a:solidFill>
                  <a:srgbClr val="333333"/>
                </a:solidFill>
                <a:latin typeface="+mj-ea"/>
                <a:ea typeface="+mj-ea"/>
              </a:rPr>
              <a:t>건데</a:t>
            </a:r>
            <a:r>
              <a:rPr lang="en-US" sz="2300" dirty="0">
                <a:solidFill>
                  <a:srgbClr val="333333"/>
                </a:solidFill>
                <a:latin typeface="+mj-ea"/>
                <a:ea typeface="+mj-ea"/>
              </a:rPr>
              <a:t> 이 </a:t>
            </a:r>
            <a:r>
              <a:rPr lang="en-US" sz="2300" dirty="0" err="1">
                <a:solidFill>
                  <a:srgbClr val="333333"/>
                </a:solidFill>
                <a:latin typeface="+mj-ea"/>
                <a:ea typeface="+mj-ea"/>
              </a:rPr>
              <a:t>과제의</a:t>
            </a:r>
            <a:r>
              <a:rPr lang="en-US" sz="2300" dirty="0">
                <a:solidFill>
                  <a:srgbClr val="333333"/>
                </a:solidFill>
                <a:latin typeface="+mj-ea"/>
                <a:ea typeface="+mj-ea"/>
              </a:rPr>
              <a:t> </a:t>
            </a:r>
            <a:r>
              <a:rPr lang="en-US" sz="2300" dirty="0" err="1">
                <a:solidFill>
                  <a:srgbClr val="333333"/>
                </a:solidFill>
                <a:latin typeface="+mj-ea"/>
                <a:ea typeface="+mj-ea"/>
              </a:rPr>
              <a:t>최종</a:t>
            </a:r>
            <a:r>
              <a:rPr lang="en-US" sz="2300" dirty="0">
                <a:solidFill>
                  <a:srgbClr val="333333"/>
                </a:solidFill>
                <a:latin typeface="+mj-ea"/>
                <a:ea typeface="+mj-ea"/>
              </a:rPr>
              <a:t> </a:t>
            </a:r>
            <a:r>
              <a:rPr lang="en-US" sz="2300" dirty="0" err="1">
                <a:solidFill>
                  <a:srgbClr val="333333"/>
                </a:solidFill>
                <a:latin typeface="+mj-ea"/>
                <a:ea typeface="+mj-ea"/>
              </a:rPr>
              <a:t>목표는</a:t>
            </a:r>
            <a:r>
              <a:rPr lang="en-US" sz="2300" dirty="0">
                <a:solidFill>
                  <a:srgbClr val="333333"/>
                </a:solidFill>
                <a:latin typeface="+mj-ea"/>
                <a:ea typeface="+mj-ea"/>
              </a:rPr>
              <a:t> </a:t>
            </a:r>
            <a:r>
              <a:rPr lang="en-US" sz="2300" dirty="0" err="1">
                <a:solidFill>
                  <a:srgbClr val="333333"/>
                </a:solidFill>
                <a:latin typeface="+mj-ea"/>
                <a:ea typeface="+mj-ea"/>
              </a:rPr>
              <a:t>투입되는</a:t>
            </a:r>
            <a:r>
              <a:rPr lang="en-US" sz="2300" dirty="0">
                <a:solidFill>
                  <a:srgbClr val="333333"/>
                </a:solidFill>
                <a:latin typeface="+mj-ea"/>
                <a:ea typeface="+mj-ea"/>
              </a:rPr>
              <a:t> </a:t>
            </a:r>
            <a:r>
              <a:rPr lang="en-US" sz="2300" dirty="0" err="1">
                <a:solidFill>
                  <a:srgbClr val="333333"/>
                </a:solidFill>
                <a:latin typeface="+mj-ea"/>
                <a:ea typeface="+mj-ea"/>
              </a:rPr>
              <a:t>인력을</a:t>
            </a:r>
            <a:r>
              <a:rPr lang="en-US" sz="2300" dirty="0">
                <a:solidFill>
                  <a:srgbClr val="333333"/>
                </a:solidFill>
                <a:latin typeface="+mj-ea"/>
                <a:ea typeface="+mj-ea"/>
              </a:rPr>
              <a:t> </a:t>
            </a:r>
            <a:r>
              <a:rPr lang="en-US" sz="2300" dirty="0" err="1">
                <a:solidFill>
                  <a:srgbClr val="333333"/>
                </a:solidFill>
                <a:latin typeface="+mj-ea"/>
                <a:ea typeface="+mj-ea"/>
              </a:rPr>
              <a:t>줄이는</a:t>
            </a:r>
            <a:r>
              <a:rPr lang="en-US" sz="2300" dirty="0">
                <a:solidFill>
                  <a:srgbClr val="333333"/>
                </a:solidFill>
                <a:latin typeface="+mj-ea"/>
                <a:ea typeface="+mj-ea"/>
              </a:rPr>
              <a:t> </a:t>
            </a:r>
            <a:r>
              <a:rPr lang="en-US" sz="2300" dirty="0" err="1">
                <a:solidFill>
                  <a:srgbClr val="333333"/>
                </a:solidFill>
                <a:latin typeface="+mj-ea"/>
                <a:ea typeface="+mj-ea"/>
              </a:rPr>
              <a:t>것이다</a:t>
            </a:r>
            <a:r>
              <a:rPr lang="en-US" sz="2300" dirty="0">
                <a:solidFill>
                  <a:srgbClr val="333333"/>
                </a:solidFill>
                <a:latin typeface="+mj-ea"/>
                <a:ea typeface="+mj-ea"/>
              </a:rPr>
              <a:t>.</a:t>
            </a:r>
          </a:p>
          <a:p>
            <a:pPr>
              <a:lnSpc>
                <a:spcPts val="3765"/>
              </a:lnSpc>
            </a:pPr>
            <a:endParaRPr lang="en-US" sz="2300" dirty="0">
              <a:solidFill>
                <a:srgbClr val="333333"/>
              </a:solidFill>
              <a:latin typeface="+mj-ea"/>
              <a:ea typeface="+mj-ea"/>
            </a:endParaRPr>
          </a:p>
          <a:p>
            <a:pPr>
              <a:lnSpc>
                <a:spcPts val="3765"/>
              </a:lnSpc>
            </a:pPr>
            <a:r>
              <a:rPr lang="en-US" sz="2300" dirty="0">
                <a:solidFill>
                  <a:srgbClr val="333333"/>
                </a:solidFill>
                <a:latin typeface="+mj-ea"/>
                <a:ea typeface="+mj-ea"/>
              </a:rPr>
              <a:t>Q2. </a:t>
            </a:r>
            <a:r>
              <a:rPr lang="en-US" sz="2300" dirty="0" err="1">
                <a:solidFill>
                  <a:srgbClr val="333333"/>
                </a:solidFill>
                <a:latin typeface="+mj-ea"/>
                <a:ea typeface="+mj-ea"/>
              </a:rPr>
              <a:t>만약</a:t>
            </a:r>
            <a:r>
              <a:rPr lang="en-US" sz="2300" dirty="0">
                <a:solidFill>
                  <a:srgbClr val="333333"/>
                </a:solidFill>
                <a:latin typeface="+mj-ea"/>
                <a:ea typeface="+mj-ea"/>
              </a:rPr>
              <a:t> </a:t>
            </a:r>
            <a:r>
              <a:rPr lang="en-US" sz="2300" dirty="0" err="1">
                <a:solidFill>
                  <a:srgbClr val="333333"/>
                </a:solidFill>
                <a:latin typeface="+mj-ea"/>
                <a:ea typeface="+mj-ea"/>
              </a:rPr>
              <a:t>제공받은</a:t>
            </a:r>
            <a:r>
              <a:rPr lang="en-US" sz="2300" dirty="0">
                <a:solidFill>
                  <a:srgbClr val="333333"/>
                </a:solidFill>
                <a:latin typeface="+mj-ea"/>
                <a:ea typeface="+mj-ea"/>
              </a:rPr>
              <a:t> </a:t>
            </a:r>
            <a:r>
              <a:rPr lang="en-US" sz="2300" dirty="0" err="1">
                <a:solidFill>
                  <a:srgbClr val="333333"/>
                </a:solidFill>
                <a:latin typeface="+mj-ea"/>
                <a:ea typeface="+mj-ea"/>
              </a:rPr>
              <a:t>데이터가</a:t>
            </a:r>
            <a:r>
              <a:rPr lang="en-US" sz="2300" dirty="0">
                <a:solidFill>
                  <a:srgbClr val="333333"/>
                </a:solidFill>
                <a:latin typeface="+mj-ea"/>
                <a:ea typeface="+mj-ea"/>
              </a:rPr>
              <a:t> </a:t>
            </a:r>
            <a:r>
              <a:rPr lang="en-US" sz="2300" dirty="0" err="1">
                <a:solidFill>
                  <a:srgbClr val="333333"/>
                </a:solidFill>
                <a:latin typeface="+mj-ea"/>
                <a:ea typeface="+mj-ea"/>
              </a:rPr>
              <a:t>부족하다면</a:t>
            </a:r>
            <a:r>
              <a:rPr lang="en-US" sz="2300" dirty="0">
                <a:solidFill>
                  <a:srgbClr val="333333"/>
                </a:solidFill>
                <a:latin typeface="+mj-ea"/>
                <a:ea typeface="+mj-ea"/>
              </a:rPr>
              <a:t> </a:t>
            </a:r>
            <a:r>
              <a:rPr lang="en-US" sz="2300" dirty="0" err="1">
                <a:solidFill>
                  <a:srgbClr val="333333"/>
                </a:solidFill>
                <a:latin typeface="+mj-ea"/>
                <a:ea typeface="+mj-ea"/>
              </a:rPr>
              <a:t>라이브러리</a:t>
            </a:r>
            <a:r>
              <a:rPr lang="en-US" sz="2300" dirty="0">
                <a:solidFill>
                  <a:srgbClr val="333333"/>
                </a:solidFill>
                <a:latin typeface="+mj-ea"/>
                <a:ea typeface="+mj-ea"/>
              </a:rPr>
              <a:t> </a:t>
            </a:r>
            <a:r>
              <a:rPr lang="en-US" sz="2300" dirty="0" err="1">
                <a:solidFill>
                  <a:srgbClr val="333333"/>
                </a:solidFill>
                <a:latin typeface="+mj-ea"/>
                <a:ea typeface="+mj-ea"/>
              </a:rPr>
              <a:t>등을</a:t>
            </a:r>
            <a:r>
              <a:rPr lang="en-US" sz="2300" dirty="0">
                <a:solidFill>
                  <a:srgbClr val="333333"/>
                </a:solidFill>
                <a:latin typeface="+mj-ea"/>
                <a:ea typeface="+mj-ea"/>
              </a:rPr>
              <a:t> </a:t>
            </a:r>
            <a:r>
              <a:rPr lang="en-US" sz="2300" dirty="0" err="1">
                <a:solidFill>
                  <a:srgbClr val="333333"/>
                </a:solidFill>
                <a:latin typeface="+mj-ea"/>
                <a:ea typeface="+mj-ea"/>
              </a:rPr>
              <a:t>활용하여</a:t>
            </a:r>
            <a:r>
              <a:rPr lang="en-US" sz="2300" dirty="0">
                <a:solidFill>
                  <a:srgbClr val="333333"/>
                </a:solidFill>
                <a:latin typeface="+mj-ea"/>
                <a:ea typeface="+mj-ea"/>
              </a:rPr>
              <a:t> </a:t>
            </a:r>
            <a:r>
              <a:rPr lang="en-US" sz="2300" dirty="0" err="1">
                <a:solidFill>
                  <a:srgbClr val="333333"/>
                </a:solidFill>
                <a:latin typeface="+mj-ea"/>
                <a:ea typeface="+mj-ea"/>
              </a:rPr>
              <a:t>데이터의</a:t>
            </a:r>
            <a:r>
              <a:rPr lang="en-US" sz="2300" dirty="0">
                <a:solidFill>
                  <a:srgbClr val="333333"/>
                </a:solidFill>
                <a:latin typeface="+mj-ea"/>
                <a:ea typeface="+mj-ea"/>
              </a:rPr>
              <a:t> </a:t>
            </a:r>
            <a:r>
              <a:rPr lang="en-US" sz="2300" dirty="0" err="1">
                <a:solidFill>
                  <a:srgbClr val="333333"/>
                </a:solidFill>
                <a:latin typeface="+mj-ea"/>
                <a:ea typeface="+mj-ea"/>
              </a:rPr>
              <a:t>양을</a:t>
            </a:r>
            <a:r>
              <a:rPr lang="en-US" sz="2300" dirty="0">
                <a:solidFill>
                  <a:srgbClr val="333333"/>
                </a:solidFill>
                <a:latin typeface="+mj-ea"/>
                <a:ea typeface="+mj-ea"/>
              </a:rPr>
              <a:t> </a:t>
            </a:r>
            <a:r>
              <a:rPr lang="en-US" sz="2300" dirty="0" err="1">
                <a:solidFill>
                  <a:srgbClr val="333333"/>
                </a:solidFill>
                <a:latin typeface="+mj-ea"/>
                <a:ea typeface="+mj-ea"/>
              </a:rPr>
              <a:t>증가시켜도</a:t>
            </a:r>
            <a:r>
              <a:rPr lang="en-US" sz="2300" dirty="0">
                <a:solidFill>
                  <a:srgbClr val="333333"/>
                </a:solidFill>
                <a:latin typeface="+mj-ea"/>
                <a:ea typeface="+mj-ea"/>
              </a:rPr>
              <a:t> </a:t>
            </a:r>
            <a:r>
              <a:rPr lang="en-US" sz="2300" dirty="0" err="1">
                <a:solidFill>
                  <a:srgbClr val="333333"/>
                </a:solidFill>
                <a:latin typeface="+mj-ea"/>
                <a:ea typeface="+mj-ea"/>
              </a:rPr>
              <a:t>문제가</a:t>
            </a:r>
            <a:r>
              <a:rPr lang="en-US" sz="2300" dirty="0">
                <a:solidFill>
                  <a:srgbClr val="333333"/>
                </a:solidFill>
                <a:latin typeface="+mj-ea"/>
                <a:ea typeface="+mj-ea"/>
              </a:rPr>
              <a:t> </a:t>
            </a:r>
            <a:r>
              <a:rPr lang="en-US" sz="2300" dirty="0" err="1">
                <a:solidFill>
                  <a:srgbClr val="333333"/>
                </a:solidFill>
                <a:latin typeface="+mj-ea"/>
                <a:ea typeface="+mj-ea"/>
              </a:rPr>
              <a:t>없는가</a:t>
            </a:r>
            <a:r>
              <a:rPr lang="en-US" sz="2300" dirty="0">
                <a:solidFill>
                  <a:srgbClr val="333333"/>
                </a:solidFill>
                <a:latin typeface="+mj-ea"/>
                <a:ea typeface="+mj-ea"/>
              </a:rPr>
              <a:t>?</a:t>
            </a:r>
          </a:p>
          <a:p>
            <a:pPr>
              <a:lnSpc>
                <a:spcPts val="3765"/>
              </a:lnSpc>
            </a:pPr>
            <a:r>
              <a:rPr lang="en-US" sz="2300" dirty="0">
                <a:solidFill>
                  <a:srgbClr val="333333"/>
                </a:solidFill>
                <a:latin typeface="+mj-ea"/>
                <a:ea typeface="+mj-ea"/>
              </a:rPr>
              <a:t>A2. </a:t>
            </a:r>
            <a:r>
              <a:rPr lang="en-US" sz="2300" dirty="0" err="1">
                <a:solidFill>
                  <a:srgbClr val="333333"/>
                </a:solidFill>
                <a:latin typeface="+mj-ea"/>
                <a:ea typeface="+mj-ea"/>
              </a:rPr>
              <a:t>제공된</a:t>
            </a:r>
            <a:r>
              <a:rPr lang="en-US" sz="2300" dirty="0">
                <a:solidFill>
                  <a:srgbClr val="333333"/>
                </a:solidFill>
                <a:latin typeface="+mj-ea"/>
                <a:ea typeface="+mj-ea"/>
              </a:rPr>
              <a:t> </a:t>
            </a:r>
            <a:r>
              <a:rPr lang="en-US" sz="2300" dirty="0" err="1">
                <a:solidFill>
                  <a:srgbClr val="333333"/>
                </a:solidFill>
                <a:latin typeface="+mj-ea"/>
                <a:ea typeface="+mj-ea"/>
              </a:rPr>
              <a:t>데이터를</a:t>
            </a:r>
            <a:r>
              <a:rPr lang="en-US" sz="2300" dirty="0">
                <a:solidFill>
                  <a:srgbClr val="333333"/>
                </a:solidFill>
                <a:latin typeface="+mj-ea"/>
                <a:ea typeface="+mj-ea"/>
              </a:rPr>
              <a:t> </a:t>
            </a:r>
            <a:r>
              <a:rPr lang="en-US" sz="2300" dirty="0" err="1">
                <a:solidFill>
                  <a:srgbClr val="333333"/>
                </a:solidFill>
                <a:latin typeface="+mj-ea"/>
                <a:ea typeface="+mj-ea"/>
              </a:rPr>
              <a:t>모두</a:t>
            </a:r>
            <a:r>
              <a:rPr lang="en-US" sz="2300" dirty="0">
                <a:solidFill>
                  <a:srgbClr val="333333"/>
                </a:solidFill>
                <a:latin typeface="+mj-ea"/>
                <a:ea typeface="+mj-ea"/>
              </a:rPr>
              <a:t> </a:t>
            </a:r>
            <a:r>
              <a:rPr lang="en-US" sz="2300" dirty="0" err="1">
                <a:solidFill>
                  <a:srgbClr val="333333"/>
                </a:solidFill>
                <a:latin typeface="+mj-ea"/>
                <a:ea typeface="+mj-ea"/>
              </a:rPr>
              <a:t>사용하였다면</a:t>
            </a:r>
            <a:r>
              <a:rPr lang="en-US" sz="2300" dirty="0">
                <a:solidFill>
                  <a:srgbClr val="333333"/>
                </a:solidFill>
                <a:latin typeface="+mj-ea"/>
                <a:ea typeface="+mj-ea"/>
              </a:rPr>
              <a:t> </a:t>
            </a:r>
            <a:r>
              <a:rPr lang="en-US" sz="2300" dirty="0" err="1">
                <a:solidFill>
                  <a:srgbClr val="333333"/>
                </a:solidFill>
                <a:latin typeface="+mj-ea"/>
                <a:ea typeface="+mj-ea"/>
              </a:rPr>
              <a:t>증강을</a:t>
            </a:r>
            <a:r>
              <a:rPr lang="en-US" sz="2300" dirty="0">
                <a:solidFill>
                  <a:srgbClr val="333333"/>
                </a:solidFill>
                <a:latin typeface="+mj-ea"/>
                <a:ea typeface="+mj-ea"/>
              </a:rPr>
              <a:t> </a:t>
            </a:r>
            <a:r>
              <a:rPr lang="en-US" sz="2300" dirty="0" err="1">
                <a:solidFill>
                  <a:srgbClr val="333333"/>
                </a:solidFill>
                <a:latin typeface="+mj-ea"/>
                <a:ea typeface="+mj-ea"/>
              </a:rPr>
              <a:t>시켜도</a:t>
            </a:r>
            <a:r>
              <a:rPr lang="en-US" sz="2300" dirty="0">
                <a:solidFill>
                  <a:srgbClr val="333333"/>
                </a:solidFill>
                <a:latin typeface="+mj-ea"/>
                <a:ea typeface="+mj-ea"/>
              </a:rPr>
              <a:t> </a:t>
            </a:r>
            <a:r>
              <a:rPr lang="en-US" sz="2300" dirty="0" err="1">
                <a:solidFill>
                  <a:srgbClr val="333333"/>
                </a:solidFill>
                <a:latin typeface="+mj-ea"/>
                <a:ea typeface="+mj-ea"/>
              </a:rPr>
              <a:t>문제</a:t>
            </a:r>
            <a:r>
              <a:rPr lang="en-US" sz="2300" dirty="0">
                <a:solidFill>
                  <a:srgbClr val="333333"/>
                </a:solidFill>
                <a:latin typeface="+mj-ea"/>
                <a:ea typeface="+mj-ea"/>
              </a:rPr>
              <a:t> </a:t>
            </a:r>
            <a:r>
              <a:rPr lang="en-US" sz="2300" dirty="0" err="1">
                <a:solidFill>
                  <a:srgbClr val="333333"/>
                </a:solidFill>
                <a:latin typeface="+mj-ea"/>
                <a:ea typeface="+mj-ea"/>
              </a:rPr>
              <a:t>없고</a:t>
            </a:r>
            <a:r>
              <a:rPr lang="en-US" sz="2300" dirty="0">
                <a:solidFill>
                  <a:srgbClr val="333333"/>
                </a:solidFill>
                <a:latin typeface="+mj-ea"/>
                <a:ea typeface="+mj-ea"/>
              </a:rPr>
              <a:t> </a:t>
            </a:r>
            <a:r>
              <a:rPr lang="en-US" sz="2300" dirty="0" err="1">
                <a:solidFill>
                  <a:srgbClr val="333333"/>
                </a:solidFill>
                <a:latin typeface="+mj-ea"/>
                <a:ea typeface="+mj-ea"/>
              </a:rPr>
              <a:t>오히려</a:t>
            </a:r>
            <a:r>
              <a:rPr lang="en-US" sz="2300" dirty="0">
                <a:solidFill>
                  <a:srgbClr val="333333"/>
                </a:solidFill>
                <a:latin typeface="+mj-ea"/>
                <a:ea typeface="+mj-ea"/>
              </a:rPr>
              <a:t> </a:t>
            </a:r>
            <a:r>
              <a:rPr lang="en-US" sz="2300" dirty="0" err="1">
                <a:solidFill>
                  <a:srgbClr val="333333"/>
                </a:solidFill>
                <a:latin typeface="+mj-ea"/>
                <a:ea typeface="+mj-ea"/>
              </a:rPr>
              <a:t>학습량이</a:t>
            </a:r>
            <a:r>
              <a:rPr lang="en-US" sz="2300" dirty="0">
                <a:solidFill>
                  <a:srgbClr val="333333"/>
                </a:solidFill>
                <a:latin typeface="+mj-ea"/>
                <a:ea typeface="+mj-ea"/>
              </a:rPr>
              <a:t> </a:t>
            </a:r>
            <a:r>
              <a:rPr lang="en-US" sz="2300" dirty="0" err="1">
                <a:solidFill>
                  <a:srgbClr val="333333"/>
                </a:solidFill>
                <a:latin typeface="+mj-ea"/>
                <a:ea typeface="+mj-ea"/>
              </a:rPr>
              <a:t>늘어나기</a:t>
            </a:r>
            <a:r>
              <a:rPr lang="en-US" sz="2300" dirty="0">
                <a:solidFill>
                  <a:srgbClr val="333333"/>
                </a:solidFill>
                <a:latin typeface="+mj-ea"/>
                <a:ea typeface="+mj-ea"/>
              </a:rPr>
              <a:t> </a:t>
            </a:r>
            <a:r>
              <a:rPr lang="en-US" sz="2300" dirty="0" err="1">
                <a:solidFill>
                  <a:srgbClr val="333333"/>
                </a:solidFill>
                <a:latin typeface="+mj-ea"/>
                <a:ea typeface="+mj-ea"/>
              </a:rPr>
              <a:t>때문에</a:t>
            </a:r>
            <a:r>
              <a:rPr lang="en-US" sz="2300" dirty="0">
                <a:solidFill>
                  <a:srgbClr val="333333"/>
                </a:solidFill>
                <a:latin typeface="+mj-ea"/>
                <a:ea typeface="+mj-ea"/>
              </a:rPr>
              <a:t> 더 </a:t>
            </a:r>
            <a:r>
              <a:rPr lang="en-US" sz="2300" dirty="0" err="1">
                <a:solidFill>
                  <a:srgbClr val="333333"/>
                </a:solidFill>
                <a:latin typeface="+mj-ea"/>
                <a:ea typeface="+mj-ea"/>
              </a:rPr>
              <a:t>좋은</a:t>
            </a:r>
            <a:r>
              <a:rPr lang="en-US" sz="2300" dirty="0">
                <a:solidFill>
                  <a:srgbClr val="333333"/>
                </a:solidFill>
                <a:latin typeface="+mj-ea"/>
                <a:ea typeface="+mj-ea"/>
              </a:rPr>
              <a:t> </a:t>
            </a:r>
            <a:r>
              <a:rPr lang="en-US" sz="2300" dirty="0" err="1">
                <a:solidFill>
                  <a:srgbClr val="333333"/>
                </a:solidFill>
                <a:latin typeface="+mj-ea"/>
                <a:ea typeface="+mj-ea"/>
              </a:rPr>
              <a:t>값을</a:t>
            </a:r>
            <a:r>
              <a:rPr lang="en-US" sz="2300" dirty="0">
                <a:solidFill>
                  <a:srgbClr val="333333"/>
                </a:solidFill>
                <a:latin typeface="+mj-ea"/>
                <a:ea typeface="+mj-ea"/>
              </a:rPr>
              <a:t> </a:t>
            </a:r>
            <a:r>
              <a:rPr lang="en-US" sz="2300" dirty="0" err="1">
                <a:solidFill>
                  <a:srgbClr val="333333"/>
                </a:solidFill>
                <a:latin typeface="+mj-ea"/>
                <a:ea typeface="+mj-ea"/>
              </a:rPr>
              <a:t>도출해낼</a:t>
            </a:r>
            <a:r>
              <a:rPr lang="en-US" sz="2300" dirty="0">
                <a:solidFill>
                  <a:srgbClr val="333333"/>
                </a:solidFill>
                <a:latin typeface="+mj-ea"/>
                <a:ea typeface="+mj-ea"/>
              </a:rPr>
              <a:t> 수 </a:t>
            </a:r>
            <a:r>
              <a:rPr lang="en-US" sz="2300" dirty="0" err="1">
                <a:solidFill>
                  <a:srgbClr val="333333"/>
                </a:solidFill>
                <a:latin typeface="+mj-ea"/>
                <a:ea typeface="+mj-ea"/>
              </a:rPr>
              <a:t>있을</a:t>
            </a:r>
            <a:r>
              <a:rPr lang="en-US" sz="2300" dirty="0">
                <a:solidFill>
                  <a:srgbClr val="333333"/>
                </a:solidFill>
                <a:latin typeface="+mj-ea"/>
                <a:ea typeface="+mj-ea"/>
              </a:rPr>
              <a:t> </a:t>
            </a:r>
            <a:r>
              <a:rPr lang="en-US" sz="2300" dirty="0" err="1">
                <a:solidFill>
                  <a:srgbClr val="333333"/>
                </a:solidFill>
                <a:latin typeface="+mj-ea"/>
                <a:ea typeface="+mj-ea"/>
              </a:rPr>
              <a:t>것이다</a:t>
            </a:r>
            <a:r>
              <a:rPr lang="en-US" sz="2300" dirty="0">
                <a:solidFill>
                  <a:srgbClr val="333333"/>
                </a:solidFill>
                <a:latin typeface="+mj-ea"/>
                <a:ea typeface="+mj-ea"/>
              </a:rPr>
              <a:t>. </a:t>
            </a:r>
            <a:r>
              <a:rPr lang="en-US" sz="2300" dirty="0" err="1">
                <a:solidFill>
                  <a:srgbClr val="333333"/>
                </a:solidFill>
                <a:latin typeface="+mj-ea"/>
                <a:ea typeface="+mj-ea"/>
              </a:rPr>
              <a:t>또한</a:t>
            </a:r>
            <a:r>
              <a:rPr lang="en-US" sz="2300" dirty="0">
                <a:solidFill>
                  <a:srgbClr val="333333"/>
                </a:solidFill>
                <a:latin typeface="+mj-ea"/>
                <a:ea typeface="+mj-ea"/>
              </a:rPr>
              <a:t> </a:t>
            </a:r>
            <a:r>
              <a:rPr lang="en-US" sz="2300" dirty="0" err="1">
                <a:solidFill>
                  <a:srgbClr val="333333"/>
                </a:solidFill>
                <a:latin typeface="+mj-ea"/>
                <a:ea typeface="+mj-ea"/>
              </a:rPr>
              <a:t>과제를</a:t>
            </a:r>
            <a:r>
              <a:rPr lang="en-US" sz="2300" dirty="0">
                <a:solidFill>
                  <a:srgbClr val="333333"/>
                </a:solidFill>
                <a:latin typeface="+mj-ea"/>
                <a:ea typeface="+mj-ea"/>
              </a:rPr>
              <a:t> </a:t>
            </a:r>
            <a:r>
              <a:rPr lang="en-US" sz="2300" dirty="0" err="1">
                <a:solidFill>
                  <a:srgbClr val="333333"/>
                </a:solidFill>
                <a:latin typeface="+mj-ea"/>
                <a:ea typeface="+mj-ea"/>
              </a:rPr>
              <a:t>발주한</a:t>
            </a:r>
            <a:r>
              <a:rPr lang="en-US" sz="2300" dirty="0">
                <a:solidFill>
                  <a:srgbClr val="333333"/>
                </a:solidFill>
                <a:latin typeface="+mj-ea"/>
                <a:ea typeface="+mj-ea"/>
              </a:rPr>
              <a:t> </a:t>
            </a:r>
            <a:r>
              <a:rPr lang="en-US" sz="2300" dirty="0" err="1">
                <a:solidFill>
                  <a:srgbClr val="333333"/>
                </a:solidFill>
                <a:latin typeface="+mj-ea"/>
                <a:ea typeface="+mj-ea"/>
              </a:rPr>
              <a:t>기업에</a:t>
            </a:r>
            <a:r>
              <a:rPr lang="en-US" sz="2300" dirty="0">
                <a:solidFill>
                  <a:srgbClr val="333333"/>
                </a:solidFill>
                <a:latin typeface="+mj-ea"/>
                <a:ea typeface="+mj-ea"/>
              </a:rPr>
              <a:t> </a:t>
            </a:r>
            <a:r>
              <a:rPr lang="en-US" sz="2300" dirty="0" err="1">
                <a:solidFill>
                  <a:srgbClr val="333333"/>
                </a:solidFill>
                <a:latin typeface="+mj-ea"/>
                <a:ea typeface="+mj-ea"/>
              </a:rPr>
              <a:t>데이터를</a:t>
            </a:r>
            <a:r>
              <a:rPr lang="en-US" sz="2300" dirty="0">
                <a:solidFill>
                  <a:srgbClr val="333333"/>
                </a:solidFill>
                <a:latin typeface="+mj-ea"/>
                <a:ea typeface="+mj-ea"/>
              </a:rPr>
              <a:t> </a:t>
            </a:r>
            <a:r>
              <a:rPr lang="en-US" sz="2300" dirty="0" err="1">
                <a:solidFill>
                  <a:srgbClr val="333333"/>
                </a:solidFill>
                <a:latin typeface="+mj-ea"/>
                <a:ea typeface="+mj-ea"/>
              </a:rPr>
              <a:t>추가로</a:t>
            </a:r>
            <a:r>
              <a:rPr lang="en-US" sz="2300" dirty="0">
                <a:solidFill>
                  <a:srgbClr val="333333"/>
                </a:solidFill>
                <a:latin typeface="+mj-ea"/>
                <a:ea typeface="+mj-ea"/>
              </a:rPr>
              <a:t> </a:t>
            </a:r>
            <a:r>
              <a:rPr lang="en-US" sz="2300" dirty="0" err="1">
                <a:solidFill>
                  <a:srgbClr val="333333"/>
                </a:solidFill>
                <a:latin typeface="+mj-ea"/>
                <a:ea typeface="+mj-ea"/>
              </a:rPr>
              <a:t>요청하는</a:t>
            </a:r>
            <a:r>
              <a:rPr lang="en-US" sz="2300" dirty="0">
                <a:solidFill>
                  <a:srgbClr val="333333"/>
                </a:solidFill>
                <a:latin typeface="+mj-ea"/>
                <a:ea typeface="+mj-ea"/>
              </a:rPr>
              <a:t> </a:t>
            </a:r>
            <a:r>
              <a:rPr lang="en-US" sz="2300" dirty="0" err="1">
                <a:solidFill>
                  <a:srgbClr val="333333"/>
                </a:solidFill>
                <a:latin typeface="+mj-ea"/>
                <a:ea typeface="+mj-ea"/>
              </a:rPr>
              <a:t>것도</a:t>
            </a:r>
            <a:r>
              <a:rPr lang="en-US" sz="2300" dirty="0">
                <a:solidFill>
                  <a:srgbClr val="333333"/>
                </a:solidFill>
                <a:latin typeface="+mj-ea"/>
                <a:ea typeface="+mj-ea"/>
              </a:rPr>
              <a:t> </a:t>
            </a:r>
            <a:r>
              <a:rPr lang="en-US" sz="2300" dirty="0" err="1">
                <a:solidFill>
                  <a:srgbClr val="333333"/>
                </a:solidFill>
                <a:latin typeface="+mj-ea"/>
                <a:ea typeface="+mj-ea"/>
              </a:rPr>
              <a:t>가능하다</a:t>
            </a:r>
            <a:r>
              <a:rPr lang="en-US" sz="2300" dirty="0">
                <a:solidFill>
                  <a:srgbClr val="333333"/>
                </a:solidFill>
                <a:latin typeface="+mj-ea"/>
                <a:ea typeface="+mj-ea"/>
              </a:rPr>
              <a:t>.</a:t>
            </a:r>
          </a:p>
          <a:p>
            <a:pPr>
              <a:lnSpc>
                <a:spcPts val="3765"/>
              </a:lnSpc>
            </a:pPr>
            <a:r>
              <a:rPr lang="en-US" sz="2353" dirty="0">
                <a:solidFill>
                  <a:srgbClr val="333333"/>
                </a:solidFill>
                <a:latin typeface="+mj-ea"/>
                <a:ea typeface="+mj-ea"/>
              </a:rPr>
              <a:t> </a:t>
            </a:r>
          </a:p>
        </p:txBody>
      </p:sp>
      <p:sp>
        <p:nvSpPr>
          <p:cNvPr id="6" name="TextBox 6"/>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멘토링</a:t>
            </a:r>
            <a:endParaRPr lang="en-US" sz="3999" b="1" spc="123" dirty="0">
              <a:solidFill>
                <a:srgbClr val="333333"/>
              </a:solidFill>
              <a:latin typeface="+mj-ea"/>
              <a:ea typeface="+mj-ea"/>
            </a:endParaRPr>
          </a:p>
        </p:txBody>
      </p:sp>
      <p:sp>
        <p:nvSpPr>
          <p:cNvPr id="10" name="TextBox 6">
            <a:extLst>
              <a:ext uri="{FF2B5EF4-FFF2-40B4-BE49-F238E27FC236}">
                <a16:creationId xmlns:a16="http://schemas.microsoft.com/office/drawing/2014/main" id="{0BC30608-FD69-63EA-8B28-C2ED578EECC9}"/>
              </a:ext>
            </a:extLst>
          </p:cNvPr>
          <p:cNvSpPr txBox="1"/>
          <p:nvPr/>
        </p:nvSpPr>
        <p:spPr>
          <a:xfrm>
            <a:off x="1272568" y="1877190"/>
            <a:ext cx="16135350" cy="545534"/>
          </a:xfrm>
          <a:prstGeom prst="rect">
            <a:avLst/>
          </a:prstGeom>
        </p:spPr>
        <p:txBody>
          <a:bodyPr lIns="0" tIns="0" rIns="0" bIns="0" rtlCol="0" anchor="t">
            <a:spAutoFit/>
          </a:bodyPr>
          <a:lstStyle/>
          <a:p>
            <a:pPr>
              <a:lnSpc>
                <a:spcPts val="4800"/>
              </a:lnSpc>
            </a:pPr>
            <a:r>
              <a:rPr lang="ko-KR" altLang="en-US" sz="3000" dirty="0" err="1">
                <a:solidFill>
                  <a:srgbClr val="333333"/>
                </a:solidFill>
                <a:latin typeface="+mj-ea"/>
                <a:ea typeface="+mj-ea"/>
              </a:rPr>
              <a:t>천세진</a:t>
            </a:r>
            <a:r>
              <a:rPr lang="ko-KR" altLang="en-US" sz="3000" dirty="0">
                <a:solidFill>
                  <a:srgbClr val="333333"/>
                </a:solidFill>
                <a:latin typeface="+mj-ea"/>
                <a:ea typeface="+mj-ea"/>
              </a:rPr>
              <a:t> 교수님 연구실</a:t>
            </a:r>
            <a:r>
              <a:rPr lang="en-US" altLang="ko-KR" sz="3000" dirty="0">
                <a:solidFill>
                  <a:srgbClr val="333333"/>
                </a:solidFill>
                <a:latin typeface="+mj-ea"/>
                <a:ea typeface="+mj-ea"/>
              </a:rPr>
              <a:t> 2024/03/20 PM</a:t>
            </a:r>
            <a:r>
              <a:rPr lang="ko-KR" altLang="en-US" sz="3000" dirty="0">
                <a:solidFill>
                  <a:srgbClr val="333333"/>
                </a:solidFill>
                <a:latin typeface="+mj-ea"/>
                <a:ea typeface="+mj-ea"/>
              </a:rPr>
              <a:t> </a:t>
            </a:r>
            <a:r>
              <a:rPr lang="en-US" altLang="ko-KR" sz="3000" dirty="0">
                <a:solidFill>
                  <a:srgbClr val="333333"/>
                </a:solidFill>
                <a:latin typeface="+mj-ea"/>
                <a:ea typeface="+mj-ea"/>
              </a:rPr>
              <a:t>16:00</a:t>
            </a:r>
          </a:p>
        </p:txBody>
      </p:sp>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6" name="TextBox 6"/>
          <p:cNvSpPr txBox="1"/>
          <p:nvPr/>
        </p:nvSpPr>
        <p:spPr>
          <a:xfrm>
            <a:off x="7711760" y="9096943"/>
            <a:ext cx="3256965" cy="322713"/>
          </a:xfrm>
          <a:prstGeom prst="rect">
            <a:avLst/>
          </a:prstGeom>
        </p:spPr>
        <p:txBody>
          <a:bodyPr wrap="square" lIns="0" tIns="0" rIns="0" bIns="0" rtlCol="0" anchor="t">
            <a:spAutoFit/>
          </a:bodyPr>
          <a:lstStyle/>
          <a:p>
            <a:pPr algn="ctr">
              <a:lnSpc>
                <a:spcPts val="2826"/>
              </a:lnSpc>
              <a:spcBef>
                <a:spcPct val="0"/>
              </a:spcBef>
            </a:pPr>
            <a:r>
              <a:rPr lang="ko-KR" altLang="en-US" sz="1500" dirty="0">
                <a:solidFill>
                  <a:srgbClr val="333333"/>
                </a:solidFill>
                <a:latin typeface="+mn-ea"/>
              </a:rPr>
              <a:t>제공 받은 </a:t>
            </a:r>
            <a:r>
              <a:rPr lang="en-US" altLang="ko-KR" sz="1500" dirty="0">
                <a:solidFill>
                  <a:srgbClr val="333333"/>
                </a:solidFill>
                <a:latin typeface="+mn-ea"/>
              </a:rPr>
              <a:t>CMM</a:t>
            </a:r>
            <a:r>
              <a:rPr lang="ko-KR" altLang="en-US" sz="1500" dirty="0">
                <a:solidFill>
                  <a:srgbClr val="333333"/>
                </a:solidFill>
                <a:latin typeface="+mn-ea"/>
              </a:rPr>
              <a:t>데이터 중의 일부</a:t>
            </a:r>
            <a:endParaRPr lang="en-US" sz="1500" dirty="0">
              <a:solidFill>
                <a:srgbClr val="333333"/>
              </a:solidFill>
              <a:latin typeface="+mn-ea"/>
            </a:endParaRPr>
          </a:p>
        </p:txBody>
      </p:sp>
      <p:sp>
        <p:nvSpPr>
          <p:cNvPr id="7" name="TextBox 7"/>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멘토링이후</a:t>
            </a:r>
            <a:r>
              <a:rPr lang="en-US" sz="3999" b="1" spc="123" dirty="0">
                <a:solidFill>
                  <a:srgbClr val="333333"/>
                </a:solidFill>
                <a:latin typeface="+mj-ea"/>
                <a:ea typeface="+mj-ea"/>
              </a:rPr>
              <a:t> </a:t>
            </a:r>
            <a:r>
              <a:rPr lang="en-US" sz="3999" b="1" spc="123" dirty="0" err="1">
                <a:solidFill>
                  <a:srgbClr val="333333"/>
                </a:solidFill>
                <a:latin typeface="+mj-ea"/>
                <a:ea typeface="+mj-ea"/>
              </a:rPr>
              <a:t>생긴</a:t>
            </a:r>
            <a:r>
              <a:rPr lang="en-US" sz="3999" b="1" spc="123" dirty="0">
                <a:solidFill>
                  <a:srgbClr val="333333"/>
                </a:solidFill>
                <a:latin typeface="+mj-ea"/>
                <a:ea typeface="+mj-ea"/>
              </a:rPr>
              <a:t> </a:t>
            </a:r>
            <a:r>
              <a:rPr lang="en-US" sz="3999" b="1" spc="123" dirty="0" err="1">
                <a:solidFill>
                  <a:srgbClr val="333333"/>
                </a:solidFill>
                <a:latin typeface="+mj-ea"/>
                <a:ea typeface="+mj-ea"/>
              </a:rPr>
              <a:t>질문들</a:t>
            </a:r>
            <a:endParaRPr lang="en-US" sz="3999" b="1" spc="123" dirty="0">
              <a:solidFill>
                <a:srgbClr val="333333"/>
              </a:solidFill>
              <a:latin typeface="+mj-ea"/>
              <a:ea typeface="+mj-ea"/>
            </a:endParaRPr>
          </a:p>
        </p:txBody>
      </p:sp>
      <p:sp>
        <p:nvSpPr>
          <p:cNvPr id="9" name="TextBox 6">
            <a:extLst>
              <a:ext uri="{FF2B5EF4-FFF2-40B4-BE49-F238E27FC236}">
                <a16:creationId xmlns:a16="http://schemas.microsoft.com/office/drawing/2014/main" id="{DA1A7691-21C1-6882-FBA4-3F07748F3114}"/>
              </a:ext>
            </a:extLst>
          </p:cNvPr>
          <p:cNvSpPr txBox="1"/>
          <p:nvPr/>
        </p:nvSpPr>
        <p:spPr>
          <a:xfrm>
            <a:off x="1272568" y="1877190"/>
            <a:ext cx="16135350" cy="545534"/>
          </a:xfrm>
          <a:prstGeom prst="rect">
            <a:avLst/>
          </a:prstGeom>
        </p:spPr>
        <p:txBody>
          <a:bodyPr lIns="0" tIns="0" rIns="0" bIns="0" rtlCol="0" anchor="t">
            <a:spAutoFit/>
          </a:bodyPr>
          <a:lstStyle/>
          <a:p>
            <a:pPr>
              <a:lnSpc>
                <a:spcPts val="4800"/>
              </a:lnSpc>
            </a:pPr>
            <a:r>
              <a:rPr lang="en-US" altLang="ko-KR" sz="3000" dirty="0">
                <a:solidFill>
                  <a:srgbClr val="333333"/>
                </a:solidFill>
                <a:latin typeface="+mj-ea"/>
                <a:ea typeface="+mj-ea"/>
              </a:rPr>
              <a:t>New Question 1) CMM</a:t>
            </a:r>
            <a:r>
              <a:rPr lang="ko-KR" altLang="en-US" sz="3000" dirty="0">
                <a:solidFill>
                  <a:srgbClr val="333333"/>
                </a:solidFill>
                <a:latin typeface="+mj-ea"/>
                <a:ea typeface="+mj-ea"/>
              </a:rPr>
              <a:t>데이터 해석에 대한 의문</a:t>
            </a:r>
            <a:endParaRPr lang="en-US" altLang="ko-KR" sz="3000" dirty="0">
              <a:solidFill>
                <a:srgbClr val="333333"/>
              </a:solidFill>
              <a:latin typeface="+mj-ea"/>
              <a:ea typeface="+mj-ea"/>
            </a:endParaRPr>
          </a:p>
        </p:txBody>
      </p:sp>
      <p:sp>
        <p:nvSpPr>
          <p:cNvPr id="5" name="Freeform 5">
            <a:extLst>
              <a:ext uri="{FF2B5EF4-FFF2-40B4-BE49-F238E27FC236}">
                <a16:creationId xmlns:a16="http://schemas.microsoft.com/office/drawing/2014/main" id="{4ECE6106-314D-60CA-497D-99D038BC5CB5}"/>
              </a:ext>
            </a:extLst>
          </p:cNvPr>
          <p:cNvSpPr/>
          <p:nvPr/>
        </p:nvSpPr>
        <p:spPr>
          <a:xfrm>
            <a:off x="4563515" y="3238500"/>
            <a:ext cx="9160970" cy="5322274"/>
          </a:xfrm>
          <a:custGeom>
            <a:avLst/>
            <a:gdLst/>
            <a:ahLst/>
            <a:cxnLst/>
            <a:rect l="l" t="t" r="r" b="b"/>
            <a:pathLst>
              <a:path w="7093924" h="2352729">
                <a:moveTo>
                  <a:pt x="0" y="0"/>
                </a:moveTo>
                <a:lnTo>
                  <a:pt x="7093923" y="0"/>
                </a:lnTo>
                <a:lnTo>
                  <a:pt x="7093923" y="2352728"/>
                </a:lnTo>
                <a:lnTo>
                  <a:pt x="0" y="2352728"/>
                </a:lnTo>
                <a:lnTo>
                  <a:pt x="0" y="0"/>
                </a:lnTo>
                <a:close/>
              </a:path>
            </a:pathLst>
          </a:custGeom>
          <a:blipFill>
            <a:blip r:embed="rId4"/>
            <a:stretch>
              <a:fillRect/>
            </a:stretch>
          </a:blipFill>
        </p:spPr>
        <p:txBody>
          <a:bodyPr/>
          <a:lstStyle/>
          <a:p>
            <a:endParaRPr lang="ko-KR" altLang="en-US" dirty="0"/>
          </a:p>
        </p:txBody>
      </p: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4102201" y="3145784"/>
            <a:ext cx="10083598" cy="5385430"/>
          </a:xfrm>
          <a:custGeom>
            <a:avLst/>
            <a:gdLst/>
            <a:ahLst/>
            <a:cxnLst/>
            <a:rect l="l" t="t" r="r" b="b"/>
            <a:pathLst>
              <a:path w="10083598" h="5385430">
                <a:moveTo>
                  <a:pt x="0" y="0"/>
                </a:moveTo>
                <a:lnTo>
                  <a:pt x="10083598" y="0"/>
                </a:lnTo>
                <a:lnTo>
                  <a:pt x="10083598" y="5385430"/>
                </a:lnTo>
                <a:lnTo>
                  <a:pt x="0" y="5385430"/>
                </a:lnTo>
                <a:lnTo>
                  <a:pt x="0" y="0"/>
                </a:lnTo>
                <a:close/>
              </a:path>
            </a:pathLst>
          </a:custGeom>
          <a:blipFill>
            <a:blip r:embed="rId3"/>
            <a:stretch>
              <a:fillRect/>
            </a:stretch>
          </a:blipFill>
        </p:spPr>
        <p:txBody>
          <a:bodyPr/>
          <a:lstStyle/>
          <a:p>
            <a:endParaRPr lang="ko-KR" altLang="en-US"/>
          </a:p>
        </p:txBody>
      </p:sp>
      <p:sp>
        <p:nvSpPr>
          <p:cNvPr id="5" name="TextBox 5"/>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멘토링이후</a:t>
            </a:r>
            <a:r>
              <a:rPr lang="en-US" sz="3999" b="1" spc="123" dirty="0">
                <a:solidFill>
                  <a:srgbClr val="333333"/>
                </a:solidFill>
                <a:latin typeface="+mj-ea"/>
                <a:ea typeface="+mj-ea"/>
              </a:rPr>
              <a:t> </a:t>
            </a:r>
            <a:r>
              <a:rPr lang="en-US" sz="3999" b="1" spc="123" dirty="0" err="1">
                <a:solidFill>
                  <a:srgbClr val="333333"/>
                </a:solidFill>
                <a:latin typeface="+mj-ea"/>
                <a:ea typeface="+mj-ea"/>
              </a:rPr>
              <a:t>생긴</a:t>
            </a:r>
            <a:r>
              <a:rPr lang="en-US" sz="3999" b="1" spc="123" dirty="0">
                <a:solidFill>
                  <a:srgbClr val="333333"/>
                </a:solidFill>
                <a:latin typeface="+mj-ea"/>
                <a:ea typeface="+mj-ea"/>
              </a:rPr>
              <a:t> </a:t>
            </a:r>
            <a:r>
              <a:rPr lang="en-US" sz="3999" b="1" spc="123" dirty="0" err="1">
                <a:solidFill>
                  <a:srgbClr val="333333"/>
                </a:solidFill>
                <a:latin typeface="+mj-ea"/>
                <a:ea typeface="+mj-ea"/>
              </a:rPr>
              <a:t>질문들</a:t>
            </a:r>
            <a:endParaRPr lang="en-US" sz="3999" b="1" spc="123" dirty="0">
              <a:solidFill>
                <a:srgbClr val="333333"/>
              </a:solidFill>
              <a:latin typeface="+mj-ea"/>
              <a:ea typeface="+mj-ea"/>
            </a:endParaRPr>
          </a:p>
        </p:txBody>
      </p:sp>
      <p:sp>
        <p:nvSpPr>
          <p:cNvPr id="8" name="TextBox 7">
            <a:extLst>
              <a:ext uri="{FF2B5EF4-FFF2-40B4-BE49-F238E27FC236}">
                <a16:creationId xmlns:a16="http://schemas.microsoft.com/office/drawing/2014/main" id="{9A67DC21-659F-397E-B13F-69C37A5640FC}"/>
              </a:ext>
            </a:extLst>
          </p:cNvPr>
          <p:cNvSpPr txBox="1"/>
          <p:nvPr/>
        </p:nvSpPr>
        <p:spPr>
          <a:xfrm>
            <a:off x="1272568" y="1877190"/>
            <a:ext cx="16135350" cy="545534"/>
          </a:xfrm>
          <a:prstGeom prst="rect">
            <a:avLst/>
          </a:prstGeom>
        </p:spPr>
        <p:txBody>
          <a:bodyPr lIns="0" tIns="0" rIns="0" bIns="0" rtlCol="0" anchor="t">
            <a:spAutoFit/>
          </a:bodyPr>
          <a:lstStyle/>
          <a:p>
            <a:pPr>
              <a:lnSpc>
                <a:spcPts val="4800"/>
              </a:lnSpc>
            </a:pPr>
            <a:r>
              <a:rPr lang="en-US" altLang="ko-KR" sz="3000" dirty="0">
                <a:solidFill>
                  <a:srgbClr val="333333"/>
                </a:solidFill>
                <a:latin typeface="+mj-ea"/>
                <a:ea typeface="+mj-ea"/>
              </a:rPr>
              <a:t>New Question 2) </a:t>
            </a:r>
            <a:r>
              <a:rPr lang="ko-KR" altLang="en-US" sz="3000" dirty="0">
                <a:solidFill>
                  <a:srgbClr val="333333"/>
                </a:solidFill>
                <a:latin typeface="+mj-ea"/>
                <a:ea typeface="+mj-ea"/>
              </a:rPr>
              <a:t>생소한 </a:t>
            </a:r>
            <a:r>
              <a:rPr lang="ko-KR" altLang="en-US" sz="3000" dirty="0" err="1">
                <a:solidFill>
                  <a:srgbClr val="333333"/>
                </a:solidFill>
                <a:latin typeface="+mj-ea"/>
                <a:ea typeface="+mj-ea"/>
              </a:rPr>
              <a:t>머신러닝</a:t>
            </a:r>
            <a:r>
              <a:rPr lang="en-US" altLang="ko-KR" sz="3000" dirty="0">
                <a:solidFill>
                  <a:srgbClr val="333333"/>
                </a:solidFill>
                <a:latin typeface="+mj-ea"/>
                <a:ea typeface="+mj-ea"/>
              </a:rPr>
              <a:t>, </a:t>
            </a:r>
            <a:r>
              <a:rPr lang="ko-KR" altLang="en-US" sz="3000" dirty="0">
                <a:solidFill>
                  <a:srgbClr val="333333"/>
                </a:solidFill>
                <a:latin typeface="+mj-ea"/>
                <a:ea typeface="+mj-ea"/>
              </a:rPr>
              <a:t>딥러닝 기술들</a:t>
            </a:r>
            <a:endParaRPr lang="en-US" altLang="ko-KR" sz="30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23471" y="2338626"/>
            <a:ext cx="4108794" cy="2920979"/>
          </a:xfrm>
          <a:custGeom>
            <a:avLst/>
            <a:gdLst/>
            <a:ahLst/>
            <a:cxnLst/>
            <a:rect l="l" t="t" r="r" b="b"/>
            <a:pathLst>
              <a:path w="4108794" h="2920979">
                <a:moveTo>
                  <a:pt x="0" y="0"/>
                </a:moveTo>
                <a:lnTo>
                  <a:pt x="4108794" y="0"/>
                </a:lnTo>
                <a:lnTo>
                  <a:pt x="4108794" y="2920979"/>
                </a:lnTo>
                <a:lnTo>
                  <a:pt x="0" y="29209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3" name="Freeform 3"/>
          <p:cNvSpPr/>
          <p:nvPr/>
        </p:nvSpPr>
        <p:spPr>
          <a:xfrm>
            <a:off x="7729105" y="1808318"/>
            <a:ext cx="2829791" cy="3619500"/>
          </a:xfrm>
          <a:custGeom>
            <a:avLst/>
            <a:gdLst/>
            <a:ahLst/>
            <a:cxnLst/>
            <a:rect l="l" t="t" r="r" b="b"/>
            <a:pathLst>
              <a:path w="2829791" h="3619500">
                <a:moveTo>
                  <a:pt x="0" y="0"/>
                </a:moveTo>
                <a:lnTo>
                  <a:pt x="2829790" y="0"/>
                </a:lnTo>
                <a:lnTo>
                  <a:pt x="2829790" y="3619500"/>
                </a:lnTo>
                <a:lnTo>
                  <a:pt x="0" y="36195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ko-KR" altLang="en-US"/>
          </a:p>
        </p:txBody>
      </p:sp>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6" name="Freeform 6"/>
          <p:cNvSpPr/>
          <p:nvPr/>
        </p:nvSpPr>
        <p:spPr>
          <a:xfrm>
            <a:off x="12610726" y="153114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ko-KR" altLang="en-US"/>
          </a:p>
        </p:txBody>
      </p:sp>
      <p:sp>
        <p:nvSpPr>
          <p:cNvPr id="7" name="TextBox 7"/>
          <p:cNvSpPr txBox="1"/>
          <p:nvPr/>
        </p:nvSpPr>
        <p:spPr>
          <a:xfrm>
            <a:off x="1053581" y="5845631"/>
            <a:ext cx="4648574" cy="650876"/>
          </a:xfrm>
          <a:prstGeom prst="rect">
            <a:avLst/>
          </a:prstGeom>
        </p:spPr>
        <p:txBody>
          <a:bodyPr lIns="0" tIns="0" rIns="0" bIns="0" rtlCol="0" anchor="t">
            <a:spAutoFit/>
          </a:bodyPr>
          <a:lstStyle/>
          <a:p>
            <a:pPr algn="ctr">
              <a:lnSpc>
                <a:spcPts val="5599"/>
              </a:lnSpc>
            </a:pPr>
            <a:r>
              <a:rPr lang="en-US" sz="3499" b="1">
                <a:solidFill>
                  <a:srgbClr val="333333"/>
                </a:solidFill>
                <a:latin typeface="+mj-ea"/>
                <a:ea typeface="+mj-ea"/>
              </a:rPr>
              <a:t>1학기</a:t>
            </a:r>
          </a:p>
        </p:txBody>
      </p:sp>
      <p:sp>
        <p:nvSpPr>
          <p:cNvPr id="8" name="TextBox 8"/>
          <p:cNvSpPr txBox="1"/>
          <p:nvPr/>
        </p:nvSpPr>
        <p:spPr>
          <a:xfrm>
            <a:off x="1053581" y="6574155"/>
            <a:ext cx="4648574" cy="3541611"/>
          </a:xfrm>
          <a:prstGeom prst="rect">
            <a:avLst/>
          </a:prstGeom>
        </p:spPr>
        <p:txBody>
          <a:bodyPr lIns="0" tIns="0" rIns="0" bIns="0" rtlCol="0" anchor="t">
            <a:spAutoFit/>
          </a:bodyPr>
          <a:lstStyle/>
          <a:p>
            <a:pPr algn="ctr">
              <a:lnSpc>
                <a:spcPts val="4679"/>
              </a:lnSpc>
            </a:pPr>
            <a:r>
              <a:rPr lang="ko-KR" altLang="en-US" sz="2600" dirty="0">
                <a:solidFill>
                  <a:srgbClr val="333333"/>
                </a:solidFill>
                <a:latin typeface="+mj-ea"/>
                <a:ea typeface="+mj-ea"/>
              </a:rPr>
              <a:t>제공된 </a:t>
            </a:r>
            <a:r>
              <a:rPr lang="en-US" altLang="ko-KR" sz="2600" dirty="0">
                <a:solidFill>
                  <a:srgbClr val="333333"/>
                </a:solidFill>
                <a:latin typeface="+mj-ea"/>
                <a:ea typeface="+mj-ea"/>
              </a:rPr>
              <a:t>CMM</a:t>
            </a:r>
            <a:r>
              <a:rPr lang="ko-KR" altLang="en-US" sz="2600" dirty="0">
                <a:solidFill>
                  <a:srgbClr val="333333"/>
                </a:solidFill>
                <a:latin typeface="+mj-ea"/>
                <a:ea typeface="+mj-ea"/>
              </a:rPr>
              <a:t>데이터의 </a:t>
            </a:r>
            <a:r>
              <a:rPr lang="ko-KR" altLang="en-US" sz="2600" dirty="0" err="1">
                <a:solidFill>
                  <a:srgbClr val="333333"/>
                </a:solidFill>
                <a:latin typeface="+mj-ea"/>
                <a:ea typeface="+mj-ea"/>
              </a:rPr>
              <a:t>전처리</a:t>
            </a:r>
            <a:r>
              <a:rPr lang="en-US" altLang="ko-KR" sz="2600" dirty="0">
                <a:solidFill>
                  <a:srgbClr val="333333"/>
                </a:solidFill>
                <a:latin typeface="+mj-ea"/>
                <a:ea typeface="+mj-ea"/>
              </a:rPr>
              <a:t>,</a:t>
            </a:r>
            <a:r>
              <a:rPr lang="ko-KR" altLang="en-US" sz="2600" dirty="0">
                <a:solidFill>
                  <a:srgbClr val="333333"/>
                </a:solidFill>
                <a:latin typeface="+mj-ea"/>
                <a:ea typeface="+mj-ea"/>
              </a:rPr>
              <a:t> </a:t>
            </a:r>
            <a:r>
              <a:rPr lang="en-US" sz="2600" dirty="0" err="1">
                <a:solidFill>
                  <a:srgbClr val="333333"/>
                </a:solidFill>
                <a:latin typeface="+mj-ea"/>
                <a:ea typeface="+mj-ea"/>
              </a:rPr>
              <a:t>머신러</a:t>
            </a:r>
            <a:r>
              <a:rPr lang="ko-KR" altLang="en-US" sz="2600" dirty="0" err="1">
                <a:solidFill>
                  <a:srgbClr val="333333"/>
                </a:solidFill>
                <a:latin typeface="+mj-ea"/>
                <a:ea typeface="+mj-ea"/>
              </a:rPr>
              <a:t>닝</a:t>
            </a:r>
            <a:r>
              <a:rPr lang="ko-KR" altLang="en-US" sz="2600" dirty="0">
                <a:solidFill>
                  <a:srgbClr val="333333"/>
                </a:solidFill>
                <a:latin typeface="+mj-ea"/>
                <a:ea typeface="+mj-ea"/>
              </a:rPr>
              <a:t> 또는 딥러닝 기법</a:t>
            </a:r>
            <a:r>
              <a:rPr lang="en-US" sz="2600" dirty="0">
                <a:solidFill>
                  <a:srgbClr val="333333"/>
                </a:solidFill>
                <a:latin typeface="+mj-ea"/>
                <a:ea typeface="+mj-ea"/>
              </a:rPr>
              <a:t>을 </a:t>
            </a:r>
            <a:r>
              <a:rPr lang="en-US" sz="2600" dirty="0" err="1">
                <a:solidFill>
                  <a:srgbClr val="333333"/>
                </a:solidFill>
                <a:latin typeface="+mj-ea"/>
                <a:ea typeface="+mj-ea"/>
              </a:rPr>
              <a:t>이용한</a:t>
            </a:r>
            <a:r>
              <a:rPr lang="en-US" sz="2600" dirty="0">
                <a:solidFill>
                  <a:srgbClr val="333333"/>
                </a:solidFill>
                <a:latin typeface="+mj-ea"/>
                <a:ea typeface="+mj-ea"/>
              </a:rPr>
              <a:t> </a:t>
            </a:r>
            <a:r>
              <a:rPr lang="en-US" sz="2600" dirty="0" err="1">
                <a:solidFill>
                  <a:srgbClr val="333333"/>
                </a:solidFill>
                <a:latin typeface="+mj-ea"/>
                <a:ea typeface="+mj-ea"/>
              </a:rPr>
              <a:t>데이터</a:t>
            </a:r>
            <a:r>
              <a:rPr lang="en-US" sz="2600" dirty="0">
                <a:solidFill>
                  <a:srgbClr val="333333"/>
                </a:solidFill>
                <a:latin typeface="+mj-ea"/>
                <a:ea typeface="+mj-ea"/>
              </a:rPr>
              <a:t> </a:t>
            </a:r>
            <a:r>
              <a:rPr lang="en-US" sz="2600" dirty="0" err="1">
                <a:solidFill>
                  <a:srgbClr val="333333"/>
                </a:solidFill>
                <a:latin typeface="+mj-ea"/>
                <a:ea typeface="+mj-ea"/>
              </a:rPr>
              <a:t>학습</a:t>
            </a:r>
            <a:r>
              <a:rPr lang="en-US" sz="2600" dirty="0">
                <a:solidFill>
                  <a:srgbClr val="333333"/>
                </a:solidFill>
                <a:latin typeface="+mj-ea"/>
                <a:ea typeface="+mj-ea"/>
              </a:rPr>
              <a:t> </a:t>
            </a:r>
            <a:r>
              <a:rPr lang="ko-KR" altLang="en-US" sz="2600" dirty="0">
                <a:solidFill>
                  <a:srgbClr val="333333"/>
                </a:solidFill>
                <a:latin typeface="+mj-ea"/>
                <a:ea typeface="+mj-ea"/>
              </a:rPr>
              <a:t>의 자동화 및</a:t>
            </a:r>
            <a:r>
              <a:rPr lang="en-US" sz="2600" dirty="0">
                <a:solidFill>
                  <a:srgbClr val="333333"/>
                </a:solidFill>
                <a:latin typeface="+mj-ea"/>
                <a:ea typeface="+mj-ea"/>
              </a:rPr>
              <a:t> </a:t>
            </a:r>
            <a:r>
              <a:rPr lang="en-US" sz="2600" dirty="0" err="1">
                <a:solidFill>
                  <a:srgbClr val="333333"/>
                </a:solidFill>
                <a:latin typeface="+mj-ea"/>
                <a:ea typeface="+mj-ea"/>
              </a:rPr>
              <a:t>현장</a:t>
            </a:r>
            <a:r>
              <a:rPr lang="en-US" sz="2600" dirty="0">
                <a:solidFill>
                  <a:srgbClr val="333333"/>
                </a:solidFill>
                <a:latin typeface="+mj-ea"/>
                <a:ea typeface="+mj-ea"/>
              </a:rPr>
              <a:t> </a:t>
            </a:r>
            <a:r>
              <a:rPr lang="ko-KR" altLang="en-US" sz="2600" dirty="0">
                <a:solidFill>
                  <a:srgbClr val="333333"/>
                </a:solidFill>
                <a:latin typeface="+mj-ea"/>
                <a:ea typeface="+mj-ea"/>
              </a:rPr>
              <a:t>견</a:t>
            </a:r>
            <a:r>
              <a:rPr lang="en-US" sz="2600" dirty="0" err="1">
                <a:solidFill>
                  <a:srgbClr val="333333"/>
                </a:solidFill>
                <a:latin typeface="+mj-ea"/>
                <a:ea typeface="+mj-ea"/>
              </a:rPr>
              <a:t>학을</a:t>
            </a:r>
            <a:r>
              <a:rPr lang="en-US" sz="2600" dirty="0">
                <a:solidFill>
                  <a:srgbClr val="333333"/>
                </a:solidFill>
                <a:latin typeface="+mj-ea"/>
                <a:ea typeface="+mj-ea"/>
              </a:rPr>
              <a:t> </a:t>
            </a:r>
            <a:r>
              <a:rPr lang="en-US" sz="2600" dirty="0" err="1">
                <a:solidFill>
                  <a:srgbClr val="333333"/>
                </a:solidFill>
                <a:latin typeface="+mj-ea"/>
                <a:ea typeface="+mj-ea"/>
              </a:rPr>
              <a:t>통한</a:t>
            </a:r>
            <a:r>
              <a:rPr lang="en-US" sz="2600" dirty="0">
                <a:solidFill>
                  <a:srgbClr val="333333"/>
                </a:solidFill>
                <a:latin typeface="+mj-ea"/>
                <a:ea typeface="+mj-ea"/>
              </a:rPr>
              <a:t> </a:t>
            </a:r>
            <a:r>
              <a:rPr lang="en-US" sz="2600" dirty="0" err="1">
                <a:solidFill>
                  <a:srgbClr val="333333"/>
                </a:solidFill>
                <a:latin typeface="+mj-ea"/>
                <a:ea typeface="+mj-ea"/>
              </a:rPr>
              <a:t>과제</a:t>
            </a:r>
            <a:r>
              <a:rPr lang="en-US" sz="2600" dirty="0">
                <a:solidFill>
                  <a:srgbClr val="333333"/>
                </a:solidFill>
                <a:latin typeface="+mj-ea"/>
                <a:ea typeface="+mj-ea"/>
              </a:rPr>
              <a:t> </a:t>
            </a:r>
            <a:r>
              <a:rPr lang="en-US" sz="2600" dirty="0" err="1">
                <a:solidFill>
                  <a:srgbClr val="333333"/>
                </a:solidFill>
                <a:latin typeface="+mj-ea"/>
                <a:ea typeface="+mj-ea"/>
              </a:rPr>
              <a:t>이해도</a:t>
            </a:r>
            <a:r>
              <a:rPr lang="en-US" sz="2600" dirty="0">
                <a:solidFill>
                  <a:srgbClr val="333333"/>
                </a:solidFill>
                <a:latin typeface="+mj-ea"/>
                <a:ea typeface="+mj-ea"/>
              </a:rPr>
              <a:t> </a:t>
            </a:r>
            <a:r>
              <a:rPr lang="en-US" sz="2600" dirty="0" err="1">
                <a:solidFill>
                  <a:srgbClr val="333333"/>
                </a:solidFill>
                <a:latin typeface="+mj-ea"/>
                <a:ea typeface="+mj-ea"/>
              </a:rPr>
              <a:t>높이기</a:t>
            </a:r>
            <a:endParaRPr lang="en-US" sz="2600" dirty="0">
              <a:solidFill>
                <a:srgbClr val="333333"/>
              </a:solidFill>
              <a:latin typeface="+mj-ea"/>
              <a:ea typeface="+mj-ea"/>
            </a:endParaRPr>
          </a:p>
          <a:p>
            <a:pPr algn="ctr">
              <a:lnSpc>
                <a:spcPts val="4679"/>
              </a:lnSpc>
            </a:pPr>
            <a:endParaRPr lang="en-US" sz="2599" dirty="0">
              <a:solidFill>
                <a:srgbClr val="333333"/>
              </a:solidFill>
              <a:latin typeface="+mj-ea"/>
              <a:ea typeface="+mj-ea"/>
            </a:endParaRPr>
          </a:p>
        </p:txBody>
      </p:sp>
      <p:sp>
        <p:nvSpPr>
          <p:cNvPr id="9" name="TextBox 9"/>
          <p:cNvSpPr txBox="1"/>
          <p:nvPr/>
        </p:nvSpPr>
        <p:spPr>
          <a:xfrm>
            <a:off x="6819713" y="5845631"/>
            <a:ext cx="4648574" cy="650876"/>
          </a:xfrm>
          <a:prstGeom prst="rect">
            <a:avLst/>
          </a:prstGeom>
        </p:spPr>
        <p:txBody>
          <a:bodyPr lIns="0" tIns="0" rIns="0" bIns="0" rtlCol="0" anchor="t">
            <a:spAutoFit/>
          </a:bodyPr>
          <a:lstStyle/>
          <a:p>
            <a:pPr algn="ctr">
              <a:lnSpc>
                <a:spcPts val="5599"/>
              </a:lnSpc>
            </a:pPr>
            <a:r>
              <a:rPr lang="en-US" sz="3499" b="1">
                <a:solidFill>
                  <a:srgbClr val="333333"/>
                </a:solidFill>
                <a:latin typeface="+mj-ea"/>
                <a:ea typeface="+mj-ea"/>
              </a:rPr>
              <a:t>2학기</a:t>
            </a:r>
          </a:p>
        </p:txBody>
      </p:sp>
      <p:sp>
        <p:nvSpPr>
          <p:cNvPr id="10" name="TextBox 10"/>
          <p:cNvSpPr txBox="1"/>
          <p:nvPr/>
        </p:nvSpPr>
        <p:spPr>
          <a:xfrm>
            <a:off x="6819713" y="6574155"/>
            <a:ext cx="4648574" cy="1733423"/>
          </a:xfrm>
          <a:prstGeom prst="rect">
            <a:avLst/>
          </a:prstGeom>
        </p:spPr>
        <p:txBody>
          <a:bodyPr lIns="0" tIns="0" rIns="0" bIns="0" rtlCol="0" anchor="t">
            <a:spAutoFit/>
          </a:bodyPr>
          <a:lstStyle/>
          <a:p>
            <a:pPr algn="ctr">
              <a:lnSpc>
                <a:spcPts val="4679"/>
              </a:lnSpc>
            </a:pPr>
            <a:r>
              <a:rPr lang="en-US" sz="2599" dirty="0" err="1">
                <a:solidFill>
                  <a:srgbClr val="333333"/>
                </a:solidFill>
                <a:latin typeface="+mj-ea"/>
                <a:ea typeface="+mj-ea"/>
              </a:rPr>
              <a:t>딥러닝</a:t>
            </a:r>
            <a:r>
              <a:rPr lang="en-US" sz="2599" dirty="0">
                <a:solidFill>
                  <a:srgbClr val="333333"/>
                </a:solidFill>
                <a:latin typeface="+mj-ea"/>
                <a:ea typeface="+mj-ea"/>
              </a:rPr>
              <a:t> </a:t>
            </a:r>
            <a:r>
              <a:rPr lang="en-US" sz="2599" dirty="0" err="1">
                <a:solidFill>
                  <a:srgbClr val="333333"/>
                </a:solidFill>
                <a:latin typeface="+mj-ea"/>
                <a:ea typeface="+mj-ea"/>
              </a:rPr>
              <a:t>기법</a:t>
            </a:r>
            <a:r>
              <a:rPr lang="ko-KR" altLang="en-US" sz="2599" dirty="0">
                <a:solidFill>
                  <a:srgbClr val="333333"/>
                </a:solidFill>
                <a:latin typeface="+mj-ea"/>
                <a:ea typeface="+mj-ea"/>
              </a:rPr>
              <a:t>의 변형</a:t>
            </a:r>
            <a:r>
              <a:rPr lang="en-US" sz="2599" dirty="0">
                <a:solidFill>
                  <a:srgbClr val="333333"/>
                </a:solidFill>
                <a:latin typeface="+mj-ea"/>
                <a:ea typeface="+mj-ea"/>
              </a:rPr>
              <a:t>을 </a:t>
            </a:r>
            <a:r>
              <a:rPr lang="en-US" sz="2599" dirty="0" err="1">
                <a:solidFill>
                  <a:srgbClr val="333333"/>
                </a:solidFill>
                <a:latin typeface="+mj-ea"/>
                <a:ea typeface="+mj-ea"/>
              </a:rPr>
              <a:t>통한</a:t>
            </a:r>
            <a:r>
              <a:rPr lang="en-US" sz="2599" dirty="0">
                <a:solidFill>
                  <a:srgbClr val="333333"/>
                </a:solidFill>
                <a:latin typeface="+mj-ea"/>
                <a:ea typeface="+mj-ea"/>
              </a:rPr>
              <a:t>  </a:t>
            </a:r>
          </a:p>
          <a:p>
            <a:pPr algn="ctr">
              <a:lnSpc>
                <a:spcPts val="4679"/>
              </a:lnSpc>
            </a:pPr>
            <a:r>
              <a:rPr lang="en-US" sz="2599" dirty="0" err="1">
                <a:solidFill>
                  <a:srgbClr val="333333"/>
                </a:solidFill>
                <a:latin typeface="+mj-ea"/>
                <a:ea typeface="+mj-ea"/>
              </a:rPr>
              <a:t>불량</a:t>
            </a:r>
            <a:r>
              <a:rPr lang="en-US" sz="2599" dirty="0">
                <a:solidFill>
                  <a:srgbClr val="333333"/>
                </a:solidFill>
                <a:latin typeface="+mj-ea"/>
                <a:ea typeface="+mj-ea"/>
              </a:rPr>
              <a:t> </a:t>
            </a:r>
            <a:r>
              <a:rPr lang="en-US" sz="2599" dirty="0" err="1">
                <a:solidFill>
                  <a:srgbClr val="333333"/>
                </a:solidFill>
                <a:latin typeface="+mj-ea"/>
                <a:ea typeface="+mj-ea"/>
              </a:rPr>
              <a:t>판별률</a:t>
            </a:r>
            <a:r>
              <a:rPr lang="en-US" sz="2599" dirty="0">
                <a:solidFill>
                  <a:srgbClr val="333333"/>
                </a:solidFill>
                <a:latin typeface="+mj-ea"/>
                <a:ea typeface="+mj-ea"/>
              </a:rPr>
              <a:t> </a:t>
            </a:r>
            <a:r>
              <a:rPr lang="en-US" sz="2599" dirty="0" err="1">
                <a:solidFill>
                  <a:srgbClr val="333333"/>
                </a:solidFill>
                <a:latin typeface="+mj-ea"/>
                <a:ea typeface="+mj-ea"/>
              </a:rPr>
              <a:t>극대화</a:t>
            </a:r>
            <a:r>
              <a:rPr lang="en-US" sz="2599" dirty="0">
                <a:solidFill>
                  <a:srgbClr val="333333"/>
                </a:solidFill>
                <a:latin typeface="+mj-ea"/>
                <a:ea typeface="+mj-ea"/>
              </a:rPr>
              <a:t>.</a:t>
            </a:r>
          </a:p>
          <a:p>
            <a:pPr algn="ctr">
              <a:lnSpc>
                <a:spcPts val="4679"/>
              </a:lnSpc>
            </a:pPr>
            <a:endParaRPr lang="en-US" sz="2599" dirty="0">
              <a:solidFill>
                <a:srgbClr val="333333"/>
              </a:solidFill>
              <a:latin typeface="+mj-ea"/>
              <a:ea typeface="+mj-ea"/>
            </a:endParaRPr>
          </a:p>
        </p:txBody>
      </p:sp>
      <p:sp>
        <p:nvSpPr>
          <p:cNvPr id="11" name="TextBox 11"/>
          <p:cNvSpPr txBox="1"/>
          <p:nvPr/>
        </p:nvSpPr>
        <p:spPr>
          <a:xfrm>
            <a:off x="12610726" y="5845631"/>
            <a:ext cx="4648574" cy="650876"/>
          </a:xfrm>
          <a:prstGeom prst="rect">
            <a:avLst/>
          </a:prstGeom>
        </p:spPr>
        <p:txBody>
          <a:bodyPr lIns="0" tIns="0" rIns="0" bIns="0" rtlCol="0" anchor="t">
            <a:spAutoFit/>
          </a:bodyPr>
          <a:lstStyle/>
          <a:p>
            <a:pPr algn="ctr">
              <a:lnSpc>
                <a:spcPts val="5599"/>
              </a:lnSpc>
            </a:pPr>
            <a:r>
              <a:rPr lang="en-US" sz="3499" b="1">
                <a:solidFill>
                  <a:srgbClr val="333333"/>
                </a:solidFill>
                <a:latin typeface="+mj-ea"/>
                <a:ea typeface="+mj-ea"/>
              </a:rPr>
              <a:t>최종 목표</a:t>
            </a:r>
          </a:p>
        </p:txBody>
      </p:sp>
      <p:sp>
        <p:nvSpPr>
          <p:cNvPr id="12" name="TextBox 12"/>
          <p:cNvSpPr txBox="1"/>
          <p:nvPr/>
        </p:nvSpPr>
        <p:spPr>
          <a:xfrm>
            <a:off x="12610726" y="6574155"/>
            <a:ext cx="4648574" cy="2938881"/>
          </a:xfrm>
          <a:prstGeom prst="rect">
            <a:avLst/>
          </a:prstGeom>
        </p:spPr>
        <p:txBody>
          <a:bodyPr lIns="0" tIns="0" rIns="0" bIns="0" rtlCol="0" anchor="t">
            <a:spAutoFit/>
          </a:bodyPr>
          <a:lstStyle/>
          <a:p>
            <a:pPr algn="ctr">
              <a:lnSpc>
                <a:spcPts val="4679"/>
              </a:lnSpc>
            </a:pPr>
            <a:r>
              <a:rPr lang="en-US" sz="2599">
                <a:solidFill>
                  <a:srgbClr val="333333"/>
                </a:solidFill>
                <a:latin typeface="+mj-ea"/>
                <a:ea typeface="+mj-ea"/>
              </a:rPr>
              <a:t>불량판별률 95% 이상 </a:t>
            </a:r>
          </a:p>
          <a:p>
            <a:pPr algn="ctr">
              <a:lnSpc>
                <a:spcPts val="4679"/>
              </a:lnSpc>
            </a:pPr>
            <a:r>
              <a:rPr lang="en-US" sz="2599">
                <a:solidFill>
                  <a:srgbClr val="333333"/>
                </a:solidFill>
                <a:latin typeface="+mj-ea"/>
                <a:ea typeface="+mj-ea"/>
              </a:rPr>
              <a:t>자동화 및 </a:t>
            </a:r>
          </a:p>
          <a:p>
            <a:pPr algn="ctr">
              <a:lnSpc>
                <a:spcPts val="4679"/>
              </a:lnSpc>
            </a:pPr>
            <a:r>
              <a:rPr lang="en-US" sz="2599">
                <a:solidFill>
                  <a:srgbClr val="333333"/>
                </a:solidFill>
                <a:latin typeface="+mj-ea"/>
                <a:ea typeface="+mj-ea"/>
              </a:rPr>
              <a:t>웹페이지를 통한 </a:t>
            </a:r>
          </a:p>
          <a:p>
            <a:pPr algn="ctr">
              <a:lnSpc>
                <a:spcPts val="4679"/>
              </a:lnSpc>
            </a:pPr>
            <a:r>
              <a:rPr lang="en-US" sz="2599">
                <a:solidFill>
                  <a:srgbClr val="333333"/>
                </a:solidFill>
                <a:latin typeface="+mj-ea"/>
                <a:ea typeface="+mj-ea"/>
              </a:rPr>
              <a:t>간단한 시각화</a:t>
            </a:r>
          </a:p>
          <a:p>
            <a:pPr algn="ctr">
              <a:lnSpc>
                <a:spcPts val="4679"/>
              </a:lnSpc>
            </a:pPr>
            <a:endParaRPr lang="en-US" sz="2599">
              <a:solidFill>
                <a:srgbClr val="333333"/>
              </a:solidFill>
              <a:latin typeface="+mj-ea"/>
              <a:ea typeface="+mj-ea"/>
            </a:endParaRPr>
          </a:p>
        </p:txBody>
      </p:sp>
      <p:sp>
        <p:nvSpPr>
          <p:cNvPr id="13" name="TextBox 13"/>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향후</a:t>
            </a:r>
            <a:r>
              <a:rPr lang="en-US" sz="3999" b="1" spc="123" dirty="0">
                <a:solidFill>
                  <a:srgbClr val="333333"/>
                </a:solidFill>
                <a:latin typeface="+mj-ea"/>
                <a:ea typeface="+mj-ea"/>
              </a:rPr>
              <a:t> </a:t>
            </a:r>
            <a:r>
              <a:rPr lang="en-US" sz="3999" b="1" spc="123" dirty="0" err="1">
                <a:solidFill>
                  <a:srgbClr val="333333"/>
                </a:solidFill>
                <a:latin typeface="+mj-ea"/>
                <a:ea typeface="+mj-ea"/>
              </a:rPr>
              <a:t>계획</a:t>
            </a:r>
            <a:r>
              <a:rPr lang="en-US" sz="3999" b="1" spc="123" dirty="0">
                <a:solidFill>
                  <a:srgbClr val="333333"/>
                </a:solidFill>
                <a:latin typeface="+mj-ea"/>
                <a:ea typeface="+mj-ea"/>
              </a:rPr>
              <a:t> </a:t>
            </a:r>
            <a:r>
              <a:rPr lang="en-US" sz="3999" b="1" spc="123" dirty="0" err="1">
                <a:solidFill>
                  <a:srgbClr val="333333"/>
                </a:solidFill>
                <a:latin typeface="+mj-ea"/>
                <a:ea typeface="+mj-ea"/>
              </a:rPr>
              <a:t>로드맵</a:t>
            </a:r>
            <a:endParaRPr lang="en-US" sz="3999" b="1" spc="123"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3690</TotalTime>
  <Words>694</Words>
  <Application>Microsoft Office PowerPoint</Application>
  <PresentationFormat>사용자 지정</PresentationFormat>
  <Paragraphs>115</Paragraphs>
  <Slides>11</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Arial</vt:lpstr>
      <vt:lpstr>Poppins Medium</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Tosca Green Blue Soft Grey Black Minimalist Thesis Research Study Presentation Template</dc:title>
  <cp:lastModifiedBy>박진서</cp:lastModifiedBy>
  <cp:revision>23</cp:revision>
  <dcterms:created xsi:type="dcterms:W3CDTF">2006-08-16T00:00:00Z</dcterms:created>
  <dcterms:modified xsi:type="dcterms:W3CDTF">2024-03-23T20:49:37Z</dcterms:modified>
  <cp:version>1000.0000.01</cp:version>
</cp:coreProperties>
</file>