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굴림" panose="020B0600000101010101" pitchFamily="34" charset="-127"/>
      <p:regular r:id="rId18"/>
    </p:embeddedFont>
    <p:embeddedFont>
      <p:font typeface="나눔고딕 ExtraBold" panose="020D0904000000000000" pitchFamily="34" charset="-127"/>
      <p:bold r:id="rId19"/>
    </p:embeddedFont>
    <p:embeddedFont>
      <p:font typeface="DM Sans Bold" panose="020B0604020202020204" charset="0"/>
      <p:regular r:id="rId20"/>
    </p:embeddedFont>
    <p:embeddedFont>
      <p:font typeface="Poppins Light" panose="00000400000000000000" pitchFamily="2" charset="0"/>
      <p:regular r:id="rId21"/>
      <p:italic r:id="rId22"/>
    </p:embeddedFont>
    <p:embeddedFont>
      <p:font typeface="Poppins Medium Bold" panose="020B0604020202020204" charset="0"/>
      <p:regular r:id="rId23"/>
    </p:embeddedFont>
    <p:embeddedFont>
      <p:font typeface="TT Rounds Condensed" panose="020B0604020202020204" charset="0"/>
      <p:regular r:id="rId24"/>
    </p:embeddedFont>
    <p:embeddedFont>
      <p:font typeface="TT Rounds Condensed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안녕하십니까</a:t>
            </a:r>
          </a:p>
          <a:p>
            <a:endParaRPr lang="en-US"/>
          </a:p>
          <a:p>
            <a:r>
              <a:rPr lang="en-US"/>
              <a:t>CMM 측정 데이터 이상치 탐지를 위한 딥러닝 모듈 개발, 중간 발표를 맡게 된 컴퓨터공학과 이영찬이라고 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목차는 다음과 같습니다.</a:t>
            </a:r>
          </a:p>
          <a:p>
            <a:endParaRPr lang="en-US"/>
          </a:p>
          <a:p>
            <a:r>
              <a:rPr lang="en-US"/>
              <a:t>우선 간략하게 과제의 개요에 대해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우선 CMM에 대해 설명드리겠습니다.</a:t>
            </a:r>
          </a:p>
          <a:p>
            <a:endParaRPr lang="en-US"/>
          </a:p>
          <a:p>
            <a:r>
              <a:rPr lang="en-US"/>
              <a:t>CMM이란 3차원 형상 측정 장치로써 프로브로 물체 표면의 이산점을 감지하는 장치입니다.</a:t>
            </a:r>
          </a:p>
          <a:p>
            <a:endParaRPr lang="en-US"/>
          </a:p>
          <a:p>
            <a:r>
              <a:rPr lang="en-US"/>
              <a:t>좌측 사진을 자세히 보시면 빨간색 센서가 보이실 건데 이게 프로브입니다.</a:t>
            </a:r>
          </a:p>
          <a:p>
            <a:endParaRPr lang="en-US"/>
          </a:p>
          <a:p>
            <a:r>
              <a:rPr lang="en-US"/>
              <a:t>우측 사진은 CMM 전체 ~~~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44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8378" y="5114925"/>
            <a:ext cx="9731244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9"/>
              </a:lnSpc>
            </a:pP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CMM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endParaRPr lang="en-US" sz="4999" b="1" spc="206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ctr">
              <a:lnSpc>
                <a:spcPts val="6219"/>
              </a:lnSpc>
            </a:pP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이상치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탐지를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위한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6219"/>
              </a:lnSpc>
            </a:pP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모듈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endParaRPr lang="en-US" sz="4999" b="1" spc="206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1205" y="1600444"/>
            <a:ext cx="399612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39" dirty="0" err="1">
                <a:solidFill>
                  <a:srgbClr val="333333"/>
                </a:solidFill>
                <a:latin typeface="TT Rounds Condensed Bold"/>
              </a:rPr>
              <a:t>DongA</a:t>
            </a:r>
            <a:r>
              <a:rPr lang="en-US" sz="4200" spc="39" dirty="0">
                <a:solidFill>
                  <a:srgbClr val="333333"/>
                </a:solidFill>
                <a:latin typeface="TT Rounds Condensed Bold"/>
              </a:rPr>
              <a:t> University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885582" y="441001"/>
            <a:ext cx="19050" cy="3072817"/>
            <a:chOff x="0" y="0"/>
            <a:chExt cx="25400" cy="40970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400" cy="4097147"/>
            </a:xfrm>
            <a:custGeom>
              <a:avLst/>
              <a:gdLst/>
              <a:ahLst/>
              <a:cxnLst/>
              <a:rect l="l" t="t" r="r" b="b"/>
              <a:pathLst>
                <a:path w="25400" h="4097147">
                  <a:moveTo>
                    <a:pt x="0" y="4084447"/>
                  </a:move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cubicBezTo>
                    <a:pt x="19685" y="0"/>
                    <a:pt x="25400" y="5715"/>
                    <a:pt x="25400" y="12700"/>
                  </a:cubicBezTo>
                  <a:lnTo>
                    <a:pt x="25400" y="4084447"/>
                  </a:lnTo>
                  <a:cubicBezTo>
                    <a:pt x="25400" y="4091432"/>
                    <a:pt x="19685" y="4097147"/>
                    <a:pt x="12700" y="4097147"/>
                  </a:cubicBezTo>
                  <a:cubicBezTo>
                    <a:pt x="5715" y="4097147"/>
                    <a:pt x="0" y="4091432"/>
                    <a:pt x="0" y="4084447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487275" y="441001"/>
            <a:ext cx="19050" cy="3072817"/>
            <a:chOff x="0" y="0"/>
            <a:chExt cx="25400" cy="40970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00" cy="4097147"/>
            </a:xfrm>
            <a:custGeom>
              <a:avLst/>
              <a:gdLst/>
              <a:ahLst/>
              <a:cxnLst/>
              <a:rect l="l" t="t" r="r" b="b"/>
              <a:pathLst>
                <a:path w="25400" h="4097147">
                  <a:moveTo>
                    <a:pt x="0" y="4084447"/>
                  </a:move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cubicBezTo>
                    <a:pt x="19685" y="0"/>
                    <a:pt x="25400" y="5715"/>
                    <a:pt x="25400" y="12700"/>
                  </a:cubicBezTo>
                  <a:lnTo>
                    <a:pt x="25400" y="4084447"/>
                  </a:lnTo>
                  <a:cubicBezTo>
                    <a:pt x="25400" y="4091432"/>
                    <a:pt x="19685" y="4097147"/>
                    <a:pt x="12700" y="4097147"/>
                  </a:cubicBezTo>
                  <a:cubicBezTo>
                    <a:pt x="5715" y="4097147"/>
                    <a:pt x="0" y="4091432"/>
                    <a:pt x="0" y="4084447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4668285" y="616974"/>
            <a:ext cx="2903535" cy="454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TT Rounds Condensed Bold"/>
              </a:rPr>
              <a:t>STUDENT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68285" y="1283727"/>
            <a:ext cx="2903536" cy="172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2143017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박진서</a:t>
            </a:r>
            <a:endParaRPr lang="en-US" sz="2400" spc="2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1904919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박성민</a:t>
            </a: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2155131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이영찬</a:t>
            </a:r>
            <a:endParaRPr lang="en-US" sz="2400" spc="2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2155129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이승훈</a:t>
            </a:r>
            <a:endParaRPr lang="en-US" sz="2400" spc="2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9525" y="3494766"/>
            <a:ext cx="18307050" cy="19051"/>
            <a:chOff x="0" y="0"/>
            <a:chExt cx="24409400" cy="254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409400" cy="25400"/>
            </a:xfrm>
            <a:custGeom>
              <a:avLst/>
              <a:gdLst/>
              <a:ahLst/>
              <a:cxnLst/>
              <a:rect l="l" t="t" r="r" b="b"/>
              <a:pathLst>
                <a:path w="24409400" h="25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cubicBezTo>
                    <a:pt x="24409400" y="19685"/>
                    <a:pt x="24403686" y="25400"/>
                    <a:pt x="2439670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145936" y="1546653"/>
            <a:ext cx="3996128" cy="77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39" dirty="0">
                <a:solidFill>
                  <a:srgbClr val="333333"/>
                </a:solidFill>
                <a:latin typeface="TT Rounds Condensed Bold"/>
              </a:rPr>
              <a:t>Team Project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8095" y="8422611"/>
            <a:ext cx="10756961" cy="1005149"/>
          </a:xfrm>
          <a:custGeom>
            <a:avLst/>
            <a:gdLst/>
            <a:ahLst/>
            <a:cxnLst/>
            <a:rect l="l" t="t" r="r" b="b"/>
            <a:pathLst>
              <a:path w="10756962" h="1005149">
                <a:moveTo>
                  <a:pt x="0" y="0"/>
                </a:moveTo>
                <a:lnTo>
                  <a:pt x="10756963" y="0"/>
                </a:lnTo>
                <a:lnTo>
                  <a:pt x="10756963" y="1005149"/>
                </a:lnTo>
                <a:lnTo>
                  <a:pt x="0" y="1005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4222" b="-187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5052" y="4130161"/>
            <a:ext cx="3600348" cy="656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샘플링</a:t>
            </a: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결과</a:t>
            </a:r>
            <a:endParaRPr lang="en-US" sz="3200" b="1" spc="29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23647" y="5053171"/>
            <a:ext cx="2201905" cy="532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샘플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3646" y="7658100"/>
            <a:ext cx="2354305" cy="532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샘플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B</a:t>
            </a:r>
          </a:p>
        </p:txBody>
      </p:sp>
      <p:sp>
        <p:nvSpPr>
          <p:cNvPr id="7" name="Freeform 7"/>
          <p:cNvSpPr/>
          <p:nvPr/>
        </p:nvSpPr>
        <p:spPr>
          <a:xfrm>
            <a:off x="1608095" y="5914847"/>
            <a:ext cx="10756962" cy="1032415"/>
          </a:xfrm>
          <a:custGeom>
            <a:avLst/>
            <a:gdLst/>
            <a:ahLst/>
            <a:cxnLst/>
            <a:rect l="l" t="t" r="r" b="b"/>
            <a:pathLst>
              <a:path w="10756962" h="1032415">
                <a:moveTo>
                  <a:pt x="0" y="0"/>
                </a:moveTo>
                <a:lnTo>
                  <a:pt x="10756963" y="0"/>
                </a:lnTo>
                <a:lnTo>
                  <a:pt x="10756963" y="1032415"/>
                </a:lnTo>
                <a:lnTo>
                  <a:pt x="0" y="1032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1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05052" y="1865167"/>
            <a:ext cx="8400948" cy="1878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760"/>
              </a:lnSpc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:</a:t>
            </a:r>
          </a:p>
          <a:p>
            <a:pPr marL="561341" lvl="1" indent="-280670" algn="just">
              <a:lnSpc>
                <a:spcPts val="4680"/>
              </a:lnSpc>
              <a:buFont typeface="Arial"/>
              <a:buChar char="•"/>
            </a:pP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tensorflow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keras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라이브러리를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실행</a:t>
            </a:r>
            <a:endParaRPr lang="en-US" sz="2600" b="1" spc="23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561341" lvl="1" indent="-280670" algn="just">
              <a:lnSpc>
                <a:spcPts val="4680"/>
              </a:lnSpc>
              <a:buFont typeface="Arial"/>
              <a:buChar char="•"/>
            </a:pPr>
            <a:r>
              <a:rPr lang="en-US" sz="26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</a:t>
            </a:r>
            <a:r>
              <a:rPr lang="en-US" sz="26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기법</a:t>
            </a:r>
            <a:r>
              <a:rPr lang="en-US" sz="26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: MLP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230625" y="3065746"/>
            <a:ext cx="5068008" cy="7221254"/>
          </a:xfrm>
          <a:custGeom>
            <a:avLst/>
            <a:gdLst/>
            <a:ahLst/>
            <a:cxnLst/>
            <a:rect l="l" t="t" r="r" b="b"/>
            <a:pathLst>
              <a:path w="5068008" h="7221254">
                <a:moveTo>
                  <a:pt x="0" y="0"/>
                </a:moveTo>
                <a:lnTo>
                  <a:pt x="5068007" y="0"/>
                </a:lnTo>
                <a:lnTo>
                  <a:pt x="5068007" y="7221254"/>
                </a:lnTo>
                <a:lnTo>
                  <a:pt x="0" y="7221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415647"/>
            <a:ext cx="9381528" cy="5148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839" lvl="1" indent="-366920">
              <a:lnSpc>
                <a:spcPts val="6118"/>
              </a:lnSpc>
              <a:buFont typeface="Arial"/>
              <a:buChar char="•"/>
            </a:pP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데이터셋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부족</a:t>
            </a:r>
            <a:endParaRPr lang="en-US" sz="3398" b="1" spc="3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-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데이터셋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보강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추가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or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증강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</a:t>
            </a:r>
          </a:p>
          <a:p>
            <a:pPr>
              <a:lnSpc>
                <a:spcPts val="6118"/>
              </a:lnSpc>
            </a:pPr>
            <a:endParaRPr lang="en-US" sz="2998" b="1" spc="26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33839" lvl="1" indent="-366920">
              <a:lnSpc>
                <a:spcPts val="6118"/>
              </a:lnSpc>
              <a:buFont typeface="Arial"/>
              <a:buChar char="•"/>
            </a:pP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편차를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기준으로만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실행</a:t>
            </a:r>
            <a:endParaRPr lang="en-US" sz="3398" b="1" spc="3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    -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편차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외의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다른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패러미터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역시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사용해볼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것</a:t>
            </a:r>
          </a:p>
          <a:p>
            <a:pPr>
              <a:lnSpc>
                <a:spcPts val="6118"/>
              </a:lnSpc>
            </a:pPr>
            <a:endParaRPr lang="en-US" sz="2998" b="1" spc="26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579"/>
              </a:lnSpc>
            </a:pP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&gt;&gt;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코드</a:t>
            </a: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최적화</a:t>
            </a: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및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개선</a:t>
            </a:r>
            <a:endParaRPr lang="en-US" sz="3098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낮은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정확도와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높은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손실이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나오는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원인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973602" y="2353071"/>
            <a:ext cx="3392783" cy="3538757"/>
          </a:xfrm>
          <a:custGeom>
            <a:avLst/>
            <a:gdLst/>
            <a:ahLst/>
            <a:cxnLst/>
            <a:rect l="l" t="t" r="r" b="b"/>
            <a:pathLst>
              <a:path w="3392783" h="3538757">
                <a:moveTo>
                  <a:pt x="0" y="0"/>
                </a:moveTo>
                <a:lnTo>
                  <a:pt x="3392783" y="0"/>
                </a:lnTo>
                <a:lnTo>
                  <a:pt x="3392783" y="3538757"/>
                </a:lnTo>
                <a:lnTo>
                  <a:pt x="0" y="3538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616892" y="2353070"/>
            <a:ext cx="3392783" cy="3538757"/>
          </a:xfrm>
          <a:custGeom>
            <a:avLst/>
            <a:gdLst/>
            <a:ahLst/>
            <a:cxnLst/>
            <a:rect l="l" t="t" r="r" b="b"/>
            <a:pathLst>
              <a:path w="3392783" h="3538757">
                <a:moveTo>
                  <a:pt x="0" y="0"/>
                </a:moveTo>
                <a:lnTo>
                  <a:pt x="3392783" y="0"/>
                </a:lnTo>
                <a:lnTo>
                  <a:pt x="3392783" y="3538757"/>
                </a:lnTo>
                <a:lnTo>
                  <a:pt x="0" y="3538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255" y="5917422"/>
            <a:ext cx="6975475" cy="4074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8090" lvl="1" indent="-514350">
              <a:lnSpc>
                <a:spcPts val="5398"/>
              </a:lnSpc>
              <a:buAutoNum type="arabicPeriod"/>
            </a:pP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기업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현장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견학</a:t>
            </a:r>
            <a:endParaRPr lang="en-US" sz="2998" b="1" spc="26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2. 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대부분의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CMM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데이터의 형태에    </a:t>
            </a:r>
            <a:endParaRPr lang="en-US" altLang="ko-KR" sz="2998" b="1" spc="28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 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대응되는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MLP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 개발 및 이전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	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모델과의 비교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endParaRPr lang="en-US" sz="2998" b="1" spc="26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3.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측정값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기준값</a:t>
            </a:r>
            <a:r>
              <a:rPr lang="ko-KR" alt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의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정보를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추가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 한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이터를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MLP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endParaRPr lang="en-US" sz="2998" b="1" spc="28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40418" y="6256578"/>
            <a:ext cx="7545729" cy="2689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740" lvl="1"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1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상한공차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하한공차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등의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정보를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추가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</a:t>
            </a:r>
          </a:p>
          <a:p>
            <a:pPr marL="323740" lvl="1"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한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MLP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및 </a:t>
            </a:r>
            <a:r>
              <a:rPr lang="en-US" altLang="ko-KR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	</a:t>
            </a:r>
            <a:r>
              <a:rPr lang="ko-KR" alt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이전 모델과의 비교</a:t>
            </a:r>
            <a:endParaRPr lang="en-US" sz="2998" b="1" spc="26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9"/>
              </a:lnSpc>
              <a:spcBef>
                <a:spcPct val="0"/>
              </a:spcBef>
            </a:pP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2.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개발한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하이퍼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파라미터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조율</a:t>
            </a:r>
            <a:endParaRPr lang="en-US" sz="2998" b="1" spc="28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향후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계획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5701128"/>
            <a:ext cx="18288000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892972" y="5450100"/>
            <a:ext cx="502056" cy="50205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95116" y="5450100"/>
            <a:ext cx="502056" cy="50205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889701" y="5450100"/>
            <a:ext cx="502056" cy="5020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732501" y="3086075"/>
            <a:ext cx="8822997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future plans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47482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45338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42068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29946" y="7045502"/>
            <a:ext cx="3442854" cy="1953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다양한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기법을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제작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및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비교를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가장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적</a:t>
            </a:r>
            <a:r>
              <a:rPr lang="ko-KR" alt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합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한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찾기</a:t>
            </a:r>
            <a:endParaRPr lang="en-US" sz="2499" b="1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62840" y="7035977"/>
            <a:ext cx="2699760" cy="1452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더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많은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3900"/>
              </a:lnSpc>
            </a:pP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사용한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학습을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통한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정확도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상승</a:t>
            </a:r>
            <a:endParaRPr lang="en-US" sz="2500" b="1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844391" y="7045502"/>
            <a:ext cx="2700409" cy="952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웹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페이지를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간단한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시각화</a:t>
            </a:r>
            <a:endParaRPr lang="en-US" sz="2499" b="1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향후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계획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96790" y="4376737"/>
            <a:ext cx="869442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93" dirty="0" err="1">
                <a:solidFill>
                  <a:srgbClr val="000000"/>
                </a:solidFill>
                <a:latin typeface="TT Rounds Condensed Bold"/>
              </a:rPr>
              <a:t>QnA</a:t>
            </a:r>
            <a:endParaRPr lang="en-US" sz="9999" spc="93" dirty="0">
              <a:solidFill>
                <a:srgbClr val="000000"/>
              </a:solidFill>
              <a:latin typeface="TT Rounds Condensed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96790" y="4376737"/>
            <a:ext cx="8694420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 spc="93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감사합니다</a:t>
            </a:r>
            <a:r>
              <a:rPr lang="en-US" sz="9999" b="1" spc="93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580965" cy="10287000"/>
          </a:xfrm>
          <a:custGeom>
            <a:avLst/>
            <a:gdLst/>
            <a:ahLst/>
            <a:cxnLst/>
            <a:rect l="l" t="t" r="r" b="b"/>
            <a:pathLst>
              <a:path w="3580965" h="10287000">
                <a:moveTo>
                  <a:pt x="0" y="0"/>
                </a:moveTo>
                <a:lnTo>
                  <a:pt x="3580965" y="0"/>
                </a:lnTo>
                <a:lnTo>
                  <a:pt x="35809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38919" y="2381286"/>
            <a:ext cx="10236589" cy="66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38919" y="3931539"/>
            <a:ext cx="10236589" cy="66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6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38919" y="5482621"/>
            <a:ext cx="10236589" cy="66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향후</a:t>
            </a:r>
            <a:r>
              <a:rPr lang="en-US" sz="36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계획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79190" y="2381286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79190" y="3931539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79190" y="5481791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III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79190" y="7032044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8919" y="7089519"/>
            <a:ext cx="10236589" cy="66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QnA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5918" y="762000"/>
            <a:ext cx="2769129" cy="95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1"/>
              </a:lnSpc>
              <a:spcBef>
                <a:spcPct val="0"/>
              </a:spcBef>
            </a:pPr>
            <a:r>
              <a:rPr lang="en-US" sz="4499" spc="4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목차</a:t>
            </a:r>
            <a:endParaRPr lang="en-US" sz="4499" spc="4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4624" y="2978503"/>
            <a:ext cx="11829776" cy="6160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endParaRPr dirty="0"/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과제의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CMM(3차원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측정기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)을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특정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각도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면적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길이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등을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측정하여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얻은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데이터에서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이상치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에러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)를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탐지해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판단하는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모듈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endParaRPr lang="en-US" sz="3000" b="1" spc="27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b="1" spc="27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현재는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작업자에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의해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수동으로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중이지만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모듈을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자동으로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검출</a:t>
            </a:r>
            <a:r>
              <a:rPr lang="ko-KR" alt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는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것이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과제의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목표</a:t>
            </a:r>
            <a:endParaRPr lang="en-US" sz="3000" b="1" spc="27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spc="27" dirty="0">
              <a:solidFill>
                <a:srgbClr val="333333"/>
              </a:solidFill>
              <a:ea typeface="TT Rounds Condensed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543941" y="3159478"/>
            <a:ext cx="5079754" cy="5246370"/>
            <a:chOff x="0" y="0"/>
            <a:chExt cx="6350000" cy="6558280"/>
          </a:xfrm>
        </p:grpSpPr>
        <p:sp>
          <p:nvSpPr>
            <p:cNvPr id="5" name="Freeform 5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5"/>
              <a:stretch>
                <a:fillRect l="-27495" r="-2749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09226" y="1919645"/>
            <a:ext cx="1692157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오류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검출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</a:t>
            </a:r>
          </a:p>
          <a:p>
            <a:pPr>
              <a:lnSpc>
                <a:spcPts val="5400"/>
              </a:lnSpc>
            </a:pP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CMM(3차원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측정기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)을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제품의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각종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수치를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→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측정실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작업자가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확인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후 OK, NG 를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판별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→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단독으로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OK, NG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판별이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힘들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경우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책임자에게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전달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→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최종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OK, NG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판별</a:t>
            </a:r>
            <a:endParaRPr lang="en-US" sz="30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dirty="0">
              <a:solidFill>
                <a:srgbClr val="333333"/>
              </a:solidFill>
              <a:latin typeface="TT Rounds Condensed"/>
              <a:ea typeface="TT Rounds Condense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651453" y="4645641"/>
            <a:ext cx="1701500" cy="1701500"/>
          </a:xfrm>
          <a:custGeom>
            <a:avLst/>
            <a:gdLst/>
            <a:ahLst/>
            <a:cxnLst/>
            <a:rect l="l" t="t" r="r" b="b"/>
            <a:pathLst>
              <a:path w="1701500" h="1701500">
                <a:moveTo>
                  <a:pt x="0" y="0"/>
                </a:moveTo>
                <a:lnTo>
                  <a:pt x="1701500" y="0"/>
                </a:lnTo>
                <a:lnTo>
                  <a:pt x="1701500" y="1701500"/>
                </a:lnTo>
                <a:lnTo>
                  <a:pt x="0" y="170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11588032" y="5566097"/>
            <a:ext cx="773725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Freeform 6"/>
          <p:cNvSpPr/>
          <p:nvPr/>
        </p:nvSpPr>
        <p:spPr>
          <a:xfrm>
            <a:off x="9651453" y="6799359"/>
            <a:ext cx="1701500" cy="1701500"/>
          </a:xfrm>
          <a:custGeom>
            <a:avLst/>
            <a:gdLst/>
            <a:ahLst/>
            <a:cxnLst/>
            <a:rect l="l" t="t" r="r" b="b"/>
            <a:pathLst>
              <a:path w="1701500" h="1701500">
                <a:moveTo>
                  <a:pt x="0" y="0"/>
                </a:moveTo>
                <a:lnTo>
                  <a:pt x="1701500" y="0"/>
                </a:lnTo>
                <a:lnTo>
                  <a:pt x="1701500" y="1701500"/>
                </a:lnTo>
                <a:lnTo>
                  <a:pt x="0" y="170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16728" y="5616980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1"/>
                </a:lnTo>
                <a:lnTo>
                  <a:pt x="0" y="730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916728" y="7910458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1"/>
                </a:lnTo>
                <a:lnTo>
                  <a:pt x="0" y="730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96136" y="4785053"/>
            <a:ext cx="1562088" cy="1562088"/>
          </a:xfrm>
          <a:custGeom>
            <a:avLst/>
            <a:gdLst/>
            <a:ahLst/>
            <a:cxnLst/>
            <a:rect l="l" t="t" r="r" b="b"/>
            <a:pathLst>
              <a:path w="1562088" h="1562088">
                <a:moveTo>
                  <a:pt x="0" y="0"/>
                </a:moveTo>
                <a:lnTo>
                  <a:pt x="1562088" y="0"/>
                </a:lnTo>
                <a:lnTo>
                  <a:pt x="1562088" y="1562088"/>
                </a:lnTo>
                <a:lnTo>
                  <a:pt x="0" y="1562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596042" y="6959451"/>
            <a:ext cx="1562088" cy="1562088"/>
          </a:xfrm>
          <a:custGeom>
            <a:avLst/>
            <a:gdLst/>
            <a:ahLst/>
            <a:cxnLst/>
            <a:rect l="l" t="t" r="r" b="b"/>
            <a:pathLst>
              <a:path w="1562088" h="1562088">
                <a:moveTo>
                  <a:pt x="0" y="0"/>
                </a:moveTo>
                <a:lnTo>
                  <a:pt x="1562087" y="0"/>
                </a:lnTo>
                <a:lnTo>
                  <a:pt x="1562087" y="1562088"/>
                </a:lnTo>
                <a:lnTo>
                  <a:pt x="0" y="1562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V="1">
            <a:off x="14267353" y="5566098"/>
            <a:ext cx="871773" cy="689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>
            <a:off x="14267203" y="7754282"/>
            <a:ext cx="87192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15373506" y="5201017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0"/>
                </a:lnTo>
                <a:lnTo>
                  <a:pt x="0" y="73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373506" y="7375415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0"/>
                </a:lnTo>
                <a:lnTo>
                  <a:pt x="0" y="73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11588032" y="7754282"/>
            <a:ext cx="773725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4753330" y="5965414"/>
            <a:ext cx="2239270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73317" y="6315518"/>
            <a:ext cx="643411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753330" y="8123245"/>
            <a:ext cx="2239270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73317" y="8407239"/>
            <a:ext cx="534338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2191" y="4785053"/>
            <a:ext cx="6515100" cy="4346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오류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검출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과정의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문제점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</a:t>
            </a:r>
          </a:p>
          <a:p>
            <a:pPr marL="690881" lvl="1" indent="-345440">
              <a:lnSpc>
                <a:spcPts val="5760"/>
              </a:lnSpc>
              <a:buFont typeface="Arial"/>
              <a:buChar char="•"/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측정된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분석하</a:t>
            </a:r>
            <a:r>
              <a:rPr lang="ko-KR" alt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 위한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>
              <a:lnSpc>
                <a:spcPts val="5760"/>
              </a:lnSpc>
            </a:pP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인력과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시간이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많이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걸림</a:t>
            </a:r>
            <a:endParaRPr lang="en-US" sz="3200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90881" lvl="1" indent="-345440">
              <a:lnSpc>
                <a:spcPts val="5760"/>
              </a:lnSpc>
              <a:buFont typeface="Arial"/>
              <a:buChar char="•"/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작업자의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주관적인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기준으로</a:t>
            </a:r>
            <a:endParaRPr lang="en-US" sz="3200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760"/>
              </a:lnSpc>
            </a:pP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판단하기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때문에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기준이</a:t>
            </a:r>
            <a:endParaRPr lang="en-US" sz="3200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760"/>
              </a:lnSpc>
            </a:pP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명확하지</a:t>
            </a: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않음</a:t>
            </a:r>
            <a:endParaRPr lang="en-US" sz="3200" b="1" spc="29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03844" y="9105900"/>
            <a:ext cx="3364756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331675" y="3133885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2598" y="3547358"/>
            <a:ext cx="3287855" cy="3287855"/>
          </a:xfrm>
          <a:custGeom>
            <a:avLst/>
            <a:gdLst/>
            <a:ahLst/>
            <a:cxnLst/>
            <a:rect l="l" t="t" r="r" b="b"/>
            <a:pathLst>
              <a:path w="3287855" h="3287855">
                <a:moveTo>
                  <a:pt x="0" y="0"/>
                </a:moveTo>
                <a:lnTo>
                  <a:pt x="3287854" y="0"/>
                </a:lnTo>
                <a:lnTo>
                  <a:pt x="3287854" y="3287854"/>
                </a:lnTo>
                <a:lnTo>
                  <a:pt x="0" y="3287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22422" y="3547358"/>
            <a:ext cx="3287855" cy="3287855"/>
          </a:xfrm>
          <a:custGeom>
            <a:avLst/>
            <a:gdLst/>
            <a:ahLst/>
            <a:cxnLst/>
            <a:rect l="l" t="t" r="r" b="b"/>
            <a:pathLst>
              <a:path w="3287855" h="3287855">
                <a:moveTo>
                  <a:pt x="0" y="0"/>
                </a:moveTo>
                <a:lnTo>
                  <a:pt x="3287855" y="0"/>
                </a:lnTo>
                <a:lnTo>
                  <a:pt x="3287855" y="3287854"/>
                </a:lnTo>
                <a:lnTo>
                  <a:pt x="0" y="328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57859" y="2235629"/>
            <a:ext cx="378431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800"/>
              </a:lnSpc>
              <a:buAutoNum type="arabicPeriod"/>
            </a:pP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전처리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</a:t>
            </a:r>
            <a:endParaRPr lang="en-US" sz="30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45824" y="2235629"/>
            <a:ext cx="3341775" cy="548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설계</a:t>
            </a:r>
            <a:endParaRPr lang="en-US" sz="30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30627" y="7486649"/>
            <a:ext cx="6779650" cy="271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기업에서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제공하는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txt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endParaRPr lang="en-US" sz="29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딥러닝에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사용해야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할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</a:t>
            </a: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(csv, etc...)</a:t>
            </a:r>
          </a:p>
          <a:p>
            <a:pPr algn="ctr">
              <a:lnSpc>
                <a:spcPts val="5399"/>
              </a:lnSpc>
            </a:pPr>
            <a:endParaRPr lang="en-US" sz="2999" dirty="0">
              <a:solidFill>
                <a:srgbClr val="333333"/>
              </a:solidFill>
              <a:latin typeface="Poppins Light"/>
              <a:ea typeface="Poppi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68672" y="7486649"/>
            <a:ext cx="7252527" cy="2005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전처리된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파일을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기반으로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최적의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효율을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낼 수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있는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설계</a:t>
            </a:r>
            <a:endParaRPr lang="en-US" sz="29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9"/>
              </a:lnSpc>
            </a:pPr>
            <a:endParaRPr lang="en-US" sz="2999" dirty="0">
              <a:solidFill>
                <a:srgbClr val="333333"/>
              </a:solidFill>
              <a:ea typeface="Poppi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046" y="2809782"/>
            <a:ext cx="2351023" cy="2351023"/>
          </a:xfrm>
          <a:custGeom>
            <a:avLst/>
            <a:gdLst/>
            <a:ahLst/>
            <a:cxnLst/>
            <a:rect l="l" t="t" r="r" b="b"/>
            <a:pathLst>
              <a:path w="2351023" h="2351023">
                <a:moveTo>
                  <a:pt x="0" y="0"/>
                </a:moveTo>
                <a:lnTo>
                  <a:pt x="2351023" y="0"/>
                </a:lnTo>
                <a:lnTo>
                  <a:pt x="2351023" y="2351023"/>
                </a:lnTo>
                <a:lnTo>
                  <a:pt x="0" y="23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3467886" y="4062560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AutoShape 4"/>
          <p:cNvSpPr/>
          <p:nvPr/>
        </p:nvSpPr>
        <p:spPr>
          <a:xfrm>
            <a:off x="3468094" y="7711211"/>
            <a:ext cx="17468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Freeform 5"/>
          <p:cNvSpPr/>
          <p:nvPr/>
        </p:nvSpPr>
        <p:spPr>
          <a:xfrm>
            <a:off x="792046" y="6439384"/>
            <a:ext cx="2351023" cy="2351023"/>
          </a:xfrm>
          <a:custGeom>
            <a:avLst/>
            <a:gdLst/>
            <a:ahLst/>
            <a:cxnLst/>
            <a:rect l="l" t="t" r="r" b="b"/>
            <a:pathLst>
              <a:path w="2351023" h="2351023">
                <a:moveTo>
                  <a:pt x="0" y="0"/>
                </a:moveTo>
                <a:lnTo>
                  <a:pt x="2351023" y="0"/>
                </a:lnTo>
                <a:lnTo>
                  <a:pt x="2351023" y="2351023"/>
                </a:lnTo>
                <a:lnTo>
                  <a:pt x="0" y="23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40322" y="4151916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4" y="0"/>
                </a:lnTo>
                <a:lnTo>
                  <a:pt x="927564" y="1008889"/>
                </a:lnTo>
                <a:lnTo>
                  <a:pt x="0" y="1008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540322" y="7974630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4" y="0"/>
                </a:lnTo>
                <a:lnTo>
                  <a:pt x="927564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38816" y="3002413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538816" y="6632015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V="1">
            <a:off x="8105634" y="4081608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V="1">
            <a:off x="8105426" y="7701686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10262289" y="3002413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62081" y="6632015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12978411" y="4000760"/>
            <a:ext cx="1418306" cy="10199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flipV="1">
            <a:off x="12951187" y="6708259"/>
            <a:ext cx="1434660" cy="9968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Freeform 17"/>
          <p:cNvSpPr/>
          <p:nvPr/>
        </p:nvSpPr>
        <p:spPr>
          <a:xfrm>
            <a:off x="14649577" y="4480674"/>
            <a:ext cx="2846376" cy="2846376"/>
          </a:xfrm>
          <a:custGeom>
            <a:avLst/>
            <a:gdLst/>
            <a:ahLst/>
            <a:cxnLst/>
            <a:rect l="l" t="t" r="r" b="b"/>
            <a:pathLst>
              <a:path w="2846376" h="2846376">
                <a:moveTo>
                  <a:pt x="0" y="0"/>
                </a:moveTo>
                <a:lnTo>
                  <a:pt x="2846377" y="0"/>
                </a:lnTo>
                <a:lnTo>
                  <a:pt x="2846377" y="2846377"/>
                </a:lnTo>
                <a:lnTo>
                  <a:pt x="0" y="28463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68389" y="7110451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5" y="0"/>
                </a:lnTo>
                <a:lnTo>
                  <a:pt x="927565" y="1008889"/>
                </a:lnTo>
                <a:lnTo>
                  <a:pt x="0" y="1008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09227" y="1919645"/>
            <a:ext cx="16335210" cy="65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과제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완료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시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예상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업무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</a:t>
            </a:r>
            <a:endParaRPr lang="en-US" sz="32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781300"/>
            <a:ext cx="9420530" cy="5030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endParaRPr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한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하나의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부품에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대한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모든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포함</a:t>
            </a:r>
            <a:endParaRPr lang="en-US" sz="27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한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내에서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데이터마다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중요한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정도도 다름</a:t>
            </a:r>
            <a:endParaRPr lang="en-US" sz="27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오류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정도는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+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혹은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-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기호로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표시되는데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같은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기호는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4번까지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반복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그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이상일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시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해당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NG. </a:t>
            </a:r>
          </a:p>
          <a:p>
            <a:pPr marL="604519" lvl="1" indent="-302260">
              <a:lnSpc>
                <a:spcPts val="5040"/>
              </a:lnSpc>
              <a:spcBef>
                <a:spcPct val="0"/>
              </a:spcBef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원칙적으로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불량으로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부위가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하나만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있어도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그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불량으로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.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하지만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부위마다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중요도가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다르며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결국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사람이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endParaRPr lang="en-US" sz="27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44400" y="8503131"/>
            <a:ext cx="3280971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(.txt)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9227" y="1919645"/>
            <a:ext cx="16335210" cy="660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실무자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면담</a:t>
            </a:r>
            <a:r>
              <a:rPr lang="en-US" sz="320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(2024/04/03)</a:t>
            </a:r>
          </a:p>
        </p:txBody>
      </p:sp>
      <p:sp>
        <p:nvSpPr>
          <p:cNvPr id="8" name="Freeform 5"/>
          <p:cNvSpPr/>
          <p:nvPr/>
        </p:nvSpPr>
        <p:spPr>
          <a:xfrm>
            <a:off x="10081640" y="2597022"/>
            <a:ext cx="8206360" cy="5770333"/>
          </a:xfrm>
          <a:custGeom>
            <a:avLst/>
            <a:gdLst/>
            <a:ahLst/>
            <a:cxnLst/>
            <a:rect l="l" t="t" r="r" b="b"/>
            <a:pathLst>
              <a:path w="8206360" h="5770333">
                <a:moveTo>
                  <a:pt x="0" y="0"/>
                </a:moveTo>
                <a:lnTo>
                  <a:pt x="8206360" y="0"/>
                </a:lnTo>
                <a:lnTo>
                  <a:pt x="8206360" y="5770334"/>
                </a:lnTo>
                <a:lnTo>
                  <a:pt x="0" y="577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61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9227" y="3316218"/>
            <a:ext cx="8863766" cy="5030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!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기업에서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사용하는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확장자로는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학습을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진행할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수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없음</a:t>
            </a:r>
            <a:endParaRPr lang="en-US" sz="2798" b="1" spc="25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04302" lvl="1" indent="-302151" algn="just">
              <a:lnSpc>
                <a:spcPts val="5038"/>
              </a:lnSpc>
              <a:buFont typeface="Arial"/>
              <a:buChar char="•"/>
            </a:pP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데이터가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정렬되어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있지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않음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.</a:t>
            </a:r>
          </a:p>
          <a:p>
            <a:pPr marL="604302" lvl="1" indent="-302151" algn="just">
              <a:lnSpc>
                <a:spcPts val="5038"/>
              </a:lnSpc>
              <a:buFont typeface="Arial"/>
              <a:buChar char="•"/>
            </a:pP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학습에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불필요한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행이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존재</a:t>
            </a:r>
            <a:endParaRPr lang="en-US" sz="2798" b="1" spc="25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ex)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-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SMmf값이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있는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행과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같이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분석자의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편의를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위해서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삽입된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행</a:t>
            </a:r>
          </a:p>
          <a:p>
            <a:pPr algn="just">
              <a:lnSpc>
                <a:spcPts val="5039"/>
              </a:lnSpc>
            </a:pP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- </a:t>
            </a:r>
            <a:r>
              <a:rPr lang="en-US" sz="27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편차와</a:t>
            </a: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판정이</a:t>
            </a: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둘 다 </a:t>
            </a:r>
            <a:r>
              <a:rPr lang="en-US" sz="27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없는</a:t>
            </a: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9227" y="2145954"/>
            <a:ext cx="16335210" cy="65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전처리의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필요성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356AF23-90DD-A346-BBCB-EB818DA2E2B3}"/>
              </a:ext>
            </a:extLst>
          </p:cNvPr>
          <p:cNvSpPr/>
          <p:nvPr/>
        </p:nvSpPr>
        <p:spPr>
          <a:xfrm>
            <a:off x="10081640" y="2597022"/>
            <a:ext cx="8206360" cy="5770333"/>
          </a:xfrm>
          <a:custGeom>
            <a:avLst/>
            <a:gdLst/>
            <a:ahLst/>
            <a:cxnLst/>
            <a:rect l="l" t="t" r="r" b="b"/>
            <a:pathLst>
              <a:path w="8206360" h="5770333">
                <a:moveTo>
                  <a:pt x="0" y="0"/>
                </a:moveTo>
                <a:lnTo>
                  <a:pt x="8206360" y="0"/>
                </a:lnTo>
                <a:lnTo>
                  <a:pt x="8206360" y="5770334"/>
                </a:lnTo>
                <a:lnTo>
                  <a:pt x="0" y="577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61"/>
            </a:stretch>
          </a:blipFill>
        </p:spPr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58C0085-404E-47B2-5D5B-54D26E4AA6BB}"/>
              </a:ext>
            </a:extLst>
          </p:cNvPr>
          <p:cNvSpPr txBox="1"/>
          <p:nvPr/>
        </p:nvSpPr>
        <p:spPr>
          <a:xfrm>
            <a:off x="12344400" y="8503131"/>
            <a:ext cx="3280971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(.txt)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93976" y="7998780"/>
            <a:ext cx="9878565" cy="1723187"/>
          </a:xfrm>
          <a:custGeom>
            <a:avLst/>
            <a:gdLst/>
            <a:ahLst/>
            <a:cxnLst/>
            <a:rect l="l" t="t" r="r" b="b"/>
            <a:pathLst>
              <a:path w="9878565" h="1723187">
                <a:moveTo>
                  <a:pt x="0" y="0"/>
                </a:moveTo>
                <a:lnTo>
                  <a:pt x="9878565" y="0"/>
                </a:lnTo>
                <a:lnTo>
                  <a:pt x="9878565" y="1723187"/>
                </a:lnTo>
                <a:lnTo>
                  <a:pt x="0" y="1723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0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93976" y="2089558"/>
            <a:ext cx="9878565" cy="1853865"/>
          </a:xfrm>
          <a:custGeom>
            <a:avLst/>
            <a:gdLst/>
            <a:ahLst/>
            <a:cxnLst/>
            <a:rect l="l" t="t" r="r" b="b"/>
            <a:pathLst>
              <a:path w="9878565" h="1853865">
                <a:moveTo>
                  <a:pt x="0" y="0"/>
                </a:moveTo>
                <a:lnTo>
                  <a:pt x="9878565" y="0"/>
                </a:lnTo>
                <a:lnTo>
                  <a:pt x="9878565" y="1853865"/>
                </a:lnTo>
                <a:lnTo>
                  <a:pt x="0" y="1853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3918" b="-20287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059516" y="4136540"/>
            <a:ext cx="747485" cy="74748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C49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03200" y="-152400"/>
              <a:ext cx="406400" cy="8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93976" y="5074524"/>
            <a:ext cx="9878565" cy="1795771"/>
          </a:xfrm>
          <a:custGeom>
            <a:avLst/>
            <a:gdLst/>
            <a:ahLst/>
            <a:cxnLst/>
            <a:rect l="l" t="t" r="r" b="b"/>
            <a:pathLst>
              <a:path w="9878565" h="1795771">
                <a:moveTo>
                  <a:pt x="0" y="0"/>
                </a:moveTo>
                <a:lnTo>
                  <a:pt x="9878565" y="0"/>
                </a:lnTo>
                <a:lnTo>
                  <a:pt x="9878565" y="1795771"/>
                </a:lnTo>
                <a:lnTo>
                  <a:pt x="0" y="17957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913" r="-1391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716000" y="2702112"/>
            <a:ext cx="1760030" cy="411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8"/>
              </a:lnSpc>
              <a:spcBef>
                <a:spcPct val="0"/>
              </a:spcBef>
            </a:pP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099" b="1" spc="1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99" b="1" spc="1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43656" y="5848585"/>
            <a:ext cx="2634544" cy="389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63600" y="8746306"/>
            <a:ext cx="2752937" cy="389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샘플용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59516" y="7060795"/>
            <a:ext cx="747485" cy="74748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C49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03200" y="-152400"/>
              <a:ext cx="406400" cy="8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205772" y="4161680"/>
            <a:ext cx="6805628" cy="525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정렬되지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않은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정렬된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데이터로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변환</a:t>
            </a:r>
            <a:endParaRPr lang="en-US" sz="2400" b="1" spc="24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205772" y="7166575"/>
            <a:ext cx="6424628" cy="532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딥러닝에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필요한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데이터만을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뽑아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2차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변환</a:t>
            </a:r>
            <a:endParaRPr lang="en-US" sz="2598" b="1" spc="24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629</Words>
  <Application>Microsoft Office PowerPoint</Application>
  <PresentationFormat>사용자 지정</PresentationFormat>
  <Paragraphs>138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나눔고딕 ExtraBold</vt:lpstr>
      <vt:lpstr>TT Rounds Condensed Bold</vt:lpstr>
      <vt:lpstr>굴림</vt:lpstr>
      <vt:lpstr>Calibri</vt:lpstr>
      <vt:lpstr>Poppins Light</vt:lpstr>
      <vt:lpstr>Arial</vt:lpstr>
      <vt:lpstr>TT Rounds Condensed</vt:lpstr>
      <vt:lpstr>DM Sans Bold</vt:lpstr>
      <vt:lpstr>Poppins Medium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빅브라더조 1차 발표자료_수정2 (2).pptx</dc:title>
  <dc:creator>yeong chan lee</dc:creator>
  <cp:lastModifiedBy>yeong chan lee</cp:lastModifiedBy>
  <cp:revision>11</cp:revision>
  <dcterms:created xsi:type="dcterms:W3CDTF">2006-08-16T00:00:00Z</dcterms:created>
  <dcterms:modified xsi:type="dcterms:W3CDTF">2024-04-19T11:37:00Z</dcterms:modified>
  <dc:identifier>DAGCenqzr2Y</dc:identifier>
</cp:coreProperties>
</file>