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b+Z60UXcDjVLaSBZrTVG80lD+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10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0455" y="1755637"/>
            <a:ext cx="119310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Cloud-based digital twinning</a:t>
            </a:r>
            <a:br>
              <a:rPr b="1" lang="en-US" sz="4000"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for sharing coordinate measure machine data</a:t>
            </a:r>
            <a:br>
              <a:rPr b="1" lang="en-US" sz="4000"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in multi-user environments 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다중 사용자 환경에서 CMM 데이터 공유를 위한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클라우드 기반 디지털 트윈화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2023</a:t>
            </a:r>
            <a:endParaRPr/>
          </a:p>
        </p:txBody>
      </p:sp>
      <p:pic>
        <p:nvPicPr>
          <p:cNvPr descr="A blue and white sign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975" y="5824184"/>
            <a:ext cx="2024047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장비목록 및 사양 &lt; 재료 및 3D측정시험 &lt; 시험평가 &lt; ACT-RIC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31" y="1841162"/>
            <a:ext cx="2470225" cy="15201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-78329" y="1155068"/>
            <a:ext cx="39889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3D측정기1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(CMM: Coordinate Measuring Machine)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 - Free icons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33" y="2856554"/>
            <a:ext cx="721041" cy="721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4164" y="2791585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2755" y="2791585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96" name="Google Shape;9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2937" y="3399567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1528" y="3399567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8105" y="2915755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02404" y="2915755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le profile with solid fill"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6438" y="1782739"/>
            <a:ext cx="721041" cy="721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장비목록 및 사양 &lt; 재료 및 3D측정시험 &lt; 시험평가 &lt; ACT-RIC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31" y="4407853"/>
            <a:ext cx="2553607" cy="1571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02" name="Google Shape;10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8451" y="4319993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7042" y="4319993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le profile with solid fill" id="104" name="Google Shape;10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2870" y="4806873"/>
            <a:ext cx="721041" cy="721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 - Free icons"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32" y="4203257"/>
            <a:ext cx="721041" cy="721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106" name="Google Shape;10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43613" y="2660218"/>
            <a:ext cx="1223161" cy="1223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2906189" y="2383219"/>
            <a:ext cx="7409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작업자1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036640" y="5407810"/>
            <a:ext cx="7409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작업자2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938794" y="3662017"/>
            <a:ext cx="1197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데이터분석자1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8816960" y="2995304"/>
            <a:ext cx="316590" cy="324714"/>
            <a:chOff x="9460179" y="2796578"/>
            <a:chExt cx="316590" cy="324714"/>
          </a:xfrm>
        </p:grpSpPr>
        <p:cxnSp>
          <p:nvCxnSpPr>
            <p:cNvPr id="111" name="Google Shape;111;p2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2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3" name="Google Shape;113;p2"/>
          <p:cNvGrpSpPr/>
          <p:nvPr/>
        </p:nvGrpSpPr>
        <p:grpSpPr>
          <a:xfrm>
            <a:off x="9238238" y="3008579"/>
            <a:ext cx="316590" cy="324714"/>
            <a:chOff x="9460179" y="2796578"/>
            <a:chExt cx="316590" cy="324714"/>
          </a:xfrm>
        </p:grpSpPr>
        <p:cxnSp>
          <p:nvCxnSpPr>
            <p:cNvPr id="114" name="Google Shape;114;p2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6" name="Google Shape;116;p2"/>
          <p:cNvGrpSpPr/>
          <p:nvPr/>
        </p:nvGrpSpPr>
        <p:grpSpPr>
          <a:xfrm>
            <a:off x="9275682" y="3496086"/>
            <a:ext cx="316590" cy="324714"/>
            <a:chOff x="9460179" y="2796578"/>
            <a:chExt cx="316590" cy="324714"/>
          </a:xfrm>
        </p:grpSpPr>
        <p:cxnSp>
          <p:nvCxnSpPr>
            <p:cNvPr id="117" name="Google Shape;117;p2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Cube with solid fill" id="119" name="Google Shape;11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3470" y="4629110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20" name="Google Shape;1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82061" y="4629110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21" name="Google Shape;1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8638" y="4145298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22" name="Google Shape;1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12937" y="4145298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123" name="Google Shape;12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13397" y="3974410"/>
            <a:ext cx="1223161" cy="1223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7008578" y="4976209"/>
            <a:ext cx="1197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데이터분석자2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8827493" y="4224847"/>
            <a:ext cx="316590" cy="324714"/>
            <a:chOff x="9460179" y="2796578"/>
            <a:chExt cx="316590" cy="324714"/>
          </a:xfrm>
        </p:grpSpPr>
        <p:cxnSp>
          <p:nvCxnSpPr>
            <p:cNvPr id="126" name="Google Shape;126;p2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8" name="Google Shape;128;p2"/>
          <p:cNvGrpSpPr/>
          <p:nvPr/>
        </p:nvGrpSpPr>
        <p:grpSpPr>
          <a:xfrm>
            <a:off x="9248771" y="4238122"/>
            <a:ext cx="316590" cy="324714"/>
            <a:chOff x="9460179" y="2796578"/>
            <a:chExt cx="316590" cy="324714"/>
          </a:xfrm>
        </p:grpSpPr>
        <p:cxnSp>
          <p:nvCxnSpPr>
            <p:cNvPr id="129" name="Google Shape;129;p2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2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" name="Google Shape;131;p2"/>
          <p:cNvGrpSpPr/>
          <p:nvPr/>
        </p:nvGrpSpPr>
        <p:grpSpPr>
          <a:xfrm>
            <a:off x="9286215" y="4725629"/>
            <a:ext cx="316590" cy="324714"/>
            <a:chOff x="9460179" y="2796578"/>
            <a:chExt cx="316590" cy="324714"/>
          </a:xfrm>
        </p:grpSpPr>
        <p:cxnSp>
          <p:nvCxnSpPr>
            <p:cNvPr id="132" name="Google Shape;132;p2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4" name="Google Shape;134;p2"/>
          <p:cNvSpPr txBox="1"/>
          <p:nvPr/>
        </p:nvSpPr>
        <p:spPr>
          <a:xfrm>
            <a:off x="-183655" y="3974410"/>
            <a:ext cx="3785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3D측정기2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"/>
          <p:cNvCxnSpPr>
            <a:endCxn id="93" idx="0"/>
          </p:cNvCxnSpPr>
          <p:nvPr/>
        </p:nvCxnSpPr>
        <p:spPr>
          <a:xfrm flipH="1">
            <a:off x="5669254" y="532754"/>
            <a:ext cx="291600" cy="2323800"/>
          </a:xfrm>
          <a:prstGeom prst="straightConnector1">
            <a:avLst/>
          </a:prstGeom>
          <a:noFill/>
          <a:ln cap="flat" cmpd="sng" w="9525">
            <a:solidFill>
              <a:srgbClr val="7C7C7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"/>
          <p:cNvCxnSpPr>
            <a:stCxn id="93" idx="0"/>
          </p:cNvCxnSpPr>
          <p:nvPr/>
        </p:nvCxnSpPr>
        <p:spPr>
          <a:xfrm flipH="1" rot="10800000">
            <a:off x="5669254" y="2506154"/>
            <a:ext cx="3296400" cy="350400"/>
          </a:xfrm>
          <a:prstGeom prst="straightConnector1">
            <a:avLst/>
          </a:prstGeom>
          <a:noFill/>
          <a:ln cap="flat" cmpd="sng" w="9525">
            <a:solidFill>
              <a:srgbClr val="7C7C7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"/>
          <p:cNvCxnSpPr/>
          <p:nvPr/>
        </p:nvCxnSpPr>
        <p:spPr>
          <a:xfrm>
            <a:off x="4039505" y="3316228"/>
            <a:ext cx="1116695" cy="132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2"/>
          <p:cNvCxnSpPr/>
          <p:nvPr/>
        </p:nvCxnSpPr>
        <p:spPr>
          <a:xfrm flipH="1" rot="10800000">
            <a:off x="4090262" y="4725629"/>
            <a:ext cx="1045072" cy="132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2"/>
          <p:cNvCxnSpPr/>
          <p:nvPr/>
        </p:nvCxnSpPr>
        <p:spPr>
          <a:xfrm>
            <a:off x="6096000" y="3280833"/>
            <a:ext cx="584200" cy="804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2"/>
          <p:cNvCxnSpPr/>
          <p:nvPr/>
        </p:nvCxnSpPr>
        <p:spPr>
          <a:xfrm flipH="1" rot="10800000">
            <a:off x="6110115" y="4629110"/>
            <a:ext cx="663714" cy="410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2"/>
          <p:cNvSpPr txBox="1"/>
          <p:nvPr/>
        </p:nvSpPr>
        <p:spPr>
          <a:xfrm>
            <a:off x="4517084" y="5055078"/>
            <a:ext cx="21980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수작업: Copy 및 데이터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10095150" y="5114708"/>
            <a:ext cx="16193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수기 기록: 문서 증가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ument with solid fill" id="143" name="Google Shape;14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47627" y="298345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44" name="Google Shape;14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94193" y="4061809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"/>
          <p:cNvCxnSpPr/>
          <p:nvPr/>
        </p:nvCxnSpPr>
        <p:spPr>
          <a:xfrm>
            <a:off x="9834033" y="3496086"/>
            <a:ext cx="5545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9834033" y="4629110"/>
            <a:ext cx="5545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2"/>
          <p:cNvSpPr txBox="1"/>
          <p:nvPr/>
        </p:nvSpPr>
        <p:spPr>
          <a:xfrm>
            <a:off x="-3590476" y="459264"/>
            <a:ext cx="27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Traditional workflow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57844" y="123716"/>
            <a:ext cx="2994713" cy="235851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/>
        </p:nvSpPr>
        <p:spPr>
          <a:xfrm>
            <a:off x="4940563" y="3694075"/>
            <a:ext cx="1295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CMM data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4373929" y="3190586"/>
            <a:ext cx="2371525" cy="2720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384251" y="4344562"/>
            <a:ext cx="2371525" cy="2720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장비목록 및 사양 &lt; 재료 및 3D측정시험 &lt; 시험평가 &lt; ACT-RIC"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31" y="1841162"/>
            <a:ext cx="2470225" cy="1520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-78329" y="1155068"/>
            <a:ext cx="39889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3D측정기1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(CMM: Coordinate Measuring Machine)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 - Free icons" id="158" name="Google Shape;1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33" y="2856554"/>
            <a:ext cx="721041" cy="72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/>
          <p:nvPr/>
        </p:nvSpPr>
        <p:spPr>
          <a:xfrm>
            <a:off x="2578248" y="3138432"/>
            <a:ext cx="1788160" cy="421689"/>
          </a:xfrm>
          <a:prstGeom prst="rect">
            <a:avLst/>
          </a:prstGeom>
          <a:solidFill>
            <a:srgbClr val="D8E2F3"/>
          </a:solidFill>
          <a:ln cap="flat" cmpd="sng" w="381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CMMWatcher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6959228" y="3702036"/>
            <a:ext cx="1970122" cy="457040"/>
          </a:xfrm>
          <a:prstGeom prst="rect">
            <a:avLst/>
          </a:prstGeom>
          <a:solidFill>
            <a:srgbClr val="D8E2F3"/>
          </a:solidFill>
          <a:ln cap="flat" cmpd="sng" w="381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ncing cloud outline" id="161" name="Google Shape;16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0817" y="343502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62" name="Google Shape;16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3949" y="2692176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63" name="Google Shape;16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2540" y="2692176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64" name="Google Shape;16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1971" y="6073689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65" name="Google Shape;16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0562" y="6073689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66" name="Google Shape;16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1408" y="5610277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67" name="Google Shape;16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1438" y="5589877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le profile with solid fill" id="168" name="Google Shape;16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16438" y="1782739"/>
            <a:ext cx="721041" cy="721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장비목록 및 사양 &lt; 재료 및 3D측정시험 &lt; 시험평가 &lt; ACT-RIC"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31" y="4407853"/>
            <a:ext cx="2553607" cy="1571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70" name="Google Shape;17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55670" y="5237959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71" name="Google Shape;17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4261" y="5237959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72" name="Google Shape;17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0838" y="4754147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73" name="Google Shape;17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5137" y="4754147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le profile with solid fill" id="174" name="Google Shape;17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32870" y="4806873"/>
            <a:ext cx="721041" cy="721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 - Free icons" id="175" name="Google Shape;1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32" y="4203257"/>
            <a:ext cx="721041" cy="72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/>
          <p:nvPr/>
        </p:nvSpPr>
        <p:spPr>
          <a:xfrm>
            <a:off x="2573101" y="4242834"/>
            <a:ext cx="1788160" cy="421689"/>
          </a:xfrm>
          <a:prstGeom prst="rect">
            <a:avLst/>
          </a:prstGeom>
          <a:solidFill>
            <a:srgbClr val="D8E2F3"/>
          </a:solidFill>
          <a:ln cap="flat" cmpd="sng" w="381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CMMWatcher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er with solid fill" id="177" name="Google Shape;17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43613" y="5418989"/>
            <a:ext cx="1223161" cy="1223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2906189" y="2383219"/>
            <a:ext cx="7409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작업자1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3036640" y="5407810"/>
            <a:ext cx="7409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작업자2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6938794" y="6420788"/>
            <a:ext cx="1197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데이터분석자1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"/>
          <p:cNvGrpSpPr/>
          <p:nvPr/>
        </p:nvGrpSpPr>
        <p:grpSpPr>
          <a:xfrm>
            <a:off x="8245994" y="5669426"/>
            <a:ext cx="316590" cy="324714"/>
            <a:chOff x="9460179" y="2796578"/>
            <a:chExt cx="316590" cy="324714"/>
          </a:xfrm>
        </p:grpSpPr>
        <p:cxnSp>
          <p:nvCxnSpPr>
            <p:cNvPr id="182" name="Google Shape;182;p3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3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4" name="Google Shape;184;p3"/>
          <p:cNvGrpSpPr/>
          <p:nvPr/>
        </p:nvGrpSpPr>
        <p:grpSpPr>
          <a:xfrm>
            <a:off x="8667272" y="5682701"/>
            <a:ext cx="316590" cy="324714"/>
            <a:chOff x="9460179" y="2796578"/>
            <a:chExt cx="316590" cy="324714"/>
          </a:xfrm>
        </p:grpSpPr>
        <p:cxnSp>
          <p:nvCxnSpPr>
            <p:cNvPr id="185" name="Google Shape;185;p3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3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7" name="Google Shape;187;p3"/>
          <p:cNvGrpSpPr/>
          <p:nvPr/>
        </p:nvGrpSpPr>
        <p:grpSpPr>
          <a:xfrm>
            <a:off x="8704716" y="6170208"/>
            <a:ext cx="316590" cy="324714"/>
            <a:chOff x="9460179" y="2796578"/>
            <a:chExt cx="316590" cy="324714"/>
          </a:xfrm>
        </p:grpSpPr>
        <p:cxnSp>
          <p:nvCxnSpPr>
            <p:cNvPr id="188" name="Google Shape;188;p3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3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0" name="Google Shape;190;p3"/>
          <p:cNvSpPr/>
          <p:nvPr/>
        </p:nvSpPr>
        <p:spPr>
          <a:xfrm>
            <a:off x="9013360" y="3702036"/>
            <a:ext cx="1978521" cy="457040"/>
          </a:xfrm>
          <a:prstGeom prst="rect">
            <a:avLst/>
          </a:prstGeom>
          <a:solidFill>
            <a:srgbClr val="D8E2F3"/>
          </a:solidFill>
          <a:ln cap="flat" cmpd="sng" w="381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0112512" y="2777967"/>
            <a:ext cx="965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6971694" y="4274775"/>
            <a:ext cx="4020300" cy="591300"/>
          </a:xfrm>
          <a:prstGeom prst="rect">
            <a:avLst/>
          </a:prstGeom>
          <a:solidFill>
            <a:srgbClr val="D8E2F3"/>
          </a:solidFill>
          <a:ln cap="flat" cmpd="sng" w="381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ML/DL-based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971707" y="3132781"/>
            <a:ext cx="4020173" cy="457040"/>
          </a:xfrm>
          <a:prstGeom prst="rect">
            <a:avLst/>
          </a:prstGeom>
          <a:solidFill>
            <a:srgbClr val="D8E2F3"/>
          </a:solidFill>
          <a:ln cap="flat" cmpd="sng" w="381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Storage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848403" y="4914473"/>
            <a:ext cx="274320" cy="4463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be with solid fill" id="195" name="Google Shape;19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70882" y="6089908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96" name="Google Shape;19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29473" y="6089908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97" name="Google Shape;19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16050" y="5606096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be with solid fill" id="198" name="Google Shape;19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0349" y="5606096"/>
            <a:ext cx="524899" cy="52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with solid fill" id="199" name="Google Shape;19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72524" y="5435208"/>
            <a:ext cx="1223161" cy="1223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9667705" y="6437007"/>
            <a:ext cx="1197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데이터분석자2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3"/>
          <p:cNvGrpSpPr/>
          <p:nvPr/>
        </p:nvGrpSpPr>
        <p:grpSpPr>
          <a:xfrm>
            <a:off x="10974905" y="5685645"/>
            <a:ext cx="316590" cy="324714"/>
            <a:chOff x="9460179" y="2796578"/>
            <a:chExt cx="316590" cy="324714"/>
          </a:xfrm>
        </p:grpSpPr>
        <p:cxnSp>
          <p:nvCxnSpPr>
            <p:cNvPr id="202" name="Google Shape;202;p3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3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4" name="Google Shape;204;p3"/>
          <p:cNvGrpSpPr/>
          <p:nvPr/>
        </p:nvGrpSpPr>
        <p:grpSpPr>
          <a:xfrm>
            <a:off x="11396183" y="5698920"/>
            <a:ext cx="316590" cy="324714"/>
            <a:chOff x="9460179" y="2796578"/>
            <a:chExt cx="316590" cy="324714"/>
          </a:xfrm>
        </p:grpSpPr>
        <p:cxnSp>
          <p:nvCxnSpPr>
            <p:cNvPr id="205" name="Google Shape;205;p3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3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7" name="Google Shape;207;p3"/>
          <p:cNvGrpSpPr/>
          <p:nvPr/>
        </p:nvGrpSpPr>
        <p:grpSpPr>
          <a:xfrm>
            <a:off x="11433627" y="6186427"/>
            <a:ext cx="316590" cy="324714"/>
            <a:chOff x="9460179" y="2796578"/>
            <a:chExt cx="316590" cy="324714"/>
          </a:xfrm>
        </p:grpSpPr>
        <p:cxnSp>
          <p:nvCxnSpPr>
            <p:cNvPr id="208" name="Google Shape;208;p3"/>
            <p:cNvCxnSpPr/>
            <p:nvPr/>
          </p:nvCxnSpPr>
          <p:spPr>
            <a:xfrm>
              <a:off x="9469120" y="2809853"/>
              <a:ext cx="307649" cy="3076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3"/>
            <p:cNvCxnSpPr/>
            <p:nvPr/>
          </p:nvCxnSpPr>
          <p:spPr>
            <a:xfrm flipH="1">
              <a:off x="9460179" y="2796578"/>
              <a:ext cx="313173" cy="3247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0" name="Google Shape;210;p3"/>
          <p:cNvSpPr/>
          <p:nvPr/>
        </p:nvSpPr>
        <p:spPr>
          <a:xfrm>
            <a:off x="8259532" y="4924298"/>
            <a:ext cx="274320" cy="44803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9841614" y="4914473"/>
            <a:ext cx="274320" cy="4463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0252743" y="4924298"/>
            <a:ext cx="274320" cy="44803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-183655" y="3974410"/>
            <a:ext cx="3785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3D측정기2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174319" y="106323"/>
            <a:ext cx="31023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proposed workflow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CMM 데이터 전처리 </a:t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838200" y="18462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주어진 데이터에 대한 전처리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편차 -&gt; 판정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데이터에 대한 세부적인 명세 필요</a:t>
            </a:r>
            <a:endParaRPr/>
          </a:p>
        </p:txBody>
      </p:sp>
      <p:pic>
        <p:nvPicPr>
          <p:cNvPr descr="A screenshot of a computer&#10;&#10;Description automatically generated" id="221" name="Google Shape;2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933" y="84068"/>
            <a:ext cx="5731510" cy="487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67" y="5002191"/>
            <a:ext cx="11983066" cy="177174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"/>
          <p:cNvSpPr/>
          <p:nvPr/>
        </p:nvSpPr>
        <p:spPr>
          <a:xfrm>
            <a:off x="5746914" y="4446505"/>
            <a:ext cx="584200" cy="6654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ML/DL 기반 분류 모델 </a:t>
            </a:r>
            <a:endParaRPr/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머신러닝(ML)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로지스틱 회귀 (Logistic Regression)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랜덤 포레스트 (Random Forest)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서포트 벡터 머신 (SVM)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딥러닝(DL)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MLP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CNN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RNN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논문 작성</a:t>
            </a:r>
            <a:endParaRPr/>
          </a:p>
        </p:txBody>
      </p:sp>
      <p:sp>
        <p:nvSpPr>
          <p:cNvPr id="235" name="Google Shape;235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CMM / CNC 관련 기술/ 작업과정에 대한 소개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수집된 CMM 데이터에 대한 이해(정리)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ML/DL 기반 분류 모델에 대한 정리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실험 진행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논문 방향</a:t>
            </a:r>
            <a:endParaRPr/>
          </a:p>
        </p:txBody>
      </p:sp>
      <p:sp>
        <p:nvSpPr>
          <p:cNvPr id="241" name="Google Shape;24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딥러닝 기반 불량/정상에 대한 판독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데이터셋 배포 (CMM 데이터셋)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제어기 프리셋 데이터 확보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WebGL 기반 3D 구현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702" y="946202"/>
            <a:ext cx="6471117" cy="554667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특허 방향</a:t>
            </a:r>
            <a:endParaRPr/>
          </a:p>
        </p:txBody>
      </p:sp>
      <p:sp>
        <p:nvSpPr>
          <p:cNvPr id="248" name="Google Shape;248;p8"/>
          <p:cNvSpPr txBox="1"/>
          <p:nvPr>
            <p:ph idx="1" type="body"/>
          </p:nvPr>
        </p:nvSpPr>
        <p:spPr>
          <a:xfrm>
            <a:off x="931925" y="18011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 딥러닝 서버를 통한 불량 식별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 최적화를 통한 제어기 프리셋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838200" y="6262868"/>
            <a:ext cx="609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04C9B"/>
                </a:solidFill>
                <a:latin typeface="Dotum"/>
                <a:ea typeface="Dotum"/>
                <a:cs typeface="Dotum"/>
                <a:sym typeface="Dotum"/>
              </a:rPr>
              <a:t>ＣＭＭ 측정기를 이용한 ＣＮＣ 가공기 프리셋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2023-06-21T00:08:52Z</dcterms:created>
  <dc:creator>천세진</dc:creator>
</cp:coreProperties>
</file>