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DM Sans Bold" panose="020B0600000101010101" charset="0"/>
      <p:regular r:id="rId22"/>
    </p:embeddedFont>
    <p:embeddedFont>
      <p:font typeface="Poppins Light" panose="00000400000000000000" pitchFamily="2" charset="0"/>
      <p:regular r:id="rId23"/>
      <p:italic r:id="rId24"/>
    </p:embeddedFont>
    <p:embeddedFont>
      <p:font typeface="Poppins Medium Bold" panose="020B0600000101010101" charset="0"/>
      <p:regular r:id="rId25"/>
    </p:embeddedFont>
    <p:embeddedFont>
      <p:font typeface="TT Rounds Condensed" panose="020B0600000101010101" charset="0"/>
      <p:regular r:id="rId26"/>
    </p:embeddedFont>
    <p:embeddedFont>
      <p:font typeface="TT Rounds Condensed Bold" panose="020B0600000101010101" charset="0"/>
      <p:regular r:id="rId27"/>
    </p:embeddedFont>
    <p:embeddedFont>
      <p:font typeface="굴림" panose="020B0600000101010101" pitchFamily="50" charset="-127"/>
      <p:regular r:id="rId28"/>
    </p:embeddedFont>
    <p:embeddedFont>
      <p:font typeface="나눔고딕 ExtraBold" panose="020D0904000000000000" pitchFamily="50" charset="-127"/>
      <p:bold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3" d="100"/>
          <a:sy n="73" d="100"/>
        </p:scale>
        <p:origin x="59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12.05.2024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안녕하십니까</a:t>
            </a:r>
          </a:p>
          <a:p>
            <a:endParaRPr lang="en-US"/>
          </a:p>
          <a:p>
            <a:r>
              <a:rPr lang="en-US"/>
              <a:t>CMM 측정 데이터 이상치 탐지를 위한 딥러닝 모듈 개발, 중간 발표를 맡게 된 컴퓨터공학과 이영찬이라고 합니다.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목차는 다음과 같습니다.</a:t>
            </a:r>
          </a:p>
          <a:p>
            <a:endParaRPr lang="en-US"/>
          </a:p>
          <a:p>
            <a:r>
              <a:rPr lang="en-US"/>
              <a:t>우선 간략하게 과제의 개요에 대해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</a:p>
          <a:p>
            <a:endParaRPr lang="en-US"/>
          </a:p>
          <a:p>
            <a:r>
              <a:rPr lang="en-US"/>
              <a:t>우선 CMM에 대해 설명드리겠습니다.</a:t>
            </a:r>
          </a:p>
          <a:p>
            <a:endParaRPr lang="en-US"/>
          </a:p>
          <a:p>
            <a:r>
              <a:rPr lang="en-US"/>
              <a:t>CMM이란 3차원 형상 측정 장치로써 프로브로 물체 표면의 이산점을 감지하는 장치입니다.</a:t>
            </a:r>
          </a:p>
          <a:p>
            <a:endParaRPr lang="en-US"/>
          </a:p>
          <a:p>
            <a:r>
              <a:rPr lang="en-US"/>
              <a:t>좌측 사진을 자세히 보시면 빨간색 센서가 보이실 건데 이게 프로브입니다.</a:t>
            </a:r>
          </a:p>
          <a:p>
            <a:endParaRPr lang="en-US"/>
          </a:p>
          <a:p>
            <a:r>
              <a:rPr lang="en-US"/>
              <a:t>우측 사진은 CMM 전체 ~~~</a:t>
            </a:r>
          </a:p>
          <a:p>
            <a:endParaRPr lang="en-US"/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89445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278378" y="5114925"/>
            <a:ext cx="9731244" cy="23852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19"/>
              </a:lnSpc>
            </a:pPr>
            <a:r>
              <a:rPr lang="en-US" sz="4999" b="1" spc="206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CMM </a:t>
            </a:r>
            <a:r>
              <a:rPr lang="en-US" sz="4999" b="1" spc="206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측정</a:t>
            </a:r>
            <a:r>
              <a:rPr lang="en-US" sz="4999" b="1" spc="206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4999" b="1" spc="206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데이터</a:t>
            </a:r>
            <a:endParaRPr lang="en-US" sz="4999" b="1" spc="206" dirty="0">
              <a:solidFill>
                <a:srgbClr val="333333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  <a:p>
            <a:pPr algn="ctr">
              <a:lnSpc>
                <a:spcPts val="6219"/>
              </a:lnSpc>
            </a:pPr>
            <a:r>
              <a:rPr lang="en-US" sz="4999" b="1" spc="206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이상치</a:t>
            </a:r>
            <a:r>
              <a:rPr lang="en-US" sz="4999" b="1" spc="206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4999" b="1" spc="206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탐지를</a:t>
            </a:r>
            <a:r>
              <a:rPr lang="en-US" sz="4999" b="1" spc="206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4999" b="1" spc="206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위한</a:t>
            </a:r>
            <a:r>
              <a:rPr lang="en-US" sz="4999" b="1" spc="206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</a:p>
          <a:p>
            <a:pPr algn="ctr">
              <a:lnSpc>
                <a:spcPts val="6219"/>
              </a:lnSpc>
            </a:pPr>
            <a:r>
              <a:rPr lang="en-US" sz="4999" b="1" spc="206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딥러닝</a:t>
            </a:r>
            <a:r>
              <a:rPr lang="en-US" sz="4999" b="1" spc="206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4999" b="1" spc="206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모듈</a:t>
            </a:r>
            <a:r>
              <a:rPr lang="en-US" sz="4999" b="1" spc="206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4999" b="1" spc="206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개발</a:t>
            </a:r>
            <a:endParaRPr lang="en-US" sz="4999" b="1" spc="206" dirty="0">
              <a:solidFill>
                <a:srgbClr val="333333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51205" y="1600444"/>
            <a:ext cx="3996127" cy="721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 spc="39" dirty="0" err="1">
                <a:solidFill>
                  <a:srgbClr val="333333"/>
                </a:solidFill>
                <a:latin typeface="TT Rounds Condensed Bold"/>
              </a:rPr>
              <a:t>DongA</a:t>
            </a:r>
            <a:r>
              <a:rPr lang="en-US" sz="4200" spc="39" dirty="0">
                <a:solidFill>
                  <a:srgbClr val="333333"/>
                </a:solidFill>
                <a:latin typeface="TT Rounds Condensed Bold"/>
              </a:rPr>
              <a:t> University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885582" y="441001"/>
            <a:ext cx="19050" cy="3072817"/>
            <a:chOff x="0" y="0"/>
            <a:chExt cx="25400" cy="409708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5400" cy="4097147"/>
            </a:xfrm>
            <a:custGeom>
              <a:avLst/>
              <a:gdLst/>
              <a:ahLst/>
              <a:cxnLst/>
              <a:rect l="l" t="t" r="r" b="b"/>
              <a:pathLst>
                <a:path w="25400" h="4097147">
                  <a:moveTo>
                    <a:pt x="0" y="4084447"/>
                  </a:move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cubicBezTo>
                    <a:pt x="19685" y="0"/>
                    <a:pt x="25400" y="5715"/>
                    <a:pt x="25400" y="12700"/>
                  </a:cubicBezTo>
                  <a:lnTo>
                    <a:pt x="25400" y="4084447"/>
                  </a:lnTo>
                  <a:cubicBezTo>
                    <a:pt x="25400" y="4091432"/>
                    <a:pt x="19685" y="4097147"/>
                    <a:pt x="12700" y="4097147"/>
                  </a:cubicBezTo>
                  <a:cubicBezTo>
                    <a:pt x="5715" y="4097147"/>
                    <a:pt x="0" y="4091432"/>
                    <a:pt x="0" y="4084447"/>
                  </a:cubicBezTo>
                  <a:close/>
                </a:path>
              </a:pathLst>
            </a:custGeom>
            <a:solidFill>
              <a:srgbClr val="00C49A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2487275" y="441001"/>
            <a:ext cx="19050" cy="3072817"/>
            <a:chOff x="0" y="0"/>
            <a:chExt cx="25400" cy="409708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5400" cy="4097147"/>
            </a:xfrm>
            <a:custGeom>
              <a:avLst/>
              <a:gdLst/>
              <a:ahLst/>
              <a:cxnLst/>
              <a:rect l="l" t="t" r="r" b="b"/>
              <a:pathLst>
                <a:path w="25400" h="4097147">
                  <a:moveTo>
                    <a:pt x="0" y="4084447"/>
                  </a:move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cubicBezTo>
                    <a:pt x="19685" y="0"/>
                    <a:pt x="25400" y="5715"/>
                    <a:pt x="25400" y="12700"/>
                  </a:cubicBezTo>
                  <a:lnTo>
                    <a:pt x="25400" y="4084447"/>
                  </a:lnTo>
                  <a:cubicBezTo>
                    <a:pt x="25400" y="4091432"/>
                    <a:pt x="19685" y="4097147"/>
                    <a:pt x="12700" y="4097147"/>
                  </a:cubicBezTo>
                  <a:cubicBezTo>
                    <a:pt x="5715" y="4097147"/>
                    <a:pt x="0" y="4091432"/>
                    <a:pt x="0" y="4084447"/>
                  </a:cubicBezTo>
                  <a:close/>
                </a:path>
              </a:pathLst>
            </a:custGeom>
            <a:solidFill>
              <a:srgbClr val="00C49A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4668285" y="616974"/>
            <a:ext cx="2903535" cy="4541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8"/>
              </a:lnSpc>
            </a:pPr>
            <a:r>
              <a:rPr lang="en-US" sz="2400" spc="22" dirty="0">
                <a:solidFill>
                  <a:srgbClr val="333333"/>
                </a:solidFill>
                <a:latin typeface="TT Rounds Condensed Bold"/>
              </a:rPr>
              <a:t>STUDENT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668285" y="1283727"/>
            <a:ext cx="2903536" cy="17273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8"/>
              </a:lnSpc>
            </a:pPr>
            <a:r>
              <a:rPr lang="en-US" sz="2400" spc="22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2143017 </a:t>
            </a:r>
            <a:r>
              <a:rPr lang="en-US" sz="2400" spc="22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박진서</a:t>
            </a:r>
            <a:endParaRPr lang="en-US" sz="2400" spc="22" dirty="0">
              <a:solidFill>
                <a:srgbClr val="333333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  <a:p>
            <a:pPr algn="r">
              <a:lnSpc>
                <a:spcPts val="3358"/>
              </a:lnSpc>
            </a:pPr>
            <a:r>
              <a:rPr lang="en-US" sz="2400" spc="22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1904919 </a:t>
            </a:r>
            <a:r>
              <a:rPr lang="en-US" sz="2400" spc="22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박성민</a:t>
            </a:r>
            <a:r>
              <a:rPr lang="en-US" sz="2400" spc="22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</a:p>
          <a:p>
            <a:pPr algn="r">
              <a:lnSpc>
                <a:spcPts val="3358"/>
              </a:lnSpc>
            </a:pPr>
            <a:r>
              <a:rPr lang="en-US" sz="2400" spc="22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2155131 </a:t>
            </a:r>
            <a:r>
              <a:rPr lang="en-US" sz="2400" spc="22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이영찬</a:t>
            </a:r>
            <a:endParaRPr lang="en-US" sz="2400" spc="22" dirty="0">
              <a:solidFill>
                <a:srgbClr val="333333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  <a:p>
            <a:pPr algn="r">
              <a:lnSpc>
                <a:spcPts val="3358"/>
              </a:lnSpc>
            </a:pPr>
            <a:r>
              <a:rPr lang="en-US" sz="2400" spc="22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2155129 </a:t>
            </a:r>
            <a:r>
              <a:rPr lang="en-US" sz="2400" spc="22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이승훈</a:t>
            </a:r>
            <a:endParaRPr lang="en-US" sz="2400" spc="22" dirty="0">
              <a:solidFill>
                <a:srgbClr val="333333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-9525" y="3494766"/>
            <a:ext cx="18307050" cy="19051"/>
            <a:chOff x="0" y="0"/>
            <a:chExt cx="24409400" cy="2540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4409400" cy="25400"/>
            </a:xfrm>
            <a:custGeom>
              <a:avLst/>
              <a:gdLst/>
              <a:ahLst/>
              <a:cxnLst/>
              <a:rect l="l" t="t" r="r" b="b"/>
              <a:pathLst>
                <a:path w="24409400" h="25400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5715"/>
                    <a:pt x="24409400" y="12700"/>
                  </a:cubicBezTo>
                  <a:cubicBezTo>
                    <a:pt x="24409400" y="19685"/>
                    <a:pt x="24403686" y="25400"/>
                    <a:pt x="24396700" y="25400"/>
                  </a:cubicBezTo>
                  <a:lnTo>
                    <a:pt x="12700" y="25400"/>
                  </a:lnTo>
                  <a:cubicBezTo>
                    <a:pt x="5715" y="25400"/>
                    <a:pt x="0" y="19685"/>
                    <a:pt x="0" y="12700"/>
                  </a:cubicBezTo>
                  <a:cubicBezTo>
                    <a:pt x="0" y="5715"/>
                    <a:pt x="5715" y="0"/>
                    <a:pt x="12700" y="0"/>
                  </a:cubicBezTo>
                  <a:close/>
                </a:path>
              </a:pathLst>
            </a:custGeom>
            <a:solidFill>
              <a:srgbClr val="00C49A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7145936" y="1546653"/>
            <a:ext cx="3996128" cy="7757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spc="39" dirty="0">
                <a:solidFill>
                  <a:srgbClr val="333333"/>
                </a:solidFill>
                <a:latin typeface="TT Rounds Condensed Bold"/>
              </a:rPr>
              <a:t>Team Project</a:t>
            </a:r>
          </a:p>
        </p:txBody>
      </p:sp>
      <p:sp>
        <p:nvSpPr>
          <p:cNvPr id="13" name="Freeform 13"/>
          <p:cNvSpPr/>
          <p:nvPr/>
        </p:nvSpPr>
        <p:spPr>
          <a:xfrm>
            <a:off x="0" y="0"/>
            <a:ext cx="18288000" cy="450526"/>
          </a:xfrm>
          <a:custGeom>
            <a:avLst/>
            <a:gdLst/>
            <a:ahLst/>
            <a:cxnLst/>
            <a:rect l="l" t="t" r="r" b="b"/>
            <a:pathLst>
              <a:path w="18288000" h="450526">
                <a:moveTo>
                  <a:pt x="0" y="0"/>
                </a:moveTo>
                <a:lnTo>
                  <a:pt x="18288000" y="0"/>
                </a:lnTo>
                <a:lnTo>
                  <a:pt x="18288000" y="450526"/>
                </a:lnTo>
                <a:lnTo>
                  <a:pt x="0" y="4505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450526"/>
          </a:xfrm>
          <a:custGeom>
            <a:avLst/>
            <a:gdLst/>
            <a:ahLst/>
            <a:cxnLst/>
            <a:rect l="l" t="t" r="r" b="b"/>
            <a:pathLst>
              <a:path w="18288000" h="450526">
                <a:moveTo>
                  <a:pt x="0" y="0"/>
                </a:moveTo>
                <a:lnTo>
                  <a:pt x="18288000" y="0"/>
                </a:lnTo>
                <a:lnTo>
                  <a:pt x="18288000" y="450526"/>
                </a:lnTo>
                <a:lnTo>
                  <a:pt x="0" y="4505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08095" y="8422611"/>
            <a:ext cx="10756961" cy="1005149"/>
          </a:xfrm>
          <a:custGeom>
            <a:avLst/>
            <a:gdLst/>
            <a:ahLst/>
            <a:cxnLst/>
            <a:rect l="l" t="t" r="r" b="b"/>
            <a:pathLst>
              <a:path w="10756962" h="1005149">
                <a:moveTo>
                  <a:pt x="0" y="0"/>
                </a:moveTo>
                <a:lnTo>
                  <a:pt x="10756963" y="0"/>
                </a:lnTo>
                <a:lnTo>
                  <a:pt x="10756963" y="1005149"/>
                </a:lnTo>
                <a:lnTo>
                  <a:pt x="0" y="10051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34222" b="-1870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505052" y="4130161"/>
            <a:ext cx="3600348" cy="6563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760"/>
              </a:lnSpc>
              <a:spcBef>
                <a:spcPct val="0"/>
              </a:spcBef>
            </a:pPr>
            <a:r>
              <a:rPr lang="en-US" sz="3200" b="1" spc="29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딥러닝</a:t>
            </a:r>
            <a:r>
              <a:rPr lang="en-US" sz="3200" b="1" spc="29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200" b="1" spc="29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샘플링</a:t>
            </a:r>
            <a:r>
              <a:rPr lang="en-US" sz="3200" b="1" spc="29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200" b="1" spc="29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결과</a:t>
            </a:r>
            <a:endParaRPr lang="en-US" sz="3200" b="1" spc="29" dirty="0">
              <a:solidFill>
                <a:srgbClr val="333333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623647" y="5053171"/>
            <a:ext cx="2201905" cy="5320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79"/>
              </a:lnSpc>
              <a:spcBef>
                <a:spcPct val="0"/>
              </a:spcBef>
            </a:pPr>
            <a:r>
              <a:rPr lang="en-US" sz="2598" b="1" spc="24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딥러닝</a:t>
            </a:r>
            <a:r>
              <a:rPr lang="en-US" sz="2598" b="1" spc="24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598" b="1" spc="24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샘플</a:t>
            </a:r>
            <a:r>
              <a:rPr lang="en-US" sz="2598" b="1" spc="24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A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623646" y="7658100"/>
            <a:ext cx="2354305" cy="5320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79"/>
              </a:lnSpc>
              <a:spcBef>
                <a:spcPct val="0"/>
              </a:spcBef>
            </a:pPr>
            <a:r>
              <a:rPr lang="en-US" sz="2598" b="1" spc="24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딥러닝</a:t>
            </a:r>
            <a:r>
              <a:rPr lang="en-US" sz="2598" b="1" spc="24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598" b="1" spc="24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샘플</a:t>
            </a:r>
            <a:r>
              <a:rPr lang="en-US" sz="2598" b="1" spc="24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B</a:t>
            </a:r>
          </a:p>
        </p:txBody>
      </p:sp>
      <p:sp>
        <p:nvSpPr>
          <p:cNvPr id="7" name="Freeform 7"/>
          <p:cNvSpPr/>
          <p:nvPr/>
        </p:nvSpPr>
        <p:spPr>
          <a:xfrm>
            <a:off x="1608095" y="5914847"/>
            <a:ext cx="10756962" cy="1032415"/>
          </a:xfrm>
          <a:custGeom>
            <a:avLst/>
            <a:gdLst/>
            <a:ahLst/>
            <a:cxnLst/>
            <a:rect l="l" t="t" r="r" b="b"/>
            <a:pathLst>
              <a:path w="10756962" h="1032415">
                <a:moveTo>
                  <a:pt x="0" y="0"/>
                </a:moveTo>
                <a:lnTo>
                  <a:pt x="10756963" y="0"/>
                </a:lnTo>
                <a:lnTo>
                  <a:pt x="10756963" y="1032415"/>
                </a:lnTo>
                <a:lnTo>
                  <a:pt x="0" y="103241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r="-310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505052" y="1865167"/>
            <a:ext cx="8400948" cy="18785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5760"/>
              </a:lnSpc>
            </a:pPr>
            <a:r>
              <a:rPr lang="en-US" sz="3200" b="1" spc="28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딥러닝</a:t>
            </a:r>
            <a:r>
              <a:rPr lang="en-US" sz="3200" b="1" spc="28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:</a:t>
            </a:r>
          </a:p>
          <a:p>
            <a:pPr marL="561341" lvl="1" indent="-280670" algn="just">
              <a:lnSpc>
                <a:spcPts val="4680"/>
              </a:lnSpc>
              <a:buFont typeface="Arial"/>
              <a:buChar char="•"/>
            </a:pPr>
            <a:r>
              <a:rPr lang="en-US" sz="2600" b="1" spc="23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tensorflow</a:t>
            </a:r>
            <a:r>
              <a:rPr lang="en-US" sz="2600" b="1" spc="23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600" b="1" spc="23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keras</a:t>
            </a:r>
            <a:r>
              <a:rPr lang="en-US" sz="2600" b="1" spc="23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600" b="1" spc="23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라이브러리를</a:t>
            </a:r>
            <a:r>
              <a:rPr lang="en-US" sz="2600" b="1" spc="23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600" b="1" spc="23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이용한</a:t>
            </a:r>
            <a:r>
              <a:rPr lang="en-US" sz="2600" b="1" spc="23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600" b="1" spc="23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딥러닝</a:t>
            </a:r>
            <a:r>
              <a:rPr lang="en-US" sz="2600" b="1" spc="23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600" b="1" spc="23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실행</a:t>
            </a:r>
            <a:endParaRPr lang="en-US" sz="2600" b="1" spc="23" dirty="0">
              <a:solidFill>
                <a:srgbClr val="333333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  <a:p>
            <a:pPr marL="561341" lvl="1" indent="-280670" algn="just">
              <a:lnSpc>
                <a:spcPts val="4680"/>
              </a:lnSpc>
              <a:buFont typeface="Arial"/>
              <a:buChar char="•"/>
            </a:pPr>
            <a:r>
              <a:rPr lang="en-US" sz="2600" b="1" spc="24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사용</a:t>
            </a:r>
            <a:r>
              <a:rPr lang="en-US" sz="2600" b="1" spc="24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600" b="1" spc="24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기법</a:t>
            </a:r>
            <a:r>
              <a:rPr lang="en-US" sz="2600" b="1" spc="24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: MLP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37870" y="1019175"/>
            <a:ext cx="10592755" cy="584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 b="1" spc="160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진행</a:t>
            </a:r>
            <a:r>
              <a:rPr lang="en-US" sz="3999" b="1" spc="160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999" b="1" spc="160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상황</a:t>
            </a:r>
            <a:endParaRPr lang="en-US" sz="3999" b="1" spc="160" dirty="0">
              <a:solidFill>
                <a:srgbClr val="333333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C49A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1230625" y="3065746"/>
            <a:ext cx="5068008" cy="7221254"/>
          </a:xfrm>
          <a:custGeom>
            <a:avLst/>
            <a:gdLst/>
            <a:ahLst/>
            <a:cxnLst/>
            <a:rect l="l" t="t" r="r" b="b"/>
            <a:pathLst>
              <a:path w="5068008" h="7221254">
                <a:moveTo>
                  <a:pt x="0" y="0"/>
                </a:moveTo>
                <a:lnTo>
                  <a:pt x="5068007" y="0"/>
                </a:lnTo>
                <a:lnTo>
                  <a:pt x="5068007" y="7221254"/>
                </a:lnTo>
                <a:lnTo>
                  <a:pt x="0" y="72212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3415647"/>
            <a:ext cx="9381528" cy="5148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3839" lvl="1" indent="-366920">
              <a:lnSpc>
                <a:spcPts val="6118"/>
              </a:lnSpc>
              <a:buFont typeface="Arial"/>
              <a:buChar char="•"/>
            </a:pPr>
            <a:r>
              <a:rPr lang="en-US" sz="3398" b="1" spc="30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데이터셋</a:t>
            </a:r>
            <a:r>
              <a:rPr lang="en-US" sz="3398" b="1" spc="30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398" b="1" spc="30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부족</a:t>
            </a:r>
            <a:endParaRPr lang="en-US" sz="3398" b="1" spc="30" dirty="0">
              <a:solidFill>
                <a:srgbClr val="333333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  <a:p>
            <a:pPr>
              <a:lnSpc>
                <a:spcPts val="5398"/>
              </a:lnSpc>
            </a:pPr>
            <a:r>
              <a:rPr lang="en-US" sz="2998" b="1" spc="26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-</a:t>
            </a:r>
            <a:r>
              <a:rPr lang="en-US" sz="2998" b="1" spc="26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데이터셋</a:t>
            </a:r>
            <a:r>
              <a:rPr lang="en-US" sz="2998" b="1" spc="26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998" b="1" spc="26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보강</a:t>
            </a:r>
            <a:r>
              <a:rPr lang="en-US" sz="2998" b="1" spc="26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(</a:t>
            </a:r>
            <a:r>
              <a:rPr lang="en-US" sz="2998" b="1" spc="26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데이터</a:t>
            </a:r>
            <a:r>
              <a:rPr lang="en-US" sz="2998" b="1" spc="26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998" b="1" spc="26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추가</a:t>
            </a:r>
            <a:r>
              <a:rPr lang="en-US" sz="2998" b="1" spc="26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or </a:t>
            </a:r>
            <a:r>
              <a:rPr lang="en-US" sz="2998" b="1" spc="26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증강</a:t>
            </a:r>
            <a:r>
              <a:rPr lang="en-US" sz="2998" b="1" spc="26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)</a:t>
            </a:r>
          </a:p>
          <a:p>
            <a:pPr>
              <a:lnSpc>
                <a:spcPts val="6118"/>
              </a:lnSpc>
            </a:pPr>
            <a:endParaRPr lang="en-US" sz="2998" b="1" spc="26" dirty="0">
              <a:solidFill>
                <a:srgbClr val="33333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33839" lvl="1" indent="-366920">
              <a:lnSpc>
                <a:spcPts val="6118"/>
              </a:lnSpc>
              <a:buFont typeface="Arial"/>
              <a:buChar char="•"/>
            </a:pPr>
            <a:r>
              <a:rPr lang="en-US" sz="3398" b="1" spc="30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편차를</a:t>
            </a:r>
            <a:r>
              <a:rPr lang="en-US" sz="3398" b="1" spc="30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398" b="1" spc="30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기준으로만</a:t>
            </a:r>
            <a:r>
              <a:rPr lang="en-US" sz="3398" b="1" spc="30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398" b="1" spc="30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딥러닝</a:t>
            </a:r>
            <a:r>
              <a:rPr lang="en-US" sz="3398" b="1" spc="30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398" b="1" spc="30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실행</a:t>
            </a:r>
            <a:endParaRPr lang="en-US" sz="3398" b="1" spc="30" dirty="0">
              <a:solidFill>
                <a:srgbClr val="333333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  <a:p>
            <a:pPr>
              <a:lnSpc>
                <a:spcPts val="5398"/>
              </a:lnSpc>
            </a:pPr>
            <a:r>
              <a:rPr lang="en-US" sz="2998" b="1" spc="26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         -</a:t>
            </a:r>
            <a:r>
              <a:rPr lang="en-US" sz="2998" b="1" spc="26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편차</a:t>
            </a:r>
            <a:r>
              <a:rPr lang="en-US" sz="2998" b="1" spc="26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998" b="1" spc="26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외의</a:t>
            </a:r>
            <a:r>
              <a:rPr lang="en-US" sz="2998" b="1" spc="26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998" b="1" spc="26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다른</a:t>
            </a:r>
            <a:r>
              <a:rPr lang="en-US" sz="2998" b="1" spc="26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998" b="1" spc="26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패러미터</a:t>
            </a:r>
            <a:r>
              <a:rPr lang="en-US" sz="2998" b="1" spc="26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998" b="1" spc="26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역시</a:t>
            </a:r>
            <a:r>
              <a:rPr lang="en-US" sz="2998" b="1" spc="26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998" b="1" spc="26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사용해볼</a:t>
            </a:r>
            <a:r>
              <a:rPr lang="en-US" sz="2998" b="1" spc="26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것</a:t>
            </a:r>
          </a:p>
          <a:p>
            <a:pPr>
              <a:lnSpc>
                <a:spcPts val="6118"/>
              </a:lnSpc>
            </a:pPr>
            <a:endParaRPr lang="en-US" sz="2998" b="1" spc="26" dirty="0">
              <a:solidFill>
                <a:srgbClr val="333333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  <a:p>
            <a:pPr>
              <a:lnSpc>
                <a:spcPts val="5579"/>
              </a:lnSpc>
            </a:pPr>
            <a:r>
              <a:rPr lang="en-US" sz="3098" b="1" spc="28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     &gt;&gt; </a:t>
            </a:r>
            <a:r>
              <a:rPr lang="en-US" sz="3098" b="1" spc="28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딥러닝</a:t>
            </a:r>
            <a:r>
              <a:rPr lang="en-US" sz="3098" b="1" spc="28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098" b="1" spc="28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코드</a:t>
            </a:r>
            <a:r>
              <a:rPr lang="en-US" sz="3098" b="1" spc="28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098" b="1" spc="28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최적화</a:t>
            </a:r>
            <a:r>
              <a:rPr lang="en-US" sz="3098" b="1" spc="28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및 </a:t>
            </a:r>
            <a:r>
              <a:rPr lang="en-US" sz="3098" b="1" spc="28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개선</a:t>
            </a:r>
            <a:endParaRPr lang="en-US" sz="3098" b="1" spc="28" dirty="0">
              <a:solidFill>
                <a:srgbClr val="333333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37870" y="1019175"/>
            <a:ext cx="10592755" cy="584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 b="1" spc="160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낮은</a:t>
            </a:r>
            <a:r>
              <a:rPr lang="en-US" sz="3999" b="1" spc="160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999" b="1" spc="160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정확도와</a:t>
            </a:r>
            <a:r>
              <a:rPr lang="en-US" sz="3999" b="1" spc="160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999" b="1" spc="160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높은</a:t>
            </a:r>
            <a:r>
              <a:rPr lang="en-US" sz="3999" b="1" spc="160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999" b="1" spc="160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손실이</a:t>
            </a:r>
            <a:r>
              <a:rPr lang="en-US" sz="3999" b="1" spc="160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999" b="1" spc="160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나오는</a:t>
            </a:r>
            <a:r>
              <a:rPr lang="en-US" sz="3999" b="1" spc="160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999" b="1" spc="160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원인</a:t>
            </a:r>
            <a:endParaRPr lang="en-US" sz="3999" b="1" spc="160" dirty="0">
              <a:solidFill>
                <a:srgbClr val="333333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C49A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2973602" y="2353071"/>
            <a:ext cx="3392783" cy="3538757"/>
          </a:xfrm>
          <a:custGeom>
            <a:avLst/>
            <a:gdLst/>
            <a:ahLst/>
            <a:cxnLst/>
            <a:rect l="l" t="t" r="r" b="b"/>
            <a:pathLst>
              <a:path w="3392783" h="3538757">
                <a:moveTo>
                  <a:pt x="0" y="0"/>
                </a:moveTo>
                <a:lnTo>
                  <a:pt x="3392783" y="0"/>
                </a:lnTo>
                <a:lnTo>
                  <a:pt x="3392783" y="3538757"/>
                </a:lnTo>
                <a:lnTo>
                  <a:pt x="0" y="353875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1616892" y="2353070"/>
            <a:ext cx="3392783" cy="3538757"/>
          </a:xfrm>
          <a:custGeom>
            <a:avLst/>
            <a:gdLst/>
            <a:ahLst/>
            <a:cxnLst/>
            <a:rect l="l" t="t" r="r" b="b"/>
            <a:pathLst>
              <a:path w="3392783" h="3538757">
                <a:moveTo>
                  <a:pt x="0" y="0"/>
                </a:moveTo>
                <a:lnTo>
                  <a:pt x="3392783" y="0"/>
                </a:lnTo>
                <a:lnTo>
                  <a:pt x="3392783" y="3538757"/>
                </a:lnTo>
                <a:lnTo>
                  <a:pt x="0" y="353875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182255" y="5917422"/>
            <a:ext cx="6975475" cy="40741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38090" lvl="1" indent="-514350">
              <a:lnSpc>
                <a:spcPts val="5398"/>
              </a:lnSpc>
              <a:buAutoNum type="arabicPeriod"/>
            </a:pPr>
            <a:r>
              <a:rPr lang="en-US" sz="2998" b="1" spc="26" dirty="0" err="1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기업</a:t>
            </a:r>
            <a:r>
              <a:rPr lang="en-US" sz="2998" b="1" spc="26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998" b="1" spc="26" dirty="0" err="1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현장</a:t>
            </a:r>
            <a:r>
              <a:rPr lang="en-US" sz="2998" b="1" spc="26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998" b="1" spc="26" dirty="0" err="1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견학</a:t>
            </a:r>
            <a:endParaRPr lang="en-US" sz="2998" b="1" spc="26" dirty="0">
              <a:solidFill>
                <a:srgbClr val="000000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  <a:p>
            <a:pPr>
              <a:lnSpc>
                <a:spcPts val="5398"/>
              </a:lnSpc>
            </a:pPr>
            <a:r>
              <a:rPr lang="en-US" sz="2998" b="1" spc="26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  2. </a:t>
            </a:r>
            <a:r>
              <a:rPr lang="ko-KR" altLang="en-US" sz="2998" b="1" spc="28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대부분의 </a:t>
            </a:r>
            <a:r>
              <a:rPr lang="en-US" altLang="ko-KR" sz="2998" b="1" spc="28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CMM</a:t>
            </a:r>
            <a:r>
              <a:rPr lang="ko-KR" altLang="en-US" sz="2998" b="1" spc="28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데이터의 형태에    </a:t>
            </a:r>
            <a:endParaRPr lang="en-US" altLang="ko-KR" sz="2998" b="1" spc="28" dirty="0">
              <a:solidFill>
                <a:srgbClr val="000000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  <a:p>
            <a:pPr>
              <a:lnSpc>
                <a:spcPts val="5398"/>
              </a:lnSpc>
            </a:pPr>
            <a:r>
              <a:rPr lang="en-US" altLang="ko-KR" sz="2998" b="1" spc="28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      </a:t>
            </a:r>
            <a:r>
              <a:rPr lang="ko-KR" altLang="en-US" sz="2998" b="1" spc="28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대응되는 </a:t>
            </a:r>
            <a:r>
              <a:rPr lang="en-US" altLang="ko-KR" sz="2998" b="1" spc="28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MLP</a:t>
            </a:r>
            <a:r>
              <a:rPr lang="ko-KR" altLang="en-US" sz="2998" b="1" spc="28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모델 개발 및 이전 </a:t>
            </a:r>
            <a:r>
              <a:rPr lang="en-US" altLang="ko-KR" sz="2998" b="1" spc="28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	</a:t>
            </a:r>
            <a:r>
              <a:rPr lang="ko-KR" altLang="en-US" sz="2998" b="1" spc="28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모델과의 비교 </a:t>
            </a:r>
            <a:r>
              <a:rPr lang="en-US" altLang="ko-KR" sz="2998" b="1" spc="28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endParaRPr lang="en-US" sz="2998" b="1" spc="26" dirty="0">
              <a:solidFill>
                <a:srgbClr val="000000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  <a:p>
            <a:pPr>
              <a:lnSpc>
                <a:spcPts val="5398"/>
              </a:lnSpc>
            </a:pPr>
            <a:r>
              <a:rPr lang="en-US" sz="2998" b="1" spc="26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  3. </a:t>
            </a:r>
            <a:r>
              <a:rPr lang="en-US" sz="2998" b="1" spc="26" dirty="0" err="1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측정값</a:t>
            </a:r>
            <a:r>
              <a:rPr lang="en-US" sz="2998" b="1" spc="26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, </a:t>
            </a:r>
            <a:r>
              <a:rPr lang="en-US" sz="2998" b="1" spc="26" dirty="0" err="1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기준값</a:t>
            </a:r>
            <a:r>
              <a:rPr lang="ko-KR" altLang="en-US" sz="2998" b="1" spc="26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의</a:t>
            </a:r>
            <a:r>
              <a:rPr lang="en-US" sz="2998" b="1" spc="26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998" b="1" spc="26" dirty="0" err="1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정보를</a:t>
            </a:r>
            <a:r>
              <a:rPr lang="en-US" sz="2998" b="1" spc="26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998" b="1" spc="26" dirty="0" err="1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추가</a:t>
            </a:r>
            <a:r>
              <a:rPr lang="en-US" sz="2998" b="1" spc="26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   </a:t>
            </a:r>
          </a:p>
          <a:p>
            <a:pPr>
              <a:lnSpc>
                <a:spcPts val="5398"/>
              </a:lnSpc>
            </a:pPr>
            <a:r>
              <a:rPr lang="en-US" sz="2998" b="1" spc="26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      한 </a:t>
            </a:r>
            <a:r>
              <a:rPr lang="en-US" sz="2998" b="1" spc="26" dirty="0" err="1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데</a:t>
            </a:r>
            <a:r>
              <a:rPr lang="en-US" sz="2998" b="1" spc="28" dirty="0" err="1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이터를</a:t>
            </a:r>
            <a:r>
              <a:rPr lang="en-US" sz="2998" b="1" spc="28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998" b="1" spc="28" dirty="0" err="1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이용한</a:t>
            </a:r>
            <a:r>
              <a:rPr lang="en-US" sz="2998" b="1" spc="28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MLP </a:t>
            </a:r>
            <a:r>
              <a:rPr lang="en-US" sz="2998" b="1" spc="28" dirty="0" err="1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모델</a:t>
            </a:r>
            <a:r>
              <a:rPr lang="en-US" sz="2998" b="1" spc="28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998" b="1" spc="28" dirty="0" err="1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개발</a:t>
            </a:r>
            <a:endParaRPr lang="en-US" sz="2998" b="1" spc="28" dirty="0">
              <a:solidFill>
                <a:srgbClr val="000000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540418" y="6256578"/>
            <a:ext cx="7545729" cy="26891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23740" lvl="1">
              <a:lnSpc>
                <a:spcPts val="5398"/>
              </a:lnSpc>
            </a:pPr>
            <a:r>
              <a:rPr lang="en-US" sz="2998" b="1" spc="26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 1</a:t>
            </a:r>
            <a:r>
              <a:rPr lang="en-US" sz="2998" b="1" spc="26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en-US" sz="2998" b="1" spc="26" dirty="0" err="1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상한공차</a:t>
            </a:r>
            <a:r>
              <a:rPr lang="en-US" sz="2998" b="1" spc="26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, </a:t>
            </a:r>
            <a:r>
              <a:rPr lang="en-US" sz="2998" b="1" spc="26" dirty="0" err="1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하한공차</a:t>
            </a:r>
            <a:r>
              <a:rPr lang="en-US" sz="2998" b="1" spc="26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998" b="1" spc="26" dirty="0" err="1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등의</a:t>
            </a:r>
            <a:r>
              <a:rPr lang="en-US" sz="2998" b="1" spc="26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998" b="1" spc="26" dirty="0" err="1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정보를</a:t>
            </a:r>
            <a:r>
              <a:rPr lang="en-US" sz="2998" b="1" spc="26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998" b="1" spc="26" dirty="0" err="1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추가</a:t>
            </a:r>
            <a:r>
              <a:rPr lang="en-US" sz="2998" b="1" spc="26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  </a:t>
            </a:r>
          </a:p>
          <a:p>
            <a:pPr marL="323740" lvl="1">
              <a:lnSpc>
                <a:spcPts val="5398"/>
              </a:lnSpc>
            </a:pPr>
            <a:r>
              <a:rPr lang="en-US" sz="2998" b="1" spc="26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     한 </a:t>
            </a:r>
            <a:r>
              <a:rPr lang="en-US" sz="2998" b="1" spc="26" dirty="0" err="1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데이터를</a:t>
            </a:r>
            <a:r>
              <a:rPr lang="en-US" sz="2998" b="1" spc="26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 </a:t>
            </a:r>
            <a:r>
              <a:rPr lang="en-US" sz="2998" b="1" spc="26" dirty="0" err="1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이용한</a:t>
            </a:r>
            <a:r>
              <a:rPr lang="en-US" sz="2998" b="1" spc="26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MLP </a:t>
            </a:r>
            <a:r>
              <a:rPr lang="en-US" sz="2998" b="1" spc="26" dirty="0" err="1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모델</a:t>
            </a:r>
            <a:r>
              <a:rPr lang="en-US" sz="2998" b="1" spc="26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998" b="1" spc="26" dirty="0" err="1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개발</a:t>
            </a:r>
            <a:r>
              <a:rPr lang="en-US" sz="2998" b="1" spc="26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ko-KR" altLang="en-US" sz="2998" b="1" spc="26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및 </a:t>
            </a:r>
            <a:r>
              <a:rPr lang="en-US" altLang="ko-KR" sz="2998" b="1" spc="26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	</a:t>
            </a:r>
            <a:r>
              <a:rPr lang="ko-KR" altLang="en-US" sz="2998" b="1" spc="26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이전 모델과의 비교</a:t>
            </a:r>
            <a:endParaRPr lang="en-US" sz="2998" b="1" spc="26" dirty="0">
              <a:solidFill>
                <a:srgbClr val="000000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  <a:p>
            <a:pPr>
              <a:lnSpc>
                <a:spcPts val="5399"/>
              </a:lnSpc>
              <a:spcBef>
                <a:spcPct val="0"/>
              </a:spcBef>
            </a:pPr>
            <a:r>
              <a:rPr lang="en-US" sz="2998" b="1" spc="28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    2. </a:t>
            </a:r>
            <a:r>
              <a:rPr lang="en-US" sz="2998" b="1" spc="28" dirty="0" err="1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개발한</a:t>
            </a:r>
            <a:r>
              <a:rPr lang="en-US" sz="2998" b="1" spc="28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998" b="1" spc="28" dirty="0" err="1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모델</a:t>
            </a:r>
            <a:r>
              <a:rPr lang="en-US" sz="2998" b="1" spc="28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998" b="1" spc="28" dirty="0" err="1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하이퍼</a:t>
            </a:r>
            <a:r>
              <a:rPr lang="en-US" sz="2998" b="1" spc="28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998" b="1" spc="28" dirty="0" err="1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파라미터</a:t>
            </a:r>
            <a:r>
              <a:rPr lang="en-US" sz="2998" b="1" spc="28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998" b="1" spc="28" dirty="0" err="1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조율</a:t>
            </a:r>
            <a:endParaRPr lang="en-US" sz="2998" b="1" spc="28" dirty="0">
              <a:solidFill>
                <a:srgbClr val="000000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37870" y="1019175"/>
            <a:ext cx="10592755" cy="584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 b="1" spc="160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향후</a:t>
            </a:r>
            <a:r>
              <a:rPr lang="en-US" sz="3999" b="1" spc="160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999" b="1" spc="160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계획</a:t>
            </a:r>
            <a:endParaRPr lang="en-US" sz="3999" b="1" spc="160" dirty="0">
              <a:solidFill>
                <a:srgbClr val="333333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C49A"/>
            </a:solidFill>
          </p:spPr>
        </p:sp>
      </p:grpSp>
      <p:sp>
        <p:nvSpPr>
          <p:cNvPr id="4" name="AutoShape 4"/>
          <p:cNvSpPr/>
          <p:nvPr/>
        </p:nvSpPr>
        <p:spPr>
          <a:xfrm>
            <a:off x="0" y="5701128"/>
            <a:ext cx="18288000" cy="0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8892972" y="5450100"/>
            <a:ext cx="502056" cy="502056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26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3895116" y="5450100"/>
            <a:ext cx="502056" cy="502056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66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3889701" y="5450100"/>
            <a:ext cx="502056" cy="502056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26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4732501" y="3086075"/>
            <a:ext cx="8822997" cy="1177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730"/>
              </a:lnSpc>
              <a:spcBef>
                <a:spcPct val="0"/>
              </a:spcBef>
            </a:pPr>
            <a:r>
              <a:rPr lang="en-US" sz="9000" dirty="0">
                <a:solidFill>
                  <a:srgbClr val="000000"/>
                </a:solidFill>
                <a:latin typeface="DM Sans Bold"/>
              </a:rPr>
              <a:t>future plans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047482" y="6242226"/>
            <a:ext cx="2197323" cy="679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50"/>
              </a:lnSpc>
            </a:pPr>
            <a:r>
              <a:rPr lang="en-US" sz="5000">
                <a:solidFill>
                  <a:srgbClr val="000000"/>
                </a:solidFill>
                <a:latin typeface="DM Sans Bold"/>
              </a:rPr>
              <a:t>01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045338" y="6242226"/>
            <a:ext cx="2197323" cy="679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50"/>
              </a:lnSpc>
            </a:pPr>
            <a:r>
              <a:rPr lang="en-US" sz="5000">
                <a:solidFill>
                  <a:srgbClr val="000000"/>
                </a:solidFill>
                <a:latin typeface="DM Sans Bold"/>
              </a:rPr>
              <a:t>02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042068" y="6242226"/>
            <a:ext cx="2197323" cy="679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50"/>
              </a:lnSpc>
            </a:pPr>
            <a:r>
              <a:rPr lang="en-US" sz="5000">
                <a:solidFill>
                  <a:srgbClr val="000000"/>
                </a:solidFill>
                <a:latin typeface="DM Sans Bold"/>
              </a:rPr>
              <a:t>03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529946" y="7045502"/>
            <a:ext cx="3442854" cy="19539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99"/>
              </a:lnSpc>
            </a:pPr>
            <a:r>
              <a:rPr lang="en-US" sz="2499" b="1" dirty="0" err="1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다양한</a:t>
            </a:r>
            <a:r>
              <a:rPr lang="en-US" sz="2499" b="1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499" b="1" dirty="0" err="1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딥러닝</a:t>
            </a:r>
            <a:r>
              <a:rPr lang="en-US" sz="2499" b="1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499" b="1" dirty="0" err="1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기법을</a:t>
            </a:r>
            <a:r>
              <a:rPr lang="en-US" sz="2499" b="1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</a:p>
          <a:p>
            <a:pPr algn="ctr">
              <a:lnSpc>
                <a:spcPts val="3899"/>
              </a:lnSpc>
            </a:pPr>
            <a:r>
              <a:rPr lang="en-US" sz="2499" b="1" dirty="0" err="1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사용한</a:t>
            </a:r>
            <a:r>
              <a:rPr lang="en-US" sz="2499" b="1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499" b="1" dirty="0" err="1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모델</a:t>
            </a:r>
            <a:r>
              <a:rPr lang="en-US" sz="2499" b="1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499" b="1" dirty="0" err="1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제작</a:t>
            </a:r>
            <a:r>
              <a:rPr lang="en-US" sz="2499" b="1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및 </a:t>
            </a:r>
          </a:p>
          <a:p>
            <a:pPr algn="ctr">
              <a:lnSpc>
                <a:spcPts val="3899"/>
              </a:lnSpc>
            </a:pPr>
            <a:r>
              <a:rPr lang="en-US" sz="2499" b="1" dirty="0" err="1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비교를</a:t>
            </a:r>
            <a:r>
              <a:rPr lang="en-US" sz="2499" b="1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499" b="1" dirty="0" err="1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통해</a:t>
            </a:r>
            <a:r>
              <a:rPr lang="en-US" sz="2499" b="1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499" b="1" dirty="0" err="1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가장</a:t>
            </a:r>
            <a:r>
              <a:rPr lang="en-US" sz="2499" b="1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적</a:t>
            </a:r>
            <a:r>
              <a:rPr lang="ko-KR" altLang="en-US" sz="2499" b="1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합</a:t>
            </a:r>
            <a:r>
              <a:rPr lang="en-US" sz="2499" b="1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한 </a:t>
            </a:r>
            <a:r>
              <a:rPr lang="en-US" sz="2499" b="1" dirty="0" err="1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모델</a:t>
            </a:r>
            <a:r>
              <a:rPr lang="en-US" sz="2499" b="1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499" b="1" dirty="0" err="1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찾기</a:t>
            </a:r>
            <a:endParaRPr lang="en-US" sz="2499" b="1" dirty="0">
              <a:solidFill>
                <a:srgbClr val="000000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2862840" y="7035977"/>
            <a:ext cx="2699760" cy="1452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00"/>
              </a:lnSpc>
            </a:pPr>
            <a:r>
              <a:rPr lang="en-US" sz="2500" b="1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더 </a:t>
            </a:r>
            <a:r>
              <a:rPr lang="en-US" sz="2500" b="1" dirty="0" err="1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많은</a:t>
            </a:r>
            <a:r>
              <a:rPr lang="en-US" sz="2500" b="1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500" b="1" dirty="0" err="1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데이터를</a:t>
            </a:r>
            <a:r>
              <a:rPr lang="en-US" sz="2500" b="1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</a:p>
          <a:p>
            <a:pPr algn="ctr">
              <a:lnSpc>
                <a:spcPts val="3900"/>
              </a:lnSpc>
            </a:pPr>
            <a:r>
              <a:rPr lang="en-US" sz="2500" b="1" dirty="0" err="1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사용한</a:t>
            </a:r>
            <a:r>
              <a:rPr lang="en-US" sz="2500" b="1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500" b="1" dirty="0" err="1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모델</a:t>
            </a:r>
            <a:r>
              <a:rPr lang="en-US" sz="2500" b="1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500" b="1" dirty="0" err="1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학습을</a:t>
            </a:r>
            <a:r>
              <a:rPr lang="en-US" sz="2500" b="1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500" b="1" dirty="0" err="1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통한</a:t>
            </a:r>
            <a:r>
              <a:rPr lang="en-US" sz="2500" b="1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500" b="1" dirty="0" err="1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정확도</a:t>
            </a:r>
            <a:r>
              <a:rPr lang="en-US" sz="2500" b="1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500" b="1" dirty="0" err="1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상승</a:t>
            </a:r>
            <a:endParaRPr lang="en-US" sz="2500" b="1" dirty="0">
              <a:solidFill>
                <a:srgbClr val="000000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2844391" y="7045502"/>
            <a:ext cx="2700409" cy="9521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99"/>
              </a:lnSpc>
            </a:pPr>
            <a:r>
              <a:rPr lang="en-US" sz="2499" b="1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웹 </a:t>
            </a:r>
            <a:r>
              <a:rPr lang="en-US" sz="2499" b="1" dirty="0" err="1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페이지를</a:t>
            </a:r>
            <a:r>
              <a:rPr lang="en-US" sz="2499" b="1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499" b="1" dirty="0" err="1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이용한</a:t>
            </a:r>
            <a:r>
              <a:rPr lang="en-US" sz="2499" b="1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</a:p>
          <a:p>
            <a:pPr algn="ctr">
              <a:lnSpc>
                <a:spcPts val="3899"/>
              </a:lnSpc>
            </a:pPr>
            <a:r>
              <a:rPr lang="en-US" sz="2499" b="1" dirty="0" err="1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간단한</a:t>
            </a:r>
            <a:r>
              <a:rPr lang="en-US" sz="2499" b="1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499" b="1" dirty="0" err="1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시각화</a:t>
            </a:r>
            <a:endParaRPr lang="en-US" sz="2499" b="1" dirty="0">
              <a:solidFill>
                <a:srgbClr val="000000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637870" y="1019175"/>
            <a:ext cx="10592755" cy="584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 b="1" spc="160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향후</a:t>
            </a:r>
            <a:r>
              <a:rPr lang="en-US" sz="3999" b="1" spc="160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999" b="1" spc="160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계획</a:t>
            </a:r>
            <a:endParaRPr lang="en-US" sz="3999" b="1" spc="160" dirty="0">
              <a:solidFill>
                <a:srgbClr val="333333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450526"/>
          </a:xfrm>
          <a:custGeom>
            <a:avLst/>
            <a:gdLst/>
            <a:ahLst/>
            <a:cxnLst/>
            <a:rect l="l" t="t" r="r" b="b"/>
            <a:pathLst>
              <a:path w="18288000" h="450526">
                <a:moveTo>
                  <a:pt x="0" y="0"/>
                </a:moveTo>
                <a:lnTo>
                  <a:pt x="18288000" y="0"/>
                </a:lnTo>
                <a:lnTo>
                  <a:pt x="18288000" y="450526"/>
                </a:lnTo>
                <a:lnTo>
                  <a:pt x="0" y="4505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796790" y="4376737"/>
            <a:ext cx="8694420" cy="1524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99"/>
              </a:lnSpc>
            </a:pPr>
            <a:r>
              <a:rPr lang="en-US" sz="9999" spc="93" dirty="0" err="1">
                <a:solidFill>
                  <a:srgbClr val="000000"/>
                </a:solidFill>
                <a:latin typeface="TT Rounds Condensed Bold"/>
              </a:rPr>
              <a:t>QnA</a:t>
            </a:r>
            <a:endParaRPr lang="en-US" sz="9999" spc="93" dirty="0">
              <a:solidFill>
                <a:srgbClr val="000000"/>
              </a:solidFill>
              <a:latin typeface="TT Rounds Condensed 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450526"/>
          </a:xfrm>
          <a:custGeom>
            <a:avLst/>
            <a:gdLst/>
            <a:ahLst/>
            <a:cxnLst/>
            <a:rect l="l" t="t" r="r" b="b"/>
            <a:pathLst>
              <a:path w="18288000" h="450526">
                <a:moveTo>
                  <a:pt x="0" y="0"/>
                </a:moveTo>
                <a:lnTo>
                  <a:pt x="18288000" y="0"/>
                </a:lnTo>
                <a:lnTo>
                  <a:pt x="18288000" y="450526"/>
                </a:lnTo>
                <a:lnTo>
                  <a:pt x="0" y="4505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796790" y="4376737"/>
            <a:ext cx="8694420" cy="1461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99"/>
              </a:lnSpc>
            </a:pPr>
            <a:r>
              <a:rPr lang="en-US" sz="9999" b="1" spc="93" dirty="0" err="1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감사합니다</a:t>
            </a:r>
            <a:r>
              <a:rPr lang="en-US" sz="9999" b="1" spc="93" dirty="0">
                <a:solidFill>
                  <a:srgbClr val="00000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3580965" cy="10287000"/>
          </a:xfrm>
          <a:custGeom>
            <a:avLst/>
            <a:gdLst/>
            <a:ahLst/>
            <a:cxnLst/>
            <a:rect l="l" t="t" r="r" b="b"/>
            <a:pathLst>
              <a:path w="3580965" h="10287000">
                <a:moveTo>
                  <a:pt x="0" y="0"/>
                </a:moveTo>
                <a:lnTo>
                  <a:pt x="3580965" y="0"/>
                </a:lnTo>
                <a:lnTo>
                  <a:pt x="358096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538919" y="2381286"/>
            <a:ext cx="10236589" cy="668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60"/>
              </a:lnSpc>
            </a:pPr>
            <a:r>
              <a:rPr lang="en-US" sz="3600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개요</a:t>
            </a:r>
            <a:endParaRPr lang="en-US" sz="3600" b="1" dirty="0">
              <a:solidFill>
                <a:srgbClr val="333333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538919" y="3931539"/>
            <a:ext cx="10236589" cy="6625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60"/>
              </a:lnSpc>
            </a:pPr>
            <a:r>
              <a:rPr lang="en-US" sz="3600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진행</a:t>
            </a:r>
            <a:r>
              <a:rPr lang="en-US" sz="3600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3600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상황</a:t>
            </a:r>
            <a:endParaRPr lang="en-US" sz="3600" b="1" dirty="0">
              <a:solidFill>
                <a:srgbClr val="333333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538919" y="5482621"/>
            <a:ext cx="10236589" cy="6625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60"/>
              </a:lnSpc>
            </a:pPr>
            <a:r>
              <a:rPr lang="en-US" sz="3600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향후</a:t>
            </a:r>
            <a:r>
              <a:rPr lang="en-US" sz="3600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3600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계획</a:t>
            </a:r>
            <a:endParaRPr lang="en-US" sz="3600" b="1" dirty="0">
              <a:solidFill>
                <a:srgbClr val="333333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979190" y="2381286"/>
            <a:ext cx="823470" cy="674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60"/>
              </a:lnSpc>
            </a:pPr>
            <a:r>
              <a:rPr lang="en-US" sz="3600">
                <a:solidFill>
                  <a:srgbClr val="333333"/>
                </a:solidFill>
                <a:latin typeface="Poppins Medium Bold"/>
              </a:rPr>
              <a:t>I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979190" y="3931539"/>
            <a:ext cx="823470" cy="674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60"/>
              </a:lnSpc>
            </a:pPr>
            <a:r>
              <a:rPr lang="en-US" sz="3600">
                <a:solidFill>
                  <a:srgbClr val="333333"/>
                </a:solidFill>
                <a:latin typeface="Poppins Medium Bold"/>
              </a:rPr>
              <a:t>II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979190" y="5481791"/>
            <a:ext cx="823470" cy="674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60"/>
              </a:lnSpc>
            </a:pPr>
            <a:r>
              <a:rPr lang="en-US" sz="3600">
                <a:solidFill>
                  <a:srgbClr val="333333"/>
                </a:solidFill>
                <a:latin typeface="Poppins Medium Bold"/>
              </a:rPr>
              <a:t>III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979190" y="7032044"/>
            <a:ext cx="823470" cy="674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60"/>
              </a:lnSpc>
            </a:pPr>
            <a:r>
              <a:rPr lang="en-US" sz="3600">
                <a:solidFill>
                  <a:srgbClr val="333333"/>
                </a:solidFill>
                <a:latin typeface="Poppins Medium Bold"/>
              </a:rPr>
              <a:t>IV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538919" y="7089519"/>
            <a:ext cx="10236589" cy="668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60"/>
              </a:lnSpc>
            </a:pPr>
            <a:r>
              <a:rPr lang="en-US" sz="3600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QnA</a:t>
            </a:r>
            <a:endParaRPr lang="en-US" sz="3600" b="1" dirty="0">
              <a:solidFill>
                <a:srgbClr val="333333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05918" y="762000"/>
            <a:ext cx="2769129" cy="9523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01"/>
              </a:lnSpc>
              <a:spcBef>
                <a:spcPct val="0"/>
              </a:spcBef>
            </a:pPr>
            <a:r>
              <a:rPr lang="en-US" sz="4499" spc="42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목차</a:t>
            </a:r>
            <a:endParaRPr lang="en-US" sz="4499" spc="42" dirty="0">
              <a:solidFill>
                <a:srgbClr val="333333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450526"/>
          </a:xfrm>
          <a:custGeom>
            <a:avLst/>
            <a:gdLst/>
            <a:ahLst/>
            <a:cxnLst/>
            <a:rect l="l" t="t" r="r" b="b"/>
            <a:pathLst>
              <a:path w="18288000" h="450526">
                <a:moveTo>
                  <a:pt x="0" y="0"/>
                </a:moveTo>
                <a:lnTo>
                  <a:pt x="18288000" y="0"/>
                </a:lnTo>
                <a:lnTo>
                  <a:pt x="18288000" y="450526"/>
                </a:lnTo>
                <a:lnTo>
                  <a:pt x="0" y="4505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14624" y="2978503"/>
            <a:ext cx="11829776" cy="61609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400"/>
              </a:lnSpc>
            </a:pPr>
            <a:endParaRPr dirty="0"/>
          </a:p>
          <a:p>
            <a:pPr>
              <a:lnSpc>
                <a:spcPts val="5400"/>
              </a:lnSpc>
              <a:spcBef>
                <a:spcPct val="0"/>
              </a:spcBef>
            </a:pPr>
            <a:r>
              <a:rPr lang="en-US" sz="3000" b="1" spc="27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과제의</a:t>
            </a:r>
            <a:r>
              <a:rPr lang="en-US" sz="3000" b="1" spc="27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000" b="1" spc="27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목표</a:t>
            </a:r>
            <a:r>
              <a:rPr lang="en-US" sz="3000" b="1" spc="27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: CMM(3차원 </a:t>
            </a:r>
            <a:r>
              <a:rPr lang="en-US" sz="3000" b="1" spc="27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측정기</a:t>
            </a:r>
            <a:r>
              <a:rPr lang="en-US" sz="3000" b="1" spc="27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)을 </a:t>
            </a:r>
            <a:r>
              <a:rPr lang="en-US" sz="3000" b="1" spc="27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통해</a:t>
            </a:r>
            <a:r>
              <a:rPr lang="en-US" sz="3000" b="1" spc="27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000" b="1" spc="27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특정</a:t>
            </a:r>
            <a:r>
              <a:rPr lang="en-US" sz="3000" b="1" spc="27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000" b="1" spc="27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부품의</a:t>
            </a:r>
            <a:r>
              <a:rPr lang="en-US" sz="3000" b="1" spc="27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000" b="1" spc="27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각도</a:t>
            </a:r>
            <a:r>
              <a:rPr lang="en-US" sz="3000" b="1" spc="27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, </a:t>
            </a:r>
            <a:r>
              <a:rPr lang="en-US" sz="3000" b="1" spc="27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면적</a:t>
            </a:r>
            <a:r>
              <a:rPr lang="en-US" sz="3000" b="1" spc="27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, </a:t>
            </a:r>
          </a:p>
          <a:p>
            <a:pPr>
              <a:lnSpc>
                <a:spcPts val="5400"/>
              </a:lnSpc>
              <a:spcBef>
                <a:spcPct val="0"/>
              </a:spcBef>
            </a:pPr>
            <a:r>
              <a:rPr lang="en-US" sz="3000" b="1" spc="27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길이</a:t>
            </a:r>
            <a:r>
              <a:rPr lang="en-US" sz="3000" b="1" spc="27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000" b="1" spc="27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등을</a:t>
            </a:r>
            <a:r>
              <a:rPr lang="en-US" sz="3000" b="1" spc="27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000" b="1" spc="27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측정하여</a:t>
            </a:r>
            <a:r>
              <a:rPr lang="en-US" sz="3000" b="1" spc="27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000" b="1" spc="27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얻은</a:t>
            </a:r>
            <a:r>
              <a:rPr lang="en-US" sz="3000" b="1" spc="27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000" b="1" spc="27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데이터에서</a:t>
            </a:r>
            <a:r>
              <a:rPr lang="en-US" sz="3000" b="1" spc="27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000" b="1" spc="27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이상치</a:t>
            </a:r>
            <a:r>
              <a:rPr lang="en-US" sz="3000" b="1" spc="27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(</a:t>
            </a:r>
            <a:r>
              <a:rPr lang="en-US" sz="3000" b="1" spc="27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에러</a:t>
            </a:r>
            <a:r>
              <a:rPr lang="en-US" sz="3000" b="1" spc="27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)를 </a:t>
            </a:r>
            <a:r>
              <a:rPr lang="en-US" sz="3000" b="1" spc="27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탐지해</a:t>
            </a:r>
            <a:r>
              <a:rPr lang="en-US" sz="3000" b="1" spc="27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000" b="1" spc="27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부품의</a:t>
            </a:r>
            <a:r>
              <a:rPr lang="en-US" sz="3000" b="1" spc="27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000" b="1" spc="27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불량</a:t>
            </a:r>
            <a:r>
              <a:rPr lang="en-US" sz="3000" b="1" spc="27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000" b="1" spc="27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여부를</a:t>
            </a:r>
            <a:r>
              <a:rPr lang="en-US" sz="3000" b="1" spc="27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000" b="1" spc="27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판단하는</a:t>
            </a:r>
            <a:r>
              <a:rPr lang="en-US" sz="3000" b="1" spc="27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000" b="1" spc="27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딥러닝</a:t>
            </a:r>
            <a:r>
              <a:rPr lang="en-US" sz="3000" b="1" spc="27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000" b="1" spc="27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모듈</a:t>
            </a:r>
            <a:r>
              <a:rPr lang="en-US" sz="3000" b="1" spc="27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000" b="1" spc="27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개발</a:t>
            </a:r>
            <a:endParaRPr lang="en-US" sz="3000" b="1" spc="27" dirty="0">
              <a:solidFill>
                <a:srgbClr val="333333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  <a:p>
            <a:pPr>
              <a:lnSpc>
                <a:spcPts val="5400"/>
              </a:lnSpc>
              <a:spcBef>
                <a:spcPct val="0"/>
              </a:spcBef>
            </a:pPr>
            <a:endParaRPr lang="en-US" sz="3000" b="1" spc="27" dirty="0">
              <a:solidFill>
                <a:srgbClr val="333333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  <a:p>
            <a:pPr>
              <a:lnSpc>
                <a:spcPts val="5400"/>
              </a:lnSpc>
              <a:spcBef>
                <a:spcPct val="0"/>
              </a:spcBef>
            </a:pPr>
            <a:r>
              <a:rPr lang="en-US" sz="3000" b="1" spc="27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현재는</a:t>
            </a:r>
            <a:r>
              <a:rPr lang="en-US" sz="3000" b="1" spc="27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000" b="1" spc="27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작업자에</a:t>
            </a:r>
            <a:r>
              <a:rPr lang="en-US" sz="3000" b="1" spc="27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000" b="1" spc="27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의해</a:t>
            </a:r>
            <a:r>
              <a:rPr lang="en-US" sz="3000" b="1" spc="27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000" b="1" spc="27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수동으로</a:t>
            </a:r>
            <a:r>
              <a:rPr lang="en-US" sz="3000" b="1" spc="27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000" b="1" spc="27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불량</a:t>
            </a:r>
            <a:r>
              <a:rPr lang="en-US" sz="3000" b="1" spc="27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000" b="1" spc="27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여부를</a:t>
            </a:r>
            <a:r>
              <a:rPr lang="en-US" sz="3000" b="1" spc="27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000" b="1" spc="27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판단</a:t>
            </a:r>
            <a:r>
              <a:rPr lang="en-US" sz="3000" b="1" spc="27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000" b="1" spc="27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중이지만</a:t>
            </a:r>
            <a:r>
              <a:rPr lang="en-US" sz="3000" b="1" spc="27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, </a:t>
            </a:r>
          </a:p>
          <a:p>
            <a:pPr>
              <a:lnSpc>
                <a:spcPts val="5400"/>
              </a:lnSpc>
              <a:spcBef>
                <a:spcPct val="0"/>
              </a:spcBef>
            </a:pPr>
            <a:r>
              <a:rPr lang="en-US" sz="3000" b="1" spc="27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개발된</a:t>
            </a:r>
            <a:r>
              <a:rPr lang="en-US" sz="3000" b="1" spc="27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000" b="1" spc="27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모듈을</a:t>
            </a:r>
            <a:r>
              <a:rPr lang="en-US" sz="3000" b="1" spc="27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000" b="1" spc="27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통해</a:t>
            </a:r>
            <a:r>
              <a:rPr lang="en-US" sz="3000" b="1" spc="27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000" b="1" spc="27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불량</a:t>
            </a:r>
            <a:r>
              <a:rPr lang="en-US" sz="3000" b="1" spc="27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000" b="1" spc="27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여부를</a:t>
            </a:r>
            <a:r>
              <a:rPr lang="en-US" sz="3000" b="1" spc="27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000" b="1" spc="27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자동으로</a:t>
            </a:r>
            <a:r>
              <a:rPr lang="en-US" sz="3000" b="1" spc="27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000" b="1" spc="27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검출</a:t>
            </a:r>
            <a:r>
              <a:rPr lang="ko-KR" altLang="en-US" sz="3000" b="1" spc="27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하</a:t>
            </a:r>
            <a:r>
              <a:rPr lang="en-US" sz="3000" b="1" spc="27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는 </a:t>
            </a:r>
            <a:r>
              <a:rPr lang="en-US" sz="3000" b="1" spc="27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것이</a:t>
            </a:r>
            <a:r>
              <a:rPr lang="en-US" sz="3000" b="1" spc="27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</a:p>
          <a:p>
            <a:pPr>
              <a:lnSpc>
                <a:spcPts val="5400"/>
              </a:lnSpc>
              <a:spcBef>
                <a:spcPct val="0"/>
              </a:spcBef>
            </a:pPr>
            <a:r>
              <a:rPr lang="en-US" sz="3000" b="1" spc="27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과제의</a:t>
            </a:r>
            <a:r>
              <a:rPr lang="en-US" sz="3000" b="1" spc="27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000" b="1" spc="27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목표</a:t>
            </a:r>
            <a:endParaRPr lang="en-US" sz="3000" b="1" spc="27" dirty="0">
              <a:solidFill>
                <a:srgbClr val="333333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  <a:p>
            <a:pPr>
              <a:lnSpc>
                <a:spcPts val="5400"/>
              </a:lnSpc>
              <a:spcBef>
                <a:spcPct val="0"/>
              </a:spcBef>
            </a:pPr>
            <a:endParaRPr lang="en-US" sz="3000" spc="27" dirty="0">
              <a:solidFill>
                <a:srgbClr val="333333"/>
              </a:solidFill>
              <a:ea typeface="TT Rounds Condensed"/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2543941" y="3159478"/>
            <a:ext cx="5079754" cy="5246370"/>
            <a:chOff x="0" y="0"/>
            <a:chExt cx="6350000" cy="6558280"/>
          </a:xfrm>
        </p:grpSpPr>
        <p:sp>
          <p:nvSpPr>
            <p:cNvPr id="5" name="Freeform 5"/>
            <p:cNvSpPr/>
            <p:nvPr/>
          </p:nvSpPr>
          <p:spPr>
            <a:xfrm>
              <a:off x="74930" y="74930"/>
              <a:ext cx="6200140" cy="6408420"/>
            </a:xfrm>
            <a:custGeom>
              <a:avLst/>
              <a:gdLst/>
              <a:ahLst/>
              <a:cxnLst/>
              <a:rect l="l" t="t" r="r" b="b"/>
              <a:pathLst>
                <a:path w="6200140" h="6408420">
                  <a:moveTo>
                    <a:pt x="6200140" y="5351780"/>
                  </a:moveTo>
                  <a:cubicBezTo>
                    <a:pt x="6200140" y="5935980"/>
                    <a:pt x="5726430" y="6408420"/>
                    <a:pt x="5143500" y="6408420"/>
                  </a:cubicBezTo>
                  <a:lnTo>
                    <a:pt x="1056640" y="6408420"/>
                  </a:lnTo>
                  <a:cubicBezTo>
                    <a:pt x="472440" y="6408420"/>
                    <a:pt x="0" y="5934710"/>
                    <a:pt x="0" y="5351780"/>
                  </a:cubicBezTo>
                  <a:lnTo>
                    <a:pt x="0" y="1056640"/>
                  </a:lnTo>
                  <a:cubicBezTo>
                    <a:pt x="0" y="472440"/>
                    <a:pt x="473710" y="0"/>
                    <a:pt x="1056640" y="0"/>
                  </a:cubicBezTo>
                  <a:lnTo>
                    <a:pt x="5143500" y="0"/>
                  </a:lnTo>
                  <a:cubicBezTo>
                    <a:pt x="5727700" y="0"/>
                    <a:pt x="6200140" y="473710"/>
                    <a:pt x="6200140" y="1056640"/>
                  </a:cubicBezTo>
                  <a:lnTo>
                    <a:pt x="6200140" y="5351780"/>
                  </a:lnTo>
                  <a:close/>
                </a:path>
              </a:pathLst>
            </a:custGeom>
            <a:blipFill>
              <a:blip r:embed="rId5"/>
              <a:stretch>
                <a:fillRect l="-27495" r="-27495"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6350000" cy="6558280"/>
            </a:xfrm>
            <a:custGeom>
              <a:avLst/>
              <a:gdLst/>
              <a:ahLst/>
              <a:cxnLst/>
              <a:rect l="l" t="t" r="r" b="b"/>
              <a:pathLst>
                <a:path w="6350000" h="6558280">
                  <a:moveTo>
                    <a:pt x="5218430" y="6558280"/>
                  </a:moveTo>
                  <a:lnTo>
                    <a:pt x="1131570" y="6558280"/>
                  </a:lnTo>
                  <a:cubicBezTo>
                    <a:pt x="508000" y="6558280"/>
                    <a:pt x="0" y="6050280"/>
                    <a:pt x="0" y="5426710"/>
                  </a:cubicBezTo>
                  <a:lnTo>
                    <a:pt x="0" y="1131570"/>
                  </a:lnTo>
                  <a:cubicBezTo>
                    <a:pt x="0" y="508000"/>
                    <a:pt x="508000" y="0"/>
                    <a:pt x="1131570" y="0"/>
                  </a:cubicBezTo>
                  <a:lnTo>
                    <a:pt x="5218430" y="0"/>
                  </a:lnTo>
                  <a:cubicBezTo>
                    <a:pt x="5842000" y="0"/>
                    <a:pt x="6350000" y="508000"/>
                    <a:pt x="6350000" y="1131570"/>
                  </a:cubicBezTo>
                  <a:lnTo>
                    <a:pt x="6350000" y="5425440"/>
                  </a:lnTo>
                  <a:cubicBezTo>
                    <a:pt x="6350000" y="6050280"/>
                    <a:pt x="5842000" y="6558280"/>
                    <a:pt x="5218430" y="6558280"/>
                  </a:cubicBezTo>
                  <a:close/>
                  <a:moveTo>
                    <a:pt x="1131570" y="149860"/>
                  </a:moveTo>
                  <a:cubicBezTo>
                    <a:pt x="590550" y="149860"/>
                    <a:pt x="149860" y="590550"/>
                    <a:pt x="149860" y="1131570"/>
                  </a:cubicBezTo>
                  <a:lnTo>
                    <a:pt x="149860" y="5425440"/>
                  </a:lnTo>
                  <a:cubicBezTo>
                    <a:pt x="149860" y="5966460"/>
                    <a:pt x="590550" y="6407150"/>
                    <a:pt x="1131570" y="6407150"/>
                  </a:cubicBezTo>
                  <a:lnTo>
                    <a:pt x="5218430" y="6407150"/>
                  </a:lnTo>
                  <a:cubicBezTo>
                    <a:pt x="5759450" y="6407150"/>
                    <a:pt x="6200140" y="5966460"/>
                    <a:pt x="6200140" y="5425440"/>
                  </a:cubicBezTo>
                  <a:lnTo>
                    <a:pt x="6200140" y="1131570"/>
                  </a:lnTo>
                  <a:cubicBezTo>
                    <a:pt x="6200140" y="590550"/>
                    <a:pt x="5759450" y="149860"/>
                    <a:pt x="5218430" y="149860"/>
                  </a:cubicBezTo>
                  <a:lnTo>
                    <a:pt x="1131570" y="149860"/>
                  </a:lnTo>
                  <a:close/>
                </a:path>
              </a:pathLst>
            </a:custGeom>
            <a:solidFill>
              <a:srgbClr val="00C49A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637870" y="1019175"/>
            <a:ext cx="10592755" cy="584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 b="1" spc="160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개요</a:t>
            </a:r>
            <a:endParaRPr lang="en-US" sz="3999" b="1" spc="160" dirty="0">
              <a:solidFill>
                <a:srgbClr val="333333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450526"/>
          </a:xfrm>
          <a:custGeom>
            <a:avLst/>
            <a:gdLst/>
            <a:ahLst/>
            <a:cxnLst/>
            <a:rect l="l" t="t" r="r" b="b"/>
            <a:pathLst>
              <a:path w="18288000" h="450526">
                <a:moveTo>
                  <a:pt x="0" y="0"/>
                </a:moveTo>
                <a:lnTo>
                  <a:pt x="18288000" y="0"/>
                </a:lnTo>
                <a:lnTo>
                  <a:pt x="18288000" y="450526"/>
                </a:lnTo>
                <a:lnTo>
                  <a:pt x="0" y="4505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909226" y="1919645"/>
            <a:ext cx="16921573" cy="27443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760"/>
              </a:lnSpc>
            </a:pPr>
            <a:r>
              <a:rPr lang="en-US" sz="3200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현재</a:t>
            </a:r>
            <a:r>
              <a:rPr lang="en-US" sz="3200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200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오류</a:t>
            </a:r>
            <a:r>
              <a:rPr lang="en-US" sz="3200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200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검출</a:t>
            </a:r>
            <a:r>
              <a:rPr lang="en-US" sz="3200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200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과정</a:t>
            </a:r>
            <a:r>
              <a:rPr lang="en-US" sz="3200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: </a:t>
            </a:r>
          </a:p>
          <a:p>
            <a:pPr>
              <a:lnSpc>
                <a:spcPts val="5400"/>
              </a:lnSpc>
            </a:pPr>
            <a:r>
              <a:rPr lang="en-US" sz="3000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CMM(3차원 </a:t>
            </a:r>
            <a:r>
              <a:rPr lang="en-US" sz="3000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측정기</a:t>
            </a:r>
            <a:r>
              <a:rPr lang="en-US" sz="3000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)을 </a:t>
            </a:r>
            <a:r>
              <a:rPr lang="en-US" sz="3000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통해</a:t>
            </a:r>
            <a:r>
              <a:rPr lang="en-US" sz="3000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000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제품의</a:t>
            </a:r>
            <a:r>
              <a:rPr lang="en-US" sz="3000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000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각종</a:t>
            </a:r>
            <a:r>
              <a:rPr lang="en-US" sz="3000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000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수치를</a:t>
            </a:r>
            <a:r>
              <a:rPr lang="en-US" sz="3000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000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측정</a:t>
            </a:r>
            <a:r>
              <a:rPr lang="en-US" sz="3000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→</a:t>
            </a:r>
            <a:r>
              <a:rPr lang="en-US" sz="3000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측정실</a:t>
            </a:r>
            <a:r>
              <a:rPr lang="en-US" sz="3000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000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작업자가</a:t>
            </a:r>
            <a:r>
              <a:rPr lang="en-US" sz="3000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000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데이터를</a:t>
            </a:r>
            <a:r>
              <a:rPr lang="en-US" sz="3000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000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확인</a:t>
            </a:r>
            <a:r>
              <a:rPr lang="en-US" sz="3000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후 OK, NG 를 </a:t>
            </a:r>
            <a:r>
              <a:rPr lang="en-US" sz="3000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판별</a:t>
            </a:r>
            <a:r>
              <a:rPr lang="en-US" sz="3000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→ </a:t>
            </a:r>
            <a:r>
              <a:rPr lang="en-US" sz="3000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작업자</a:t>
            </a:r>
            <a:r>
              <a:rPr lang="en-US" sz="3000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000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단독으로</a:t>
            </a:r>
            <a:r>
              <a:rPr lang="en-US" sz="3000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OK, NG </a:t>
            </a:r>
            <a:r>
              <a:rPr lang="en-US" sz="3000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판별이</a:t>
            </a:r>
            <a:r>
              <a:rPr lang="en-US" sz="3000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000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힘들</a:t>
            </a:r>
            <a:r>
              <a:rPr lang="en-US" sz="3000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000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경우</a:t>
            </a:r>
            <a:r>
              <a:rPr lang="en-US" sz="3000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000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책임자에게</a:t>
            </a:r>
            <a:r>
              <a:rPr lang="en-US" sz="3000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000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전달</a:t>
            </a:r>
            <a:r>
              <a:rPr lang="en-US" sz="3000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→ </a:t>
            </a:r>
            <a:r>
              <a:rPr lang="en-US" sz="3000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최종</a:t>
            </a:r>
            <a:r>
              <a:rPr lang="en-US" sz="3000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OK, NG </a:t>
            </a:r>
            <a:r>
              <a:rPr lang="en-US" sz="3000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판별</a:t>
            </a:r>
            <a:endParaRPr lang="en-US" sz="3000" b="1" dirty="0">
              <a:solidFill>
                <a:srgbClr val="333333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  <a:p>
            <a:pPr>
              <a:lnSpc>
                <a:spcPts val="5400"/>
              </a:lnSpc>
              <a:spcBef>
                <a:spcPct val="0"/>
              </a:spcBef>
            </a:pPr>
            <a:endParaRPr lang="en-US" sz="3000" dirty="0">
              <a:solidFill>
                <a:srgbClr val="333333"/>
              </a:solidFill>
              <a:latin typeface="TT Rounds Condensed"/>
              <a:ea typeface="TT Rounds Condensed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9651453" y="4645641"/>
            <a:ext cx="1701500" cy="1701500"/>
          </a:xfrm>
          <a:custGeom>
            <a:avLst/>
            <a:gdLst/>
            <a:ahLst/>
            <a:cxnLst/>
            <a:rect l="l" t="t" r="r" b="b"/>
            <a:pathLst>
              <a:path w="1701500" h="1701500">
                <a:moveTo>
                  <a:pt x="0" y="0"/>
                </a:moveTo>
                <a:lnTo>
                  <a:pt x="1701500" y="0"/>
                </a:lnTo>
                <a:lnTo>
                  <a:pt x="1701500" y="1701500"/>
                </a:lnTo>
                <a:lnTo>
                  <a:pt x="0" y="17015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 flipV="1">
            <a:off x="11588032" y="5566097"/>
            <a:ext cx="773725" cy="0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6" name="Freeform 6"/>
          <p:cNvSpPr/>
          <p:nvPr/>
        </p:nvSpPr>
        <p:spPr>
          <a:xfrm>
            <a:off x="9651453" y="6799359"/>
            <a:ext cx="1701500" cy="1701500"/>
          </a:xfrm>
          <a:custGeom>
            <a:avLst/>
            <a:gdLst/>
            <a:ahLst/>
            <a:cxnLst/>
            <a:rect l="l" t="t" r="r" b="b"/>
            <a:pathLst>
              <a:path w="1701500" h="1701500">
                <a:moveTo>
                  <a:pt x="0" y="0"/>
                </a:moveTo>
                <a:lnTo>
                  <a:pt x="1701500" y="0"/>
                </a:lnTo>
                <a:lnTo>
                  <a:pt x="1701500" y="1701500"/>
                </a:lnTo>
                <a:lnTo>
                  <a:pt x="0" y="17015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916728" y="5616980"/>
            <a:ext cx="671304" cy="730161"/>
          </a:xfrm>
          <a:custGeom>
            <a:avLst/>
            <a:gdLst/>
            <a:ahLst/>
            <a:cxnLst/>
            <a:rect l="l" t="t" r="r" b="b"/>
            <a:pathLst>
              <a:path w="671304" h="730161">
                <a:moveTo>
                  <a:pt x="0" y="0"/>
                </a:moveTo>
                <a:lnTo>
                  <a:pt x="671304" y="0"/>
                </a:lnTo>
                <a:lnTo>
                  <a:pt x="671304" y="730161"/>
                </a:lnTo>
                <a:lnTo>
                  <a:pt x="0" y="73016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0916728" y="7910458"/>
            <a:ext cx="671304" cy="730161"/>
          </a:xfrm>
          <a:custGeom>
            <a:avLst/>
            <a:gdLst/>
            <a:ahLst/>
            <a:cxnLst/>
            <a:rect l="l" t="t" r="r" b="b"/>
            <a:pathLst>
              <a:path w="671304" h="730161">
                <a:moveTo>
                  <a:pt x="0" y="0"/>
                </a:moveTo>
                <a:lnTo>
                  <a:pt x="671304" y="0"/>
                </a:lnTo>
                <a:lnTo>
                  <a:pt x="671304" y="730161"/>
                </a:lnTo>
                <a:lnTo>
                  <a:pt x="0" y="73016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2596136" y="4785053"/>
            <a:ext cx="1562088" cy="1562088"/>
          </a:xfrm>
          <a:custGeom>
            <a:avLst/>
            <a:gdLst/>
            <a:ahLst/>
            <a:cxnLst/>
            <a:rect l="l" t="t" r="r" b="b"/>
            <a:pathLst>
              <a:path w="1562088" h="1562088">
                <a:moveTo>
                  <a:pt x="0" y="0"/>
                </a:moveTo>
                <a:lnTo>
                  <a:pt x="1562088" y="0"/>
                </a:lnTo>
                <a:lnTo>
                  <a:pt x="1562088" y="1562088"/>
                </a:lnTo>
                <a:lnTo>
                  <a:pt x="0" y="156208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2596042" y="6959451"/>
            <a:ext cx="1562088" cy="1562088"/>
          </a:xfrm>
          <a:custGeom>
            <a:avLst/>
            <a:gdLst/>
            <a:ahLst/>
            <a:cxnLst/>
            <a:rect l="l" t="t" r="r" b="b"/>
            <a:pathLst>
              <a:path w="1562088" h="1562088">
                <a:moveTo>
                  <a:pt x="0" y="0"/>
                </a:moveTo>
                <a:lnTo>
                  <a:pt x="1562087" y="0"/>
                </a:lnTo>
                <a:lnTo>
                  <a:pt x="1562087" y="1562088"/>
                </a:lnTo>
                <a:lnTo>
                  <a:pt x="0" y="156208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1" name="AutoShape 11"/>
          <p:cNvSpPr/>
          <p:nvPr/>
        </p:nvSpPr>
        <p:spPr>
          <a:xfrm flipV="1">
            <a:off x="14267353" y="5566098"/>
            <a:ext cx="871773" cy="6893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2" name="AutoShape 12"/>
          <p:cNvSpPr/>
          <p:nvPr/>
        </p:nvSpPr>
        <p:spPr>
          <a:xfrm>
            <a:off x="14267203" y="7754282"/>
            <a:ext cx="871924" cy="0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3" name="Freeform 13"/>
          <p:cNvSpPr/>
          <p:nvPr/>
        </p:nvSpPr>
        <p:spPr>
          <a:xfrm>
            <a:off x="15373506" y="5201017"/>
            <a:ext cx="671304" cy="730161"/>
          </a:xfrm>
          <a:custGeom>
            <a:avLst/>
            <a:gdLst/>
            <a:ahLst/>
            <a:cxnLst/>
            <a:rect l="l" t="t" r="r" b="b"/>
            <a:pathLst>
              <a:path w="671304" h="730161">
                <a:moveTo>
                  <a:pt x="0" y="0"/>
                </a:moveTo>
                <a:lnTo>
                  <a:pt x="671304" y="0"/>
                </a:lnTo>
                <a:lnTo>
                  <a:pt x="671304" y="730160"/>
                </a:lnTo>
                <a:lnTo>
                  <a:pt x="0" y="7301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5373506" y="7375415"/>
            <a:ext cx="671304" cy="730161"/>
          </a:xfrm>
          <a:custGeom>
            <a:avLst/>
            <a:gdLst/>
            <a:ahLst/>
            <a:cxnLst/>
            <a:rect l="l" t="t" r="r" b="b"/>
            <a:pathLst>
              <a:path w="671304" h="730161">
                <a:moveTo>
                  <a:pt x="0" y="0"/>
                </a:moveTo>
                <a:lnTo>
                  <a:pt x="671304" y="0"/>
                </a:lnTo>
                <a:lnTo>
                  <a:pt x="671304" y="730160"/>
                </a:lnTo>
                <a:lnTo>
                  <a:pt x="0" y="7301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5" name="AutoShape 15"/>
          <p:cNvSpPr/>
          <p:nvPr/>
        </p:nvSpPr>
        <p:spPr>
          <a:xfrm flipV="1">
            <a:off x="11588032" y="7754282"/>
            <a:ext cx="773725" cy="0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6" name="TextBox 16"/>
          <p:cNvSpPr txBox="1"/>
          <p:nvPr/>
        </p:nvSpPr>
        <p:spPr>
          <a:xfrm>
            <a:off x="14753330" y="5965414"/>
            <a:ext cx="2239270" cy="3679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86"/>
              </a:lnSpc>
              <a:spcBef>
                <a:spcPct val="0"/>
              </a:spcBef>
            </a:pPr>
            <a:r>
              <a:rPr lang="en-US" sz="1880" b="1" spc="17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</a:t>
            </a:r>
            <a:r>
              <a:rPr lang="en-US" sz="1880" b="1" spc="17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1880" b="1" spc="17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분석</a:t>
            </a:r>
            <a:r>
              <a:rPr lang="en-US" sz="1880" b="1" spc="17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및 </a:t>
            </a:r>
            <a:r>
              <a:rPr lang="en-US" sz="1880" b="1" spc="17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판정</a:t>
            </a:r>
            <a:endParaRPr lang="en-US" sz="1880" b="1" spc="17" dirty="0">
              <a:solidFill>
                <a:srgbClr val="33333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0273317" y="6315518"/>
            <a:ext cx="643411" cy="3679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86"/>
              </a:lnSpc>
              <a:spcBef>
                <a:spcPct val="0"/>
              </a:spcBef>
            </a:pPr>
            <a:r>
              <a:rPr lang="en-US" sz="1880" b="1" spc="17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측정</a:t>
            </a:r>
            <a:endParaRPr lang="en-US" sz="1880" b="1" spc="17" dirty="0">
              <a:solidFill>
                <a:srgbClr val="33333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4753330" y="8123245"/>
            <a:ext cx="2239270" cy="3679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86"/>
              </a:lnSpc>
              <a:spcBef>
                <a:spcPct val="0"/>
              </a:spcBef>
            </a:pPr>
            <a:r>
              <a:rPr lang="en-US" sz="1880" b="1" spc="17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</a:t>
            </a:r>
            <a:r>
              <a:rPr lang="en-US" sz="1880" b="1" spc="17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1880" b="1" spc="17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분석</a:t>
            </a:r>
            <a:r>
              <a:rPr lang="en-US" sz="1880" b="1" spc="17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및 </a:t>
            </a:r>
            <a:r>
              <a:rPr lang="en-US" sz="1880" b="1" spc="17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판정</a:t>
            </a:r>
            <a:endParaRPr lang="en-US" sz="1880" b="1" spc="17" dirty="0">
              <a:solidFill>
                <a:srgbClr val="33333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0273317" y="8407239"/>
            <a:ext cx="534338" cy="3679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86"/>
              </a:lnSpc>
              <a:spcBef>
                <a:spcPct val="0"/>
              </a:spcBef>
            </a:pPr>
            <a:r>
              <a:rPr lang="en-US" sz="1880" b="1" spc="17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측정</a:t>
            </a:r>
            <a:endParaRPr lang="en-US" sz="1880" b="1" spc="17" dirty="0">
              <a:solidFill>
                <a:srgbClr val="33333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362191" y="4785053"/>
            <a:ext cx="6515100" cy="43465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760"/>
              </a:lnSpc>
            </a:pPr>
            <a:r>
              <a:rPr lang="en-US" sz="3200" b="1" spc="28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현재</a:t>
            </a:r>
            <a:r>
              <a:rPr lang="en-US" sz="3200" b="1" spc="28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200" b="1" spc="28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오류</a:t>
            </a:r>
            <a:r>
              <a:rPr lang="en-US" sz="3200" b="1" spc="28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200" b="1" spc="28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검출</a:t>
            </a:r>
            <a:r>
              <a:rPr lang="en-US" sz="3200" b="1" spc="28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200" b="1" spc="28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과정의</a:t>
            </a:r>
            <a:r>
              <a:rPr lang="en-US" sz="3200" b="1" spc="28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200" b="1" spc="28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문제점</a:t>
            </a:r>
            <a:r>
              <a:rPr lang="en-US" sz="3200" b="1" spc="28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:</a:t>
            </a:r>
          </a:p>
          <a:p>
            <a:pPr marL="690881" lvl="1" indent="-345440">
              <a:lnSpc>
                <a:spcPts val="5760"/>
              </a:lnSpc>
              <a:buFont typeface="Arial"/>
              <a:buChar char="•"/>
            </a:pPr>
            <a:r>
              <a:rPr lang="en-US" sz="3200" b="1" spc="28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측정된</a:t>
            </a:r>
            <a:r>
              <a:rPr lang="en-US" sz="3200" b="1" spc="28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200" b="1" spc="28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데이터를</a:t>
            </a:r>
            <a:r>
              <a:rPr lang="en-US" sz="3200" b="1" spc="28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200" b="1" spc="28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분석하</a:t>
            </a:r>
            <a:r>
              <a:rPr lang="ko-KR" altLang="en-US" sz="3200" b="1" spc="28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기 위한</a:t>
            </a:r>
            <a:r>
              <a:rPr lang="en-US" sz="3200" b="1" spc="28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</a:p>
          <a:p>
            <a:pPr>
              <a:lnSpc>
                <a:spcPts val="5760"/>
              </a:lnSpc>
            </a:pPr>
            <a:r>
              <a:rPr lang="en-US" sz="3200" b="1" spc="28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   </a:t>
            </a:r>
            <a:r>
              <a:rPr lang="en-US" sz="3200" b="1" spc="28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인력과</a:t>
            </a:r>
            <a:r>
              <a:rPr lang="en-US" sz="3200" b="1" spc="28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200" b="1" spc="28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시간이</a:t>
            </a:r>
            <a:r>
              <a:rPr lang="en-US" sz="3200" b="1" spc="28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200" b="1" spc="28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많이</a:t>
            </a:r>
            <a:r>
              <a:rPr lang="en-US" sz="3200" b="1" spc="28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200" b="1" spc="28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걸림</a:t>
            </a:r>
            <a:endParaRPr lang="en-US" sz="3200" b="1" spc="28" dirty="0">
              <a:solidFill>
                <a:srgbClr val="333333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  <a:p>
            <a:pPr marL="690881" lvl="1" indent="-345440">
              <a:lnSpc>
                <a:spcPts val="5760"/>
              </a:lnSpc>
              <a:buFont typeface="Arial"/>
              <a:buChar char="•"/>
            </a:pPr>
            <a:r>
              <a:rPr lang="en-US" sz="3200" b="1" spc="28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작업자의</a:t>
            </a:r>
            <a:r>
              <a:rPr lang="en-US" sz="3200" b="1" spc="28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200" b="1" spc="28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주관적인</a:t>
            </a:r>
            <a:r>
              <a:rPr lang="en-US" sz="3200" b="1" spc="28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200" b="1" spc="28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기준으로</a:t>
            </a:r>
            <a:endParaRPr lang="en-US" sz="3200" b="1" spc="28" dirty="0">
              <a:solidFill>
                <a:srgbClr val="333333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  <a:p>
            <a:pPr>
              <a:lnSpc>
                <a:spcPts val="5760"/>
              </a:lnSpc>
            </a:pPr>
            <a:r>
              <a:rPr lang="en-US" sz="3200" b="1" spc="28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   </a:t>
            </a:r>
            <a:r>
              <a:rPr lang="en-US" sz="3200" b="1" spc="28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판단하기</a:t>
            </a:r>
            <a:r>
              <a:rPr lang="en-US" sz="3200" b="1" spc="28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200" b="1" spc="28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때문에</a:t>
            </a:r>
            <a:r>
              <a:rPr lang="en-US" sz="3200" b="1" spc="28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200" b="1" spc="28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판단</a:t>
            </a:r>
            <a:r>
              <a:rPr lang="en-US" sz="3200" b="1" spc="28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200" b="1" spc="28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기준이</a:t>
            </a:r>
            <a:endParaRPr lang="en-US" sz="3200" b="1" spc="28" dirty="0">
              <a:solidFill>
                <a:srgbClr val="333333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  <a:p>
            <a:pPr>
              <a:lnSpc>
                <a:spcPts val="5760"/>
              </a:lnSpc>
            </a:pPr>
            <a:r>
              <a:rPr lang="en-US" sz="3200" b="1" spc="29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   </a:t>
            </a:r>
            <a:r>
              <a:rPr lang="en-US" sz="3200" b="1" spc="29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명확하지</a:t>
            </a:r>
            <a:r>
              <a:rPr lang="en-US" sz="3200" b="1" spc="29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200" b="1" spc="29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않음</a:t>
            </a:r>
            <a:endParaRPr lang="en-US" sz="3200" b="1" spc="29" dirty="0">
              <a:solidFill>
                <a:srgbClr val="333333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2103844" y="9105900"/>
            <a:ext cx="3364756" cy="508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79"/>
              </a:lnSpc>
              <a:spcBef>
                <a:spcPct val="0"/>
              </a:spcBef>
            </a:pPr>
            <a:r>
              <a:rPr lang="en-US" sz="2598" b="1" spc="24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en-US" sz="2598" b="1" spc="24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현재</a:t>
            </a:r>
            <a:r>
              <a:rPr lang="en-US" sz="2598" b="1" spc="24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598" b="1" spc="24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오류</a:t>
            </a:r>
            <a:r>
              <a:rPr lang="en-US" sz="2598" b="1" spc="24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598" b="1" spc="24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검출</a:t>
            </a:r>
            <a:r>
              <a:rPr lang="en-US" sz="2598" b="1" spc="24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598" b="1" spc="24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과정</a:t>
            </a:r>
            <a:r>
              <a:rPr lang="en-US" sz="2598" b="1" spc="24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37870" y="1019175"/>
            <a:ext cx="10592755" cy="584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 b="1" spc="160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개요</a:t>
            </a:r>
            <a:endParaRPr lang="en-US" sz="3999" b="1" spc="160" dirty="0">
              <a:solidFill>
                <a:srgbClr val="333333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C49A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1331675" y="3133885"/>
            <a:ext cx="4099837" cy="4114800"/>
          </a:xfrm>
          <a:custGeom>
            <a:avLst/>
            <a:gdLst/>
            <a:ahLst/>
            <a:cxnLst/>
            <a:rect l="l" t="t" r="r" b="b"/>
            <a:pathLst>
              <a:path w="4099837" h="4114800">
                <a:moveTo>
                  <a:pt x="0" y="0"/>
                </a:moveTo>
                <a:lnTo>
                  <a:pt x="4099837" y="0"/>
                </a:lnTo>
                <a:lnTo>
                  <a:pt x="40998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32598" y="3547358"/>
            <a:ext cx="3287855" cy="3287855"/>
          </a:xfrm>
          <a:custGeom>
            <a:avLst/>
            <a:gdLst/>
            <a:ahLst/>
            <a:cxnLst/>
            <a:rect l="l" t="t" r="r" b="b"/>
            <a:pathLst>
              <a:path w="3287855" h="3287855">
                <a:moveTo>
                  <a:pt x="0" y="0"/>
                </a:moveTo>
                <a:lnTo>
                  <a:pt x="3287854" y="0"/>
                </a:lnTo>
                <a:lnTo>
                  <a:pt x="3287854" y="3287854"/>
                </a:lnTo>
                <a:lnTo>
                  <a:pt x="0" y="32878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4822422" y="3547358"/>
            <a:ext cx="3287855" cy="3287855"/>
          </a:xfrm>
          <a:custGeom>
            <a:avLst/>
            <a:gdLst/>
            <a:ahLst/>
            <a:cxnLst/>
            <a:rect l="l" t="t" r="r" b="b"/>
            <a:pathLst>
              <a:path w="3287855" h="3287855">
                <a:moveTo>
                  <a:pt x="0" y="0"/>
                </a:moveTo>
                <a:lnTo>
                  <a:pt x="3287855" y="0"/>
                </a:lnTo>
                <a:lnTo>
                  <a:pt x="3287855" y="3287854"/>
                </a:lnTo>
                <a:lnTo>
                  <a:pt x="0" y="328785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757859" y="2235629"/>
            <a:ext cx="3784317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700" lvl="1" indent="-323850" algn="just">
              <a:lnSpc>
                <a:spcPts val="4800"/>
              </a:lnSpc>
              <a:buAutoNum type="arabicPeriod"/>
            </a:pPr>
            <a:r>
              <a:rPr lang="en-US" sz="3000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000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파일</a:t>
            </a:r>
            <a:r>
              <a:rPr lang="en-US" sz="3000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000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전처리</a:t>
            </a:r>
            <a:r>
              <a:rPr lang="en-US" sz="3000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000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과정</a:t>
            </a:r>
            <a:endParaRPr lang="en-US" sz="3000" b="1" dirty="0">
              <a:solidFill>
                <a:srgbClr val="333333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745824" y="2235629"/>
            <a:ext cx="3341775" cy="5489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3000" b="1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2. </a:t>
            </a:r>
            <a:r>
              <a:rPr lang="en-US" sz="3000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딥러닝</a:t>
            </a:r>
            <a:r>
              <a:rPr lang="en-US" sz="3000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000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모델</a:t>
            </a:r>
            <a:r>
              <a:rPr lang="en-US" sz="3000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000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설계</a:t>
            </a:r>
            <a:endParaRPr lang="en-US" sz="3000" b="1" dirty="0">
              <a:solidFill>
                <a:srgbClr val="333333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330627" y="7486649"/>
            <a:ext cx="6779650" cy="27122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99"/>
              </a:lnSpc>
            </a:pPr>
            <a:r>
              <a:rPr lang="en-US" sz="29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기업에서</a:t>
            </a:r>
            <a:r>
              <a:rPr lang="en-US" sz="29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9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제공하는</a:t>
            </a:r>
            <a:r>
              <a:rPr lang="en-US" sz="29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9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파일</a:t>
            </a:r>
            <a:r>
              <a:rPr lang="en-US" sz="29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: txt </a:t>
            </a:r>
            <a:r>
              <a:rPr lang="en-US" sz="29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파일</a:t>
            </a:r>
            <a:endParaRPr lang="en-US" sz="2999" b="1" dirty="0">
              <a:solidFill>
                <a:srgbClr val="333333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  <a:p>
            <a:pPr algn="ctr">
              <a:lnSpc>
                <a:spcPts val="5399"/>
              </a:lnSpc>
            </a:pPr>
            <a:r>
              <a:rPr lang="en-US" sz="29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딥러닝에</a:t>
            </a:r>
            <a:r>
              <a:rPr lang="en-US" sz="29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9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사용해야</a:t>
            </a:r>
            <a:r>
              <a:rPr lang="en-US" sz="29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할 </a:t>
            </a:r>
            <a:r>
              <a:rPr lang="en-US" sz="29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데이터</a:t>
            </a:r>
            <a:r>
              <a:rPr lang="en-US" sz="29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: </a:t>
            </a:r>
          </a:p>
          <a:p>
            <a:pPr algn="ctr">
              <a:lnSpc>
                <a:spcPts val="5399"/>
              </a:lnSpc>
            </a:pPr>
            <a:r>
              <a:rPr lang="en-US" sz="29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정렬된</a:t>
            </a:r>
            <a:r>
              <a:rPr lang="en-US" sz="29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9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데이터</a:t>
            </a:r>
            <a:r>
              <a:rPr lang="en-US" sz="29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(csv, etc...)</a:t>
            </a:r>
          </a:p>
          <a:p>
            <a:pPr algn="ctr">
              <a:lnSpc>
                <a:spcPts val="5399"/>
              </a:lnSpc>
            </a:pPr>
            <a:endParaRPr lang="en-US" sz="2999" dirty="0">
              <a:solidFill>
                <a:srgbClr val="333333"/>
              </a:solidFill>
              <a:latin typeface="Poppins Light"/>
              <a:ea typeface="Poppins Light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968672" y="7486649"/>
            <a:ext cx="7252527" cy="20059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399"/>
              </a:lnSpc>
            </a:pPr>
            <a:r>
              <a:rPr lang="en-US" sz="29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전처리된</a:t>
            </a:r>
            <a:r>
              <a:rPr lang="en-US" sz="29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9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파일을</a:t>
            </a:r>
            <a:r>
              <a:rPr lang="en-US" sz="29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9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기반으로</a:t>
            </a:r>
            <a:r>
              <a:rPr lang="en-US" sz="29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</a:p>
          <a:p>
            <a:pPr algn="ctr">
              <a:lnSpc>
                <a:spcPts val="5399"/>
              </a:lnSpc>
            </a:pPr>
            <a:r>
              <a:rPr lang="en-US" sz="29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최적의</a:t>
            </a:r>
            <a:r>
              <a:rPr lang="en-US" sz="29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9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효율을</a:t>
            </a:r>
            <a:r>
              <a:rPr lang="en-US" sz="29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낼 수 </a:t>
            </a:r>
            <a:r>
              <a:rPr lang="en-US" sz="29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있는</a:t>
            </a:r>
            <a:r>
              <a:rPr lang="en-US" sz="29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9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딥러닝</a:t>
            </a:r>
            <a:r>
              <a:rPr lang="en-US" sz="29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9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모델</a:t>
            </a:r>
            <a:r>
              <a:rPr lang="en-US" sz="29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9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설계</a:t>
            </a:r>
            <a:endParaRPr lang="en-US" sz="2999" b="1" dirty="0">
              <a:solidFill>
                <a:srgbClr val="333333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  <a:p>
            <a:pPr>
              <a:lnSpc>
                <a:spcPts val="5399"/>
              </a:lnSpc>
            </a:pPr>
            <a:endParaRPr lang="en-US" sz="2999" dirty="0">
              <a:solidFill>
                <a:srgbClr val="333333"/>
              </a:solidFill>
              <a:ea typeface="Poppins Light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37870" y="1019175"/>
            <a:ext cx="10592755" cy="584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 b="1" spc="160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개요</a:t>
            </a:r>
            <a:endParaRPr lang="en-US" sz="3999" b="1" spc="160" dirty="0">
              <a:solidFill>
                <a:srgbClr val="333333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92046" y="2809782"/>
            <a:ext cx="2351023" cy="2351023"/>
          </a:xfrm>
          <a:custGeom>
            <a:avLst/>
            <a:gdLst/>
            <a:ahLst/>
            <a:cxnLst/>
            <a:rect l="l" t="t" r="r" b="b"/>
            <a:pathLst>
              <a:path w="2351023" h="2351023">
                <a:moveTo>
                  <a:pt x="0" y="0"/>
                </a:moveTo>
                <a:lnTo>
                  <a:pt x="2351023" y="0"/>
                </a:lnTo>
                <a:lnTo>
                  <a:pt x="2351023" y="2351023"/>
                </a:lnTo>
                <a:lnTo>
                  <a:pt x="0" y="23510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 flipV="1">
            <a:off x="3467886" y="4062560"/>
            <a:ext cx="1746872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4" name="AutoShape 4"/>
          <p:cNvSpPr/>
          <p:nvPr/>
        </p:nvSpPr>
        <p:spPr>
          <a:xfrm>
            <a:off x="3468094" y="7711211"/>
            <a:ext cx="1746872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5" name="Freeform 5"/>
          <p:cNvSpPr/>
          <p:nvPr/>
        </p:nvSpPr>
        <p:spPr>
          <a:xfrm>
            <a:off x="792046" y="6439384"/>
            <a:ext cx="2351023" cy="2351023"/>
          </a:xfrm>
          <a:custGeom>
            <a:avLst/>
            <a:gdLst/>
            <a:ahLst/>
            <a:cxnLst/>
            <a:rect l="l" t="t" r="r" b="b"/>
            <a:pathLst>
              <a:path w="2351023" h="2351023">
                <a:moveTo>
                  <a:pt x="0" y="0"/>
                </a:moveTo>
                <a:lnTo>
                  <a:pt x="2351023" y="0"/>
                </a:lnTo>
                <a:lnTo>
                  <a:pt x="2351023" y="2351023"/>
                </a:lnTo>
                <a:lnTo>
                  <a:pt x="0" y="23510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540322" y="4151916"/>
            <a:ext cx="927565" cy="1008889"/>
          </a:xfrm>
          <a:custGeom>
            <a:avLst/>
            <a:gdLst/>
            <a:ahLst/>
            <a:cxnLst/>
            <a:rect l="l" t="t" r="r" b="b"/>
            <a:pathLst>
              <a:path w="927565" h="1008889">
                <a:moveTo>
                  <a:pt x="0" y="0"/>
                </a:moveTo>
                <a:lnTo>
                  <a:pt x="927564" y="0"/>
                </a:lnTo>
                <a:lnTo>
                  <a:pt x="927564" y="1008889"/>
                </a:lnTo>
                <a:lnTo>
                  <a:pt x="0" y="100888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540322" y="7974630"/>
            <a:ext cx="927565" cy="1008889"/>
          </a:xfrm>
          <a:custGeom>
            <a:avLst/>
            <a:gdLst/>
            <a:ahLst/>
            <a:cxnLst/>
            <a:rect l="l" t="t" r="r" b="b"/>
            <a:pathLst>
              <a:path w="927565" h="1008889">
                <a:moveTo>
                  <a:pt x="0" y="0"/>
                </a:moveTo>
                <a:lnTo>
                  <a:pt x="927564" y="0"/>
                </a:lnTo>
                <a:lnTo>
                  <a:pt x="927564" y="1008888"/>
                </a:lnTo>
                <a:lnTo>
                  <a:pt x="0" y="10088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0" y="0"/>
            <a:ext cx="18288000" cy="450526"/>
          </a:xfrm>
          <a:custGeom>
            <a:avLst/>
            <a:gdLst/>
            <a:ahLst/>
            <a:cxnLst/>
            <a:rect l="l" t="t" r="r" b="b"/>
            <a:pathLst>
              <a:path w="18288000" h="450526">
                <a:moveTo>
                  <a:pt x="0" y="0"/>
                </a:moveTo>
                <a:lnTo>
                  <a:pt x="18288000" y="0"/>
                </a:lnTo>
                <a:lnTo>
                  <a:pt x="18288000" y="450526"/>
                </a:lnTo>
                <a:lnTo>
                  <a:pt x="0" y="4505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5538816" y="3002413"/>
            <a:ext cx="2158392" cy="2158392"/>
          </a:xfrm>
          <a:custGeom>
            <a:avLst/>
            <a:gdLst/>
            <a:ahLst/>
            <a:cxnLst/>
            <a:rect l="l" t="t" r="r" b="b"/>
            <a:pathLst>
              <a:path w="2158392" h="2158392">
                <a:moveTo>
                  <a:pt x="0" y="0"/>
                </a:moveTo>
                <a:lnTo>
                  <a:pt x="2158392" y="0"/>
                </a:lnTo>
                <a:lnTo>
                  <a:pt x="2158392" y="2158392"/>
                </a:lnTo>
                <a:lnTo>
                  <a:pt x="0" y="215839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5538816" y="6632015"/>
            <a:ext cx="2158392" cy="2158392"/>
          </a:xfrm>
          <a:custGeom>
            <a:avLst/>
            <a:gdLst/>
            <a:ahLst/>
            <a:cxnLst/>
            <a:rect l="l" t="t" r="r" b="b"/>
            <a:pathLst>
              <a:path w="2158392" h="2158392">
                <a:moveTo>
                  <a:pt x="0" y="0"/>
                </a:moveTo>
                <a:lnTo>
                  <a:pt x="2158392" y="0"/>
                </a:lnTo>
                <a:lnTo>
                  <a:pt x="2158392" y="2158392"/>
                </a:lnTo>
                <a:lnTo>
                  <a:pt x="0" y="215839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1" name="AutoShape 11"/>
          <p:cNvSpPr/>
          <p:nvPr/>
        </p:nvSpPr>
        <p:spPr>
          <a:xfrm flipV="1">
            <a:off x="8105634" y="4081608"/>
            <a:ext cx="1746872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2" name="AutoShape 12"/>
          <p:cNvSpPr/>
          <p:nvPr/>
        </p:nvSpPr>
        <p:spPr>
          <a:xfrm flipV="1">
            <a:off x="8105426" y="7701686"/>
            <a:ext cx="1746872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3" name="Freeform 13"/>
          <p:cNvSpPr/>
          <p:nvPr/>
        </p:nvSpPr>
        <p:spPr>
          <a:xfrm>
            <a:off x="10262289" y="3002413"/>
            <a:ext cx="2158392" cy="2158392"/>
          </a:xfrm>
          <a:custGeom>
            <a:avLst/>
            <a:gdLst/>
            <a:ahLst/>
            <a:cxnLst/>
            <a:rect l="l" t="t" r="r" b="b"/>
            <a:pathLst>
              <a:path w="2158392" h="2158392">
                <a:moveTo>
                  <a:pt x="0" y="0"/>
                </a:moveTo>
                <a:lnTo>
                  <a:pt x="2158392" y="0"/>
                </a:lnTo>
                <a:lnTo>
                  <a:pt x="2158392" y="2158392"/>
                </a:lnTo>
                <a:lnTo>
                  <a:pt x="0" y="215839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0262081" y="6632015"/>
            <a:ext cx="2158392" cy="2158392"/>
          </a:xfrm>
          <a:custGeom>
            <a:avLst/>
            <a:gdLst/>
            <a:ahLst/>
            <a:cxnLst/>
            <a:rect l="l" t="t" r="r" b="b"/>
            <a:pathLst>
              <a:path w="2158392" h="2158392">
                <a:moveTo>
                  <a:pt x="0" y="0"/>
                </a:moveTo>
                <a:lnTo>
                  <a:pt x="2158392" y="0"/>
                </a:lnTo>
                <a:lnTo>
                  <a:pt x="2158392" y="2158392"/>
                </a:lnTo>
                <a:lnTo>
                  <a:pt x="0" y="215839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5" name="AutoShape 15"/>
          <p:cNvSpPr/>
          <p:nvPr/>
        </p:nvSpPr>
        <p:spPr>
          <a:xfrm>
            <a:off x="12978411" y="4000760"/>
            <a:ext cx="1418306" cy="101996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6" name="AutoShape 16"/>
          <p:cNvSpPr/>
          <p:nvPr/>
        </p:nvSpPr>
        <p:spPr>
          <a:xfrm flipV="1">
            <a:off x="12951187" y="6708259"/>
            <a:ext cx="1434660" cy="99683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7" name="Freeform 17"/>
          <p:cNvSpPr/>
          <p:nvPr/>
        </p:nvSpPr>
        <p:spPr>
          <a:xfrm>
            <a:off x="14649577" y="4480674"/>
            <a:ext cx="2846376" cy="2846376"/>
          </a:xfrm>
          <a:custGeom>
            <a:avLst/>
            <a:gdLst/>
            <a:ahLst/>
            <a:cxnLst/>
            <a:rect l="l" t="t" r="r" b="b"/>
            <a:pathLst>
              <a:path w="2846376" h="2846376">
                <a:moveTo>
                  <a:pt x="0" y="0"/>
                </a:moveTo>
                <a:lnTo>
                  <a:pt x="2846377" y="0"/>
                </a:lnTo>
                <a:lnTo>
                  <a:pt x="2846377" y="2846377"/>
                </a:lnTo>
                <a:lnTo>
                  <a:pt x="0" y="284637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568389" y="7110451"/>
            <a:ext cx="927565" cy="1008889"/>
          </a:xfrm>
          <a:custGeom>
            <a:avLst/>
            <a:gdLst/>
            <a:ahLst/>
            <a:cxnLst/>
            <a:rect l="l" t="t" r="r" b="b"/>
            <a:pathLst>
              <a:path w="927565" h="1008889">
                <a:moveTo>
                  <a:pt x="0" y="0"/>
                </a:moveTo>
                <a:lnTo>
                  <a:pt x="927565" y="0"/>
                </a:lnTo>
                <a:lnTo>
                  <a:pt x="927565" y="1008889"/>
                </a:lnTo>
                <a:lnTo>
                  <a:pt x="0" y="100888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909227" y="1919645"/>
            <a:ext cx="16335210" cy="6563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60"/>
              </a:lnSpc>
              <a:spcBef>
                <a:spcPct val="0"/>
              </a:spcBef>
            </a:pPr>
            <a:r>
              <a:rPr lang="en-US" sz="3200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과제</a:t>
            </a:r>
            <a:r>
              <a:rPr lang="en-US" sz="3200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200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완료</a:t>
            </a:r>
            <a:r>
              <a:rPr lang="en-US" sz="3200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시 </a:t>
            </a:r>
            <a:r>
              <a:rPr lang="en-US" sz="3200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예상</a:t>
            </a:r>
            <a:r>
              <a:rPr lang="en-US" sz="3200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200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업무</a:t>
            </a:r>
            <a:r>
              <a:rPr lang="en-US" sz="3200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200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진행</a:t>
            </a:r>
            <a:r>
              <a:rPr lang="en-US" sz="3200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200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과정</a:t>
            </a:r>
            <a:endParaRPr lang="en-US" sz="3200" b="1" dirty="0">
              <a:solidFill>
                <a:srgbClr val="333333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637870" y="1019175"/>
            <a:ext cx="10592755" cy="584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 b="1" spc="160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개요</a:t>
            </a:r>
            <a:endParaRPr lang="en-US" sz="3999" b="1" spc="160" dirty="0">
              <a:solidFill>
                <a:srgbClr val="333333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450526"/>
          </a:xfrm>
          <a:custGeom>
            <a:avLst/>
            <a:gdLst/>
            <a:ahLst/>
            <a:cxnLst/>
            <a:rect l="l" t="t" r="r" b="b"/>
            <a:pathLst>
              <a:path w="18288000" h="450526">
                <a:moveTo>
                  <a:pt x="0" y="0"/>
                </a:moveTo>
                <a:lnTo>
                  <a:pt x="18288000" y="0"/>
                </a:lnTo>
                <a:lnTo>
                  <a:pt x="18288000" y="450526"/>
                </a:lnTo>
                <a:lnTo>
                  <a:pt x="0" y="4505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37870" y="1019175"/>
            <a:ext cx="10592755" cy="584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 b="1" spc="160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진행</a:t>
            </a:r>
            <a:r>
              <a:rPr lang="en-US" sz="3999" b="1" spc="160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999" b="1" spc="160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상황</a:t>
            </a:r>
            <a:endParaRPr lang="en-US" sz="3999" b="1" spc="160" dirty="0">
              <a:solidFill>
                <a:srgbClr val="333333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57200" y="2781300"/>
            <a:ext cx="9420530" cy="50303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39"/>
              </a:lnSpc>
            </a:pPr>
            <a:endParaRPr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604519" lvl="1" indent="-302260">
              <a:lnSpc>
                <a:spcPts val="5039"/>
              </a:lnSpc>
              <a:buAutoNum type="arabicPeriod"/>
            </a:pPr>
            <a:r>
              <a:rPr lang="en-US" sz="27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한 </a:t>
            </a:r>
            <a:r>
              <a:rPr lang="en-US" sz="27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개의</a:t>
            </a:r>
            <a:r>
              <a:rPr lang="en-US" sz="27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7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파일은</a:t>
            </a:r>
            <a:r>
              <a:rPr lang="en-US" sz="27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7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하나의</a:t>
            </a:r>
            <a:r>
              <a:rPr lang="en-US" sz="27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7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부품에</a:t>
            </a:r>
            <a:r>
              <a:rPr lang="en-US" sz="27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7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대한</a:t>
            </a:r>
            <a:r>
              <a:rPr lang="en-US" sz="27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7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모든</a:t>
            </a:r>
            <a:r>
              <a:rPr lang="en-US" sz="27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7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데이터를</a:t>
            </a:r>
            <a:r>
              <a:rPr lang="en-US" sz="27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7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포함</a:t>
            </a:r>
            <a:endParaRPr lang="en-US" sz="2799" b="1" dirty="0">
              <a:solidFill>
                <a:srgbClr val="333333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  <a:p>
            <a:pPr marL="604519" lvl="1" indent="-302260">
              <a:lnSpc>
                <a:spcPts val="5039"/>
              </a:lnSpc>
              <a:buAutoNum type="arabicPeriod"/>
            </a:pPr>
            <a:r>
              <a:rPr lang="en-US" sz="27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한 </a:t>
            </a:r>
            <a:r>
              <a:rPr lang="en-US" sz="27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부품</a:t>
            </a:r>
            <a:r>
              <a:rPr lang="en-US" sz="27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7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내에서</a:t>
            </a:r>
            <a:r>
              <a:rPr lang="en-US" sz="27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7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측정된</a:t>
            </a:r>
            <a:r>
              <a:rPr lang="en-US" sz="27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7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데이터마다</a:t>
            </a:r>
            <a:r>
              <a:rPr lang="en-US" sz="27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7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중요한</a:t>
            </a:r>
            <a:r>
              <a:rPr lang="en-US" sz="27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ko-KR" altLang="en-US" sz="27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정도도 다름</a:t>
            </a:r>
            <a:endParaRPr lang="en-US" sz="2799" b="1" dirty="0">
              <a:solidFill>
                <a:srgbClr val="333333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  <a:p>
            <a:pPr marL="604519" lvl="1" indent="-302260">
              <a:lnSpc>
                <a:spcPts val="5039"/>
              </a:lnSpc>
              <a:buAutoNum type="arabicPeriod"/>
            </a:pPr>
            <a:r>
              <a:rPr lang="en-US" sz="27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부품의</a:t>
            </a:r>
            <a:r>
              <a:rPr lang="en-US" sz="27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7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오류</a:t>
            </a:r>
            <a:r>
              <a:rPr lang="en-US" sz="27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7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정도는</a:t>
            </a:r>
            <a:r>
              <a:rPr lang="en-US" sz="27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+ </a:t>
            </a:r>
            <a:r>
              <a:rPr lang="en-US" sz="27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혹은</a:t>
            </a:r>
            <a:r>
              <a:rPr lang="en-US" sz="27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- </a:t>
            </a:r>
            <a:r>
              <a:rPr lang="en-US" sz="27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기호로</a:t>
            </a:r>
            <a:r>
              <a:rPr lang="en-US" sz="27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7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표시되는데</a:t>
            </a:r>
            <a:r>
              <a:rPr lang="en-US" sz="27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7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같은</a:t>
            </a:r>
            <a:r>
              <a:rPr lang="en-US" sz="27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7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기호는</a:t>
            </a:r>
            <a:r>
              <a:rPr lang="en-US" sz="27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4번까지 </a:t>
            </a:r>
            <a:r>
              <a:rPr lang="en-US" sz="27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반복</a:t>
            </a:r>
            <a:r>
              <a:rPr lang="en-US" sz="27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, 그 </a:t>
            </a:r>
            <a:r>
              <a:rPr lang="en-US" sz="27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이상일</a:t>
            </a:r>
            <a:r>
              <a:rPr lang="en-US" sz="27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시 </a:t>
            </a:r>
            <a:r>
              <a:rPr lang="en-US" sz="27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해당</a:t>
            </a:r>
            <a:r>
              <a:rPr lang="en-US" sz="27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7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부품은</a:t>
            </a:r>
            <a:r>
              <a:rPr lang="en-US" sz="27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NG. </a:t>
            </a:r>
          </a:p>
          <a:p>
            <a:pPr marL="604519" lvl="1" indent="-302260">
              <a:lnSpc>
                <a:spcPts val="5040"/>
              </a:lnSpc>
              <a:spcBef>
                <a:spcPct val="0"/>
              </a:spcBef>
              <a:buAutoNum type="arabicPeriod"/>
            </a:pPr>
            <a:r>
              <a:rPr lang="en-US" sz="27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7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원칙적으로</a:t>
            </a:r>
            <a:r>
              <a:rPr lang="en-US" sz="27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7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불량으로</a:t>
            </a:r>
            <a:r>
              <a:rPr lang="en-US" sz="27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7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판단된</a:t>
            </a:r>
            <a:r>
              <a:rPr lang="en-US" sz="27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7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부위가</a:t>
            </a:r>
            <a:r>
              <a:rPr lang="en-US" sz="27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7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하나만</a:t>
            </a:r>
            <a:r>
              <a:rPr lang="en-US" sz="27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7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있어도</a:t>
            </a:r>
            <a:r>
              <a:rPr lang="en-US" sz="27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그 </a:t>
            </a:r>
            <a:r>
              <a:rPr lang="en-US" sz="27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부품은</a:t>
            </a:r>
            <a:r>
              <a:rPr lang="en-US" sz="27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7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불량으로</a:t>
            </a:r>
            <a:r>
              <a:rPr lang="en-US" sz="27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7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판단</a:t>
            </a:r>
            <a:r>
              <a:rPr lang="en-US" sz="27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. </a:t>
            </a:r>
            <a:r>
              <a:rPr lang="en-US" sz="27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하지만</a:t>
            </a:r>
            <a:r>
              <a:rPr lang="en-US" sz="27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7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부위마다</a:t>
            </a:r>
            <a:r>
              <a:rPr lang="en-US" sz="27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7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중요도가</a:t>
            </a:r>
            <a:r>
              <a:rPr lang="en-US" sz="27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7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다르며</a:t>
            </a:r>
            <a:r>
              <a:rPr lang="en-US" sz="27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, </a:t>
            </a:r>
            <a:r>
              <a:rPr lang="en-US" sz="27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결국</a:t>
            </a:r>
            <a:r>
              <a:rPr lang="en-US" sz="27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7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사람이</a:t>
            </a:r>
            <a:r>
              <a:rPr lang="en-US" sz="2799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799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판단</a:t>
            </a:r>
            <a:endParaRPr lang="en-US" sz="2799" b="1" dirty="0">
              <a:solidFill>
                <a:srgbClr val="333333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344400" y="8503131"/>
            <a:ext cx="3280971" cy="508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79"/>
              </a:lnSpc>
              <a:spcBef>
                <a:spcPct val="0"/>
              </a:spcBef>
            </a:pPr>
            <a:r>
              <a:rPr lang="en-US" sz="2598" b="1" spc="24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en-US" sz="2598" b="1" spc="24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데이터셋</a:t>
            </a:r>
            <a:r>
              <a:rPr lang="en-US" sz="2598" b="1" spc="24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(.txt) </a:t>
            </a:r>
            <a:r>
              <a:rPr lang="en-US" sz="2598" b="1" spc="24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예시</a:t>
            </a:r>
            <a:r>
              <a:rPr lang="en-US" sz="2598" b="1" spc="24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09227" y="1919645"/>
            <a:ext cx="16335210" cy="6609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60"/>
              </a:lnSpc>
              <a:spcBef>
                <a:spcPct val="0"/>
              </a:spcBef>
            </a:pPr>
            <a:r>
              <a:rPr lang="en-US" sz="3200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실무자</a:t>
            </a:r>
            <a:r>
              <a:rPr lang="en-US" sz="3200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200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면담</a:t>
            </a:r>
            <a:r>
              <a:rPr lang="en-US" sz="3200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(2024/04/03)</a:t>
            </a:r>
          </a:p>
        </p:txBody>
      </p:sp>
      <p:sp>
        <p:nvSpPr>
          <p:cNvPr id="8" name="Freeform 5"/>
          <p:cNvSpPr/>
          <p:nvPr/>
        </p:nvSpPr>
        <p:spPr>
          <a:xfrm>
            <a:off x="10081640" y="2597022"/>
            <a:ext cx="8206360" cy="5770333"/>
          </a:xfrm>
          <a:custGeom>
            <a:avLst/>
            <a:gdLst/>
            <a:ahLst/>
            <a:cxnLst/>
            <a:rect l="l" t="t" r="r" b="b"/>
            <a:pathLst>
              <a:path w="8206360" h="5770333">
                <a:moveTo>
                  <a:pt x="0" y="0"/>
                </a:moveTo>
                <a:lnTo>
                  <a:pt x="8206360" y="0"/>
                </a:lnTo>
                <a:lnTo>
                  <a:pt x="8206360" y="5770334"/>
                </a:lnTo>
                <a:lnTo>
                  <a:pt x="0" y="57703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561"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450526"/>
          </a:xfrm>
          <a:custGeom>
            <a:avLst/>
            <a:gdLst/>
            <a:ahLst/>
            <a:cxnLst/>
            <a:rect l="l" t="t" r="r" b="b"/>
            <a:pathLst>
              <a:path w="18288000" h="450526">
                <a:moveTo>
                  <a:pt x="0" y="0"/>
                </a:moveTo>
                <a:lnTo>
                  <a:pt x="18288000" y="0"/>
                </a:lnTo>
                <a:lnTo>
                  <a:pt x="18288000" y="450526"/>
                </a:lnTo>
                <a:lnTo>
                  <a:pt x="0" y="4505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37870" y="1019175"/>
            <a:ext cx="10592755" cy="584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 b="1" spc="160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진행</a:t>
            </a:r>
            <a:r>
              <a:rPr lang="en-US" sz="3999" b="1" spc="160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999" b="1" spc="160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상황</a:t>
            </a:r>
            <a:endParaRPr lang="en-US" sz="3999" b="1" spc="160" dirty="0">
              <a:solidFill>
                <a:srgbClr val="333333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09227" y="3316218"/>
            <a:ext cx="8863766" cy="50302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038"/>
              </a:lnSpc>
            </a:pPr>
            <a:r>
              <a:rPr lang="en-US" sz="2798" b="1" spc="25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798" b="1" spc="25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! </a:t>
            </a:r>
            <a:r>
              <a:rPr lang="en-US" sz="2798" b="1" spc="25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현재</a:t>
            </a:r>
            <a:r>
              <a:rPr lang="en-US" sz="2798" b="1" spc="25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798" b="1" spc="25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기업에서</a:t>
            </a:r>
            <a:r>
              <a:rPr lang="en-US" sz="2798" b="1" spc="25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798" b="1" spc="25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사용하는</a:t>
            </a:r>
            <a:r>
              <a:rPr lang="en-US" sz="2798" b="1" spc="25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798" b="1" spc="25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확장자로는</a:t>
            </a:r>
            <a:r>
              <a:rPr lang="en-US" sz="2798" b="1" spc="25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</a:p>
          <a:p>
            <a:pPr algn="just">
              <a:lnSpc>
                <a:spcPts val="5038"/>
              </a:lnSpc>
            </a:pPr>
            <a:r>
              <a:rPr lang="en-US" sz="2798" b="1" spc="25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  </a:t>
            </a:r>
            <a:r>
              <a:rPr lang="en-US" sz="2798" b="1" spc="25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학습을</a:t>
            </a:r>
            <a:r>
              <a:rPr lang="en-US" sz="2798" b="1" spc="25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798" b="1" spc="25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진행할</a:t>
            </a:r>
            <a:r>
              <a:rPr lang="en-US" sz="2798" b="1" spc="25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수 </a:t>
            </a:r>
            <a:r>
              <a:rPr lang="en-US" sz="2798" b="1" spc="25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없음</a:t>
            </a:r>
            <a:endParaRPr lang="en-US" sz="2798" b="1" spc="25" dirty="0">
              <a:solidFill>
                <a:srgbClr val="333333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  <a:p>
            <a:pPr marL="604302" lvl="1" indent="-302151" algn="just">
              <a:lnSpc>
                <a:spcPts val="5038"/>
              </a:lnSpc>
              <a:buFont typeface="Arial"/>
              <a:buChar char="•"/>
            </a:pPr>
            <a:r>
              <a:rPr lang="en-US" sz="2798" b="1" spc="25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데이터가</a:t>
            </a:r>
            <a:r>
              <a:rPr lang="en-US" sz="2798" b="1" spc="25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798" b="1" spc="25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정렬되어</a:t>
            </a:r>
            <a:r>
              <a:rPr lang="en-US" sz="2798" b="1" spc="25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798" b="1" spc="25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있지</a:t>
            </a:r>
            <a:r>
              <a:rPr lang="en-US" sz="2798" b="1" spc="25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798" b="1" spc="25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않음</a:t>
            </a:r>
            <a:r>
              <a:rPr lang="en-US" sz="2798" b="1" spc="25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.</a:t>
            </a:r>
          </a:p>
          <a:p>
            <a:pPr marL="604302" lvl="1" indent="-302151" algn="just">
              <a:lnSpc>
                <a:spcPts val="5038"/>
              </a:lnSpc>
              <a:buFont typeface="Arial"/>
              <a:buChar char="•"/>
            </a:pPr>
            <a:r>
              <a:rPr lang="en-US" sz="2798" b="1" spc="25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딥러닝</a:t>
            </a:r>
            <a:r>
              <a:rPr lang="en-US" sz="2798" b="1" spc="25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798" b="1" spc="25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학습에</a:t>
            </a:r>
            <a:r>
              <a:rPr lang="en-US" sz="2798" b="1" spc="25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798" b="1" spc="25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불필요한</a:t>
            </a:r>
            <a:r>
              <a:rPr lang="en-US" sz="2798" b="1" spc="25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798" b="1" spc="25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데이터</a:t>
            </a:r>
            <a:r>
              <a:rPr lang="en-US" sz="2798" b="1" spc="25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798" b="1" spc="25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행이</a:t>
            </a:r>
            <a:r>
              <a:rPr lang="en-US" sz="2798" b="1" spc="25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798" b="1" spc="25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존재</a:t>
            </a:r>
            <a:endParaRPr lang="en-US" sz="2798" b="1" spc="25" dirty="0">
              <a:solidFill>
                <a:srgbClr val="333333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  <a:p>
            <a:pPr algn="just">
              <a:lnSpc>
                <a:spcPts val="5038"/>
              </a:lnSpc>
            </a:pPr>
            <a:r>
              <a:rPr lang="en-US" sz="2798" b="1" spc="25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 ex)</a:t>
            </a:r>
          </a:p>
          <a:p>
            <a:pPr algn="just">
              <a:lnSpc>
                <a:spcPts val="5038"/>
              </a:lnSpc>
            </a:pPr>
            <a:r>
              <a:rPr lang="en-US" sz="2798" b="1" spc="25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 - </a:t>
            </a:r>
            <a:r>
              <a:rPr lang="en-US" sz="2798" b="1" spc="25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SMmf값이</a:t>
            </a:r>
            <a:r>
              <a:rPr lang="en-US" sz="2798" b="1" spc="25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798" b="1" spc="25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있는</a:t>
            </a:r>
            <a:r>
              <a:rPr lang="en-US" sz="2798" b="1" spc="25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798" b="1" spc="25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행과</a:t>
            </a:r>
            <a:r>
              <a:rPr lang="en-US" sz="2798" b="1" spc="25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798" b="1" spc="25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같이</a:t>
            </a:r>
            <a:r>
              <a:rPr lang="en-US" sz="2798" b="1" spc="25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798" b="1" spc="25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데이터</a:t>
            </a:r>
            <a:r>
              <a:rPr lang="en-US" sz="2798" b="1" spc="25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798" b="1" spc="25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분석자의</a:t>
            </a:r>
            <a:r>
              <a:rPr lang="en-US" sz="2798" b="1" spc="25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</a:p>
          <a:p>
            <a:pPr algn="just">
              <a:lnSpc>
                <a:spcPts val="5038"/>
              </a:lnSpc>
            </a:pPr>
            <a:r>
              <a:rPr lang="en-US" sz="2798" b="1" spc="25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     </a:t>
            </a:r>
            <a:r>
              <a:rPr lang="en-US" sz="2798" b="1" spc="25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편의를</a:t>
            </a:r>
            <a:r>
              <a:rPr lang="en-US" sz="2798" b="1" spc="25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798" b="1" spc="25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위해서</a:t>
            </a:r>
            <a:r>
              <a:rPr lang="en-US" sz="2798" b="1" spc="25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798" b="1" spc="25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삽입된</a:t>
            </a:r>
            <a:r>
              <a:rPr lang="en-US" sz="2798" b="1" spc="25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행</a:t>
            </a:r>
          </a:p>
          <a:p>
            <a:pPr algn="just">
              <a:lnSpc>
                <a:spcPts val="5039"/>
              </a:lnSpc>
            </a:pPr>
            <a:r>
              <a:rPr lang="en-US" sz="2798" b="1" spc="26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 - </a:t>
            </a:r>
            <a:r>
              <a:rPr lang="en-US" sz="2798" b="1" spc="26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편차와</a:t>
            </a:r>
            <a:r>
              <a:rPr lang="en-US" sz="2798" b="1" spc="26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798" b="1" spc="26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판정이</a:t>
            </a:r>
            <a:r>
              <a:rPr lang="en-US" sz="2798" b="1" spc="26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둘 다 </a:t>
            </a:r>
            <a:r>
              <a:rPr lang="en-US" sz="2798" b="1" spc="26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없는</a:t>
            </a:r>
            <a:r>
              <a:rPr lang="en-US" sz="2798" b="1" spc="26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행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09227" y="2145954"/>
            <a:ext cx="16335210" cy="6563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60"/>
              </a:lnSpc>
              <a:spcBef>
                <a:spcPct val="0"/>
              </a:spcBef>
            </a:pPr>
            <a:r>
              <a:rPr lang="en-US" sz="3200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파일</a:t>
            </a:r>
            <a:r>
              <a:rPr lang="en-US" sz="3200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200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전처리의</a:t>
            </a:r>
            <a:r>
              <a:rPr lang="en-US" sz="3200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200" b="1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필요성</a:t>
            </a:r>
            <a:r>
              <a:rPr lang="en-US" sz="3200" b="1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:</a:t>
            </a: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0356AF23-90DD-A346-BBCB-EB818DA2E2B3}"/>
              </a:ext>
            </a:extLst>
          </p:cNvPr>
          <p:cNvSpPr/>
          <p:nvPr/>
        </p:nvSpPr>
        <p:spPr>
          <a:xfrm>
            <a:off x="10081640" y="2597022"/>
            <a:ext cx="8206360" cy="5770333"/>
          </a:xfrm>
          <a:custGeom>
            <a:avLst/>
            <a:gdLst/>
            <a:ahLst/>
            <a:cxnLst/>
            <a:rect l="l" t="t" r="r" b="b"/>
            <a:pathLst>
              <a:path w="8206360" h="5770333">
                <a:moveTo>
                  <a:pt x="0" y="0"/>
                </a:moveTo>
                <a:lnTo>
                  <a:pt x="8206360" y="0"/>
                </a:lnTo>
                <a:lnTo>
                  <a:pt x="8206360" y="5770334"/>
                </a:lnTo>
                <a:lnTo>
                  <a:pt x="0" y="57703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561"/>
            </a:stretch>
          </a:blipFill>
        </p:spPr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E58C0085-404E-47B2-5D5B-54D26E4AA6BB}"/>
              </a:ext>
            </a:extLst>
          </p:cNvPr>
          <p:cNvSpPr txBox="1"/>
          <p:nvPr/>
        </p:nvSpPr>
        <p:spPr>
          <a:xfrm>
            <a:off x="12344400" y="8503131"/>
            <a:ext cx="3280971" cy="508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79"/>
              </a:lnSpc>
              <a:spcBef>
                <a:spcPct val="0"/>
              </a:spcBef>
            </a:pPr>
            <a:r>
              <a:rPr lang="en-US" sz="2598" b="1" spc="24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en-US" sz="2598" b="1" spc="24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데이터셋</a:t>
            </a:r>
            <a:r>
              <a:rPr lang="en-US" sz="2598" b="1" spc="24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(.txt) </a:t>
            </a:r>
            <a:r>
              <a:rPr lang="en-US" sz="2598" b="1" spc="24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예시</a:t>
            </a:r>
            <a:r>
              <a:rPr lang="en-US" sz="2598" b="1" spc="24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450526"/>
          </a:xfrm>
          <a:custGeom>
            <a:avLst/>
            <a:gdLst/>
            <a:ahLst/>
            <a:cxnLst/>
            <a:rect l="l" t="t" r="r" b="b"/>
            <a:pathLst>
              <a:path w="18288000" h="450526">
                <a:moveTo>
                  <a:pt x="0" y="0"/>
                </a:moveTo>
                <a:lnTo>
                  <a:pt x="18288000" y="0"/>
                </a:lnTo>
                <a:lnTo>
                  <a:pt x="18288000" y="450526"/>
                </a:lnTo>
                <a:lnTo>
                  <a:pt x="0" y="4505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493976" y="7998780"/>
            <a:ext cx="9878565" cy="1723187"/>
          </a:xfrm>
          <a:custGeom>
            <a:avLst/>
            <a:gdLst/>
            <a:ahLst/>
            <a:cxnLst/>
            <a:rect l="l" t="t" r="r" b="b"/>
            <a:pathLst>
              <a:path w="9878565" h="1723187">
                <a:moveTo>
                  <a:pt x="0" y="0"/>
                </a:moveTo>
                <a:lnTo>
                  <a:pt x="9878565" y="0"/>
                </a:lnTo>
                <a:lnTo>
                  <a:pt x="9878565" y="1723187"/>
                </a:lnTo>
                <a:lnTo>
                  <a:pt x="0" y="17231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107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493976" y="2089558"/>
            <a:ext cx="9878565" cy="1853865"/>
          </a:xfrm>
          <a:custGeom>
            <a:avLst/>
            <a:gdLst/>
            <a:ahLst/>
            <a:cxnLst/>
            <a:rect l="l" t="t" r="r" b="b"/>
            <a:pathLst>
              <a:path w="9878565" h="1853865">
                <a:moveTo>
                  <a:pt x="0" y="0"/>
                </a:moveTo>
                <a:lnTo>
                  <a:pt x="9878565" y="0"/>
                </a:lnTo>
                <a:lnTo>
                  <a:pt x="9878565" y="1853865"/>
                </a:lnTo>
                <a:lnTo>
                  <a:pt x="0" y="185386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73918" b="-202870"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7059516" y="4136540"/>
            <a:ext cx="747485" cy="747485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81280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812800"/>
                  </a:lnTo>
                  <a:close/>
                </a:path>
              </a:pathLst>
            </a:custGeom>
            <a:solidFill>
              <a:srgbClr val="00C49A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203200" y="-152400"/>
              <a:ext cx="406400" cy="863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67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2493976" y="5074524"/>
            <a:ext cx="9878565" cy="1795771"/>
          </a:xfrm>
          <a:custGeom>
            <a:avLst/>
            <a:gdLst/>
            <a:ahLst/>
            <a:cxnLst/>
            <a:rect l="l" t="t" r="r" b="b"/>
            <a:pathLst>
              <a:path w="9878565" h="1795771">
                <a:moveTo>
                  <a:pt x="0" y="0"/>
                </a:moveTo>
                <a:lnTo>
                  <a:pt x="9878565" y="0"/>
                </a:lnTo>
                <a:lnTo>
                  <a:pt x="9878565" y="1795771"/>
                </a:lnTo>
                <a:lnTo>
                  <a:pt x="0" y="179577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3913" r="-13913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3716000" y="2702112"/>
            <a:ext cx="1760030" cy="4112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78"/>
              </a:lnSpc>
              <a:spcBef>
                <a:spcPct val="0"/>
              </a:spcBef>
            </a:pPr>
            <a:r>
              <a:rPr lang="en-US" sz="2099" b="1" spc="19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en-US" sz="2099" b="1" spc="19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원본</a:t>
            </a:r>
            <a:r>
              <a:rPr lang="en-US" sz="2099" b="1" spc="19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099" b="1" spc="19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</a:t>
            </a:r>
            <a:r>
              <a:rPr lang="en-US" sz="2099" b="1" spc="19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443656" y="5848585"/>
            <a:ext cx="2634544" cy="3897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98"/>
              </a:lnSpc>
              <a:spcBef>
                <a:spcPct val="0"/>
              </a:spcBef>
            </a:pPr>
            <a:r>
              <a:rPr lang="en-US" sz="1999" b="1" spc="18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en-US" sz="1999" b="1" spc="18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중간</a:t>
            </a:r>
            <a:r>
              <a:rPr lang="en-US" sz="1999" b="1" spc="18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1999" b="1" spc="18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전처리</a:t>
            </a:r>
            <a:r>
              <a:rPr lang="en-US" sz="1999" b="1" spc="18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1999" b="1" spc="18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</a:t>
            </a:r>
            <a:r>
              <a:rPr lang="en-US" sz="1999" b="1" spc="18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563600" y="8746306"/>
            <a:ext cx="2752937" cy="3897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2000" b="1" spc="18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en-US" sz="2000" b="1" spc="18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딥러닝</a:t>
            </a:r>
            <a:r>
              <a:rPr lang="en-US" sz="2000" b="1" spc="18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000" b="1" spc="18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샘플용</a:t>
            </a:r>
            <a:r>
              <a:rPr lang="en-US" sz="2000" b="1" spc="18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000" b="1" spc="18" dirty="0" err="1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전처리</a:t>
            </a:r>
            <a:r>
              <a:rPr lang="en-US" sz="2000" b="1" spc="18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7059516" y="7060795"/>
            <a:ext cx="747485" cy="747485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81280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812800"/>
                  </a:lnTo>
                  <a:close/>
                </a:path>
              </a:pathLst>
            </a:custGeom>
            <a:solidFill>
              <a:srgbClr val="00C49A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203200" y="-152400"/>
              <a:ext cx="406400" cy="863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67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8205772" y="4161680"/>
            <a:ext cx="6805628" cy="525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79"/>
              </a:lnSpc>
              <a:spcBef>
                <a:spcPct val="0"/>
              </a:spcBef>
            </a:pPr>
            <a:r>
              <a:rPr lang="en-US" sz="2400" b="1" spc="24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정렬되지</a:t>
            </a:r>
            <a:r>
              <a:rPr lang="en-US" sz="2400" b="1" spc="24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400" b="1" spc="24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않은</a:t>
            </a:r>
            <a:r>
              <a:rPr lang="en-US" sz="2400" b="1" spc="24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400" b="1" spc="24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데이터를</a:t>
            </a:r>
            <a:r>
              <a:rPr lang="en-US" sz="2400" b="1" spc="24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400" b="1" spc="24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정렬된</a:t>
            </a:r>
            <a:r>
              <a:rPr lang="en-US" sz="2400" b="1" spc="24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400" b="1" spc="24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데이터로</a:t>
            </a:r>
            <a:r>
              <a:rPr lang="en-US" sz="2400" b="1" spc="24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400" b="1" spc="24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변환</a:t>
            </a:r>
            <a:endParaRPr lang="en-US" sz="2400" b="1" spc="24" dirty="0">
              <a:solidFill>
                <a:srgbClr val="333333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8205772" y="7166575"/>
            <a:ext cx="6424628" cy="5320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79"/>
              </a:lnSpc>
              <a:spcBef>
                <a:spcPct val="0"/>
              </a:spcBef>
            </a:pPr>
            <a:r>
              <a:rPr lang="en-US" sz="2598" b="1" spc="24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딥러닝에</a:t>
            </a:r>
            <a:r>
              <a:rPr lang="en-US" sz="2598" b="1" spc="24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598" b="1" spc="24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필요한</a:t>
            </a:r>
            <a:r>
              <a:rPr lang="en-US" sz="2598" b="1" spc="24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598" b="1" spc="24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데이터만을</a:t>
            </a:r>
            <a:r>
              <a:rPr lang="en-US" sz="2598" b="1" spc="24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2598" b="1" spc="24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뽑아</a:t>
            </a:r>
            <a:r>
              <a:rPr lang="en-US" sz="2598" b="1" spc="24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2차 </a:t>
            </a:r>
            <a:r>
              <a:rPr lang="en-US" sz="2598" b="1" spc="24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변환</a:t>
            </a:r>
            <a:endParaRPr lang="en-US" sz="2598" b="1" spc="24" dirty="0">
              <a:solidFill>
                <a:srgbClr val="333333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637870" y="1019175"/>
            <a:ext cx="10592755" cy="584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 b="1" spc="160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진행</a:t>
            </a:r>
            <a:r>
              <a:rPr lang="en-US" sz="3999" b="1" spc="160" dirty="0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en-US" sz="3999" b="1" spc="160" dirty="0" err="1">
                <a:solidFill>
                  <a:srgbClr val="333333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상황</a:t>
            </a:r>
            <a:endParaRPr lang="en-US" sz="3999" b="1" spc="160" dirty="0">
              <a:solidFill>
                <a:srgbClr val="333333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629</Words>
  <Application>Microsoft Office PowerPoint</Application>
  <PresentationFormat>사용자 지정</PresentationFormat>
  <Paragraphs>138</Paragraphs>
  <Slides>15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나눔고딕 ExtraBold</vt:lpstr>
      <vt:lpstr>DM Sans Bold</vt:lpstr>
      <vt:lpstr>Calibri</vt:lpstr>
      <vt:lpstr>굴림</vt:lpstr>
      <vt:lpstr>Poppins Light</vt:lpstr>
      <vt:lpstr>TT Rounds Condensed</vt:lpstr>
      <vt:lpstr>Arial</vt:lpstr>
      <vt:lpstr>TT Rounds Condensed Bold</vt:lpstr>
      <vt:lpstr>Poppins Medium Bold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빅브라더조 1차 발표자료_수정2 (2).pptx</dc:title>
  <dc:creator>yeong chan lee</dc:creator>
  <cp:lastModifiedBy>박 진서</cp:lastModifiedBy>
  <cp:revision>13</cp:revision>
  <dcterms:created xsi:type="dcterms:W3CDTF">2006-08-16T00:00:00Z</dcterms:created>
  <dcterms:modified xsi:type="dcterms:W3CDTF">2024-05-12T11:07:03Z</dcterms:modified>
  <dc:identifier>DAGCenqzr2Y</dc:identifier>
</cp:coreProperties>
</file>