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embedTrueTypeFonts="true">
  <p:sldMasterIdLst>
    <p:sldMasterId id="2147483665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  <p:embeddedFontLst>
    <p:embeddedFont>
      <p:font typeface="210 네모진 Ultra-Bold" panose="02020503020101020101" pitchFamily="589833" charset="1"/>
    </p:embeddedFont>
    <p:embeddedFont>
      <p:font typeface="용이고딕-레귤러" panose="00000000000000000000" pitchFamily="0" charset="1"/>
    </p:embeddedFont>
    <p:embeddedFont>
      <p:font typeface="용이고딕-레귤러 Bold" panose="00000000000000000000" pitchFamily="0" charset="1"/>
    </p:embeddedFont>
    <p:embeddedFont>
      <p:font typeface="Montserrat Classic Bold" panose="00000800000000000000" pitchFamily="7341056" charset="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1" snapToObjects="1">
      <p:cViewPr varScale="1">
        <p:scale>
          <a:sx n="74" d="100"/>
          <a:sy n="74" d="100"/>
        </p:scale>
        <p:origin x="-1092" y="-90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notesSlide" Target="notesSlides/notesSlide1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안녕하세요</a:t>
            </a:r>
          </a:p>
          <a:p>
            <a:r>
              <a:rPr lang="en-US"/>
              <a:t>실증적소프트웨어</a:t>
            </a:r>
          </a:p>
          <a:p>
            <a:r>
              <a:rPr lang="en-US"/>
              <a:t>프로젝트 1학기 최종발표를 맡게 된</a:t>
            </a:r>
          </a:p>
          <a:p>
            <a:r>
              <a:rPr lang="en-US"/>
              <a:t>빅브라더조 *** 라고 합니다.</a:t>
            </a:r>
          </a:p>
          <a:p>
            <a:r>
              <a:rPr lang="en-US"/>
              <a:t/>
            </a:r>
          </a:p>
          <a:p>
            <a:r>
              <a:rPr lang="en-US"/>
              <a:t>저희 조는</a:t>
            </a:r>
          </a:p>
          <a:p>
            <a:r>
              <a:rPr lang="en-US"/>
              <a:t>팀장 박진서</a:t>
            </a:r>
          </a:p>
          <a:p>
            <a:r>
              <a:rPr lang="en-US"/>
              <a:t>팀원 박성민, 이영찬, 이승훈</a:t>
            </a:r>
          </a:p>
          <a:p>
            <a:r>
              <a:rPr lang="en-US"/>
              <a:t>이렇게 4명으로 이뤄져있습니다.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목차입니다.</a:t>
            </a:r>
          </a:p>
          <a:p>
            <a:r>
              <a:rPr lang="en-US"/>
              <a:t>저희 과제의 목표에 대해 간단하게 설명해드리고</a:t>
            </a:r>
          </a:p>
          <a:p>
            <a:r>
              <a:rPr lang="en-US"/>
              <a:t>중간 발표에서 지적 받은 사항은 어떤 것이 있었는지 말씀드리고 이에 대한 개선 사항을 반영한 최종 모델을 말씀드리는 것이 이번 발표의 주 목적이 되겠습니다.</a:t>
            </a:r>
          </a:p>
          <a:p>
            <a:r>
              <a:rPr lang="en-US"/>
              <a:t/>
            </a:r>
          </a:p>
          <a:p>
            <a:r>
              <a:rPr lang="en-US"/>
              <a:t>그리고 마지막으로 향후 계획을 말씀드리고 Q&amp;A 진행 후 발표를 마치려 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저희 과제의 목표는 3차원 측정기 CMM을 통해 측정한 데이터 오류를 딥러닝을 통해 자동으로 검출해내는 것입니다.</a:t>
            </a:r>
          </a:p>
          <a:p>
            <a:r>
              <a:rPr lang="en-US"/>
              <a:t/>
            </a:r>
          </a:p>
          <a:p>
            <a:r>
              <a:rPr lang="en-US"/>
              <a:t>현재는 복수명 이상의 작업자가 투입되어 이러한 오류를 검출하고 있기 때문에 오류를 자동으로 검출할 수 있는 모듈이 개발된다면 기업 입장에선 인건비를, 작업자 입장에선 작업의 능률을 올릴 수 있는 유의미한 작업이 되겠습니다.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2.svg"></Relationship><Relationship Id="rId5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svg"></Relationship><Relationship Id="rId5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svg"></Relationship><Relationship Id="rId5" Type="http://schemas.openxmlformats.org/officeDocument/2006/relationships/image" Target="../media/image5.jpe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image7.png"></Relationship><Relationship Id="rId8" Type="http://schemas.openxmlformats.org/officeDocument/2006/relationships/image" Target="../media/image8.png"></Relationship><Relationship Id="rId9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image" Target="../media/image10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3.png"></Relationship><Relationship Id="rId6" Type="http://schemas.openxmlformats.org/officeDocument/2006/relationships/image" Target="../media/image4.svg"></Relationship><Relationship Id="rId7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4.sv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4.svg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sv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bg>
      <p:bgPr>
        <a:solidFill>
          <a:srgbClr val="004C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/>
          </p:cNvSpPr>
          <p:nvPr/>
        </p:nvSpPr>
        <p:spPr>
          <a:xfrm rot="0">
            <a:off x="476250" y="409575"/>
            <a:ext cx="17632680" cy="307403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12101"/>
              </a:lnSpc>
              <a:buFontTx/>
              <a:buNone/>
            </a:pPr>
            <a:r>
              <a:rPr lang="en-US" sz="9525">
                <a:solidFill>
                  <a:srgbClr val="FFFFFF"/>
                </a:solidFill>
                <a:latin typeface="나눔고딕" charset="0"/>
                <a:ea typeface="나눔고딕" charset="0"/>
                <a:cs typeface="210 네모진 Ultra-Bold" charset="0"/>
              </a:rPr>
              <a:t>CMM 측정데이터 이상치 탐지를 위한 딥러닝 모듈 개발</a:t>
            </a:r>
            <a:endParaRPr lang="ko-KR" altLang="en-US" sz="9525">
              <a:solidFill>
                <a:srgbClr val="FFFFFF"/>
              </a:solidFill>
              <a:latin typeface="나눔고딕" charset="0"/>
              <a:ea typeface="나눔고딕" charset="0"/>
              <a:cs typeface="210 네모진 Ultra-Bold" charset="0"/>
            </a:endParaRPr>
          </a:p>
        </p:txBody>
      </p:sp>
      <p:sp>
        <p:nvSpPr>
          <p:cNvPr id="3" name="TextBox 3"/>
          <p:cNvSpPr txBox="true"/>
          <p:nvPr/>
        </p:nvSpPr>
        <p:spPr>
          <a:xfrm>
            <a:off x="476250" y="5991225"/>
            <a:ext cx="4328795" cy="383095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빅브라더(02분반)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팀장 : 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2143017 박진서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팀원: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1904919 박성민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2155131</a:t>
            </a:r>
            <a:r>
              <a:rPr lang="ko-KR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  </a:t>
            </a: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이영찬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l">
              <a:lnSpc>
                <a:spcPts val="3774"/>
              </a:lnSpc>
              <a:buFontTx/>
              <a:buNone/>
            </a:pP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2155129</a:t>
            </a:r>
            <a:r>
              <a:rPr lang="ko-KR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 </a:t>
            </a:r>
            <a:r>
              <a:rPr lang="en-US" sz="3145">
                <a:solidFill>
                  <a:srgbClr val="82D1FF"/>
                </a:solidFill>
                <a:latin typeface="나눔고딕" charset="0"/>
                <a:ea typeface="나눔고딕" charset="0"/>
                <a:cs typeface="용이고딕-레귤러" charset="0"/>
              </a:rPr>
              <a:t>이승훈</a:t>
            </a:r>
            <a:endParaRPr lang="ko-KR" altLang="en-US" sz="3145">
              <a:solidFill>
                <a:srgbClr val="82D1FF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4" name="Freeform 4"/>
          <p:cNvSpPr/>
          <p:nvPr/>
        </p:nvSpPr>
        <p:spPr>
          <a:xfrm flipH="false" flipV="false" rot="0">
            <a:off x="9705975" y="3841750"/>
            <a:ext cx="8070850" cy="5969000"/>
          </a:xfrm>
          <a:custGeom>
            <a:avLst/>
            <a:gdLst/>
            <a:ahLst/>
            <a:cxnLst/>
            <a:rect r="r" b="b" t="t" l="l"/>
            <a:pathLst>
              <a:path h="5968714" w="8070563">
                <a:moveTo>
                  <a:pt x="0" y="0"/>
                </a:moveTo>
                <a:lnTo>
                  <a:pt x="8070563" y="0"/>
                </a:lnTo>
                <a:lnTo>
                  <a:pt x="8070563" y="5968714"/>
                </a:lnTo>
                <a:lnTo>
                  <a:pt x="0" y="596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true"/>
          <p:nvPr/>
        </p:nvSpPr>
        <p:spPr>
          <a:xfrm>
            <a:off x="4837430" y="952500"/>
            <a:ext cx="4157345" cy="143700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11311"/>
              </a:lnSpc>
              <a:buFontTx/>
              <a:buNone/>
            </a:pPr>
            <a:r>
              <a:rPr lang="en-US" sz="8905" b="0">
                <a:solidFill>
                  <a:srgbClr val="003EA8"/>
                </a:solidFill>
                <a:latin typeface="나눔고딕" charset="0"/>
                <a:ea typeface="나눔고딕" charset="0"/>
                <a:cs typeface="용이고딕-레귤러 Bold" charset="0"/>
              </a:rPr>
              <a:t>목차</a:t>
            </a:r>
            <a:endParaRPr lang="ko-KR" altLang="en-US" sz="8905" b="0">
              <a:solidFill>
                <a:srgbClr val="003EA8"/>
              </a:solidFill>
              <a:latin typeface="나눔고딕" charset="0"/>
              <a:ea typeface="나눔고딕" charset="0"/>
              <a:cs typeface="용이고딕-레귤러 Bold" charset="0"/>
            </a:endParaRPr>
          </a:p>
        </p:txBody>
      </p:sp>
      <p:sp>
        <p:nvSpPr>
          <p:cNvPr id="3" name="TextBox 3"/>
          <p:cNvSpPr txBox="true"/>
          <p:nvPr/>
        </p:nvSpPr>
        <p:spPr>
          <a:xfrm>
            <a:off x="6358890" y="3700780"/>
            <a:ext cx="1046480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just">
              <a:lnSpc>
                <a:spcPts val="4200"/>
              </a:lnSpc>
              <a:buFontTx/>
              <a:buNone/>
            </a:pPr>
            <a:r>
              <a:rPr lang="en-US" sz="35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01</a:t>
            </a:r>
            <a:endParaRPr lang="ko-KR" altLang="en-US" sz="35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4" name="TextBox 4"/>
          <p:cNvSpPr txBox="true"/>
          <p:nvPr/>
        </p:nvSpPr>
        <p:spPr>
          <a:xfrm>
            <a:off x="6358890" y="7165975"/>
            <a:ext cx="1046480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just">
              <a:lnSpc>
                <a:spcPts val="4200"/>
              </a:lnSpc>
              <a:buFontTx/>
              <a:buNone/>
            </a:pPr>
            <a:r>
              <a:rPr lang="en-US" sz="35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03</a:t>
            </a:r>
            <a:endParaRPr lang="ko-KR" altLang="en-US" sz="35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5" name="TextBox 5"/>
          <p:cNvSpPr txBox="true"/>
          <p:nvPr/>
        </p:nvSpPr>
        <p:spPr>
          <a:xfrm>
            <a:off x="6358890" y="5420360"/>
            <a:ext cx="1046480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200"/>
              </a:lnSpc>
              <a:buFontTx/>
              <a:buNone/>
            </a:pPr>
            <a:r>
              <a:rPr lang="en-US" sz="35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02</a:t>
            </a:r>
            <a:endParaRPr lang="ko-KR" altLang="en-US" sz="35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6" name="TextBox 6"/>
          <p:cNvSpPr txBox="true"/>
          <p:nvPr/>
        </p:nvSpPr>
        <p:spPr>
          <a:xfrm>
            <a:off x="7175500" y="3700780"/>
            <a:ext cx="4454525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just">
              <a:lnSpc>
                <a:spcPts val="4200"/>
              </a:lnSpc>
              <a:buFontTx/>
              <a:buNone/>
            </a:pPr>
            <a:r>
              <a:rPr lang="en-US" sz="3500">
                <a:solidFill>
                  <a:srgbClr val="25344D"/>
                </a:solidFill>
                <a:latin typeface="나눔고딕" charset="0"/>
                <a:ea typeface="나눔고딕" charset="0"/>
                <a:cs typeface="용이고딕-레귤러" charset="0"/>
              </a:rPr>
              <a:t>프로젝트 목표 소개</a:t>
            </a:r>
            <a:endParaRPr lang="ko-KR" altLang="en-US" sz="3500">
              <a:solidFill>
                <a:srgbClr val="25344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name="TextBox 7" id="7"/>
          <p:cNvSpPr txBox="true"/>
          <p:nvPr/>
        </p:nvSpPr>
        <p:spPr>
          <a:xfrm>
            <a:off x="7200265" y="7165975"/>
            <a:ext cx="4128135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just">
              <a:lnSpc>
                <a:spcPts val="4200"/>
              </a:lnSpc>
              <a:buFontTx/>
              <a:buNone/>
            </a:pPr>
            <a:r>
              <a:rPr lang="en-US" sz="3500">
                <a:solidFill>
                  <a:srgbClr val="25344D"/>
                </a:solidFill>
                <a:latin typeface="나눔고딕" charset="0"/>
                <a:ea typeface="나눔고딕" charset="0"/>
                <a:cs typeface="용이고딕-레귤러" charset="0"/>
              </a:rPr>
              <a:t>향후 계획</a:t>
            </a:r>
            <a:endParaRPr lang="ko-KR" altLang="en-US" sz="3500">
              <a:solidFill>
                <a:srgbClr val="25344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8" name="TextBox 8"/>
          <p:cNvSpPr txBox="true"/>
          <p:nvPr/>
        </p:nvSpPr>
        <p:spPr>
          <a:xfrm>
            <a:off x="7175500" y="5420360"/>
            <a:ext cx="4023995" cy="53403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200"/>
              </a:lnSpc>
              <a:buFontTx/>
              <a:buNone/>
            </a:pPr>
            <a:r>
              <a:rPr lang="en-US" sz="3500">
                <a:solidFill>
                  <a:srgbClr val="25344D"/>
                </a:solidFill>
                <a:latin typeface="나눔고딕" charset="0"/>
                <a:ea typeface="나눔고딕" charset="0"/>
                <a:cs typeface="용이고딕-레귤러" charset="0"/>
              </a:rPr>
              <a:t>프로젝트 진행 상황</a:t>
            </a:r>
            <a:endParaRPr lang="ko-KR" altLang="en-US" sz="3500">
              <a:solidFill>
                <a:srgbClr val="25344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9" name="Freeform 9"/>
          <p:cNvSpPr/>
          <p:nvPr/>
        </p:nvSpPr>
        <p:spPr>
          <a:xfrm flipH="false" flipV="false" rot="5399999">
            <a:off x="1424305" y="-176530"/>
            <a:ext cx="1319530" cy="3730625"/>
          </a:xfrm>
          <a:custGeom>
            <a:avLst/>
            <a:gdLst/>
            <a:ahLst/>
            <a:cxnLst/>
            <a:rect r="r" b="b" t="t" l="l"/>
            <a:pathLst>
              <a:path h="3730708" w="1319738">
                <a:moveTo>
                  <a:pt x="0" y="0"/>
                </a:moveTo>
                <a:lnTo>
                  <a:pt x="1319738" y="0"/>
                </a:lnTo>
                <a:lnTo>
                  <a:pt x="1319738" y="3730708"/>
                </a:lnTo>
                <a:lnTo>
                  <a:pt x="0" y="3730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false" flipV="false" rot="5399999">
            <a:off x="1012825" y="-474980"/>
            <a:ext cx="1319530" cy="3730625"/>
          </a:xfrm>
          <a:custGeom>
            <a:avLst/>
            <a:gdLst/>
            <a:ahLst/>
            <a:cxnLst/>
            <a:rect r="r" b="b" t="t" l="l"/>
            <a:pathLst>
              <a:path h="3730708" w="1319738">
                <a:moveTo>
                  <a:pt x="0" y="0"/>
                </a:moveTo>
                <a:lnTo>
                  <a:pt x="1319738" y="0"/>
                </a:lnTo>
                <a:lnTo>
                  <a:pt x="1319738" y="3730708"/>
                </a:lnTo>
                <a:lnTo>
                  <a:pt x="0" y="3730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9580" y="5169535"/>
            <a:ext cx="2441575" cy="1628140"/>
          </a:xfrm>
          <a:custGeom>
            <a:avLst/>
            <a:gdLst/>
            <a:ahLst/>
            <a:cxnLst/>
            <a:rect r="r" b="b" t="t" l="l"/>
            <a:pathLst>
              <a:path h="1627362" w="2441042">
                <a:moveTo>
                  <a:pt x="0" y="0"/>
                </a:moveTo>
                <a:lnTo>
                  <a:pt x="2441043" y="0"/>
                </a:lnTo>
                <a:lnTo>
                  <a:pt x="2441043" y="1627361"/>
                </a:lnTo>
                <a:lnTo>
                  <a:pt x="0" y="1627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>
            <a:off x="3337560" y="5767705"/>
            <a:ext cx="430530" cy="430530"/>
            <a:chOff x="3337560" y="5767705"/>
            <a:chExt cx="430530" cy="430530"/>
          </a:xfrm>
        </p:grpSpPr>
        <p:sp>
          <p:nvSpPr>
            <p:cNvPr id="5" name="Freeform 5"/>
            <p:cNvSpPr/>
            <p:nvPr/>
          </p:nvSpPr>
          <p:spPr>
            <a:xfrm>
              <a:off x="3337560" y="5767705"/>
              <a:ext cx="431165" cy="43116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6" name="TextBox 6"/>
            <p:cNvSpPr txBox="true"/>
            <p:nvPr/>
          </p:nvSpPr>
          <p:spPr>
            <a:xfrm>
              <a:off x="3337560" y="5819775"/>
              <a:ext cx="377825" cy="271780"/>
            </a:xfrm>
            <a:prstGeom prst="rect">
              <a:avLst/>
            </a:prstGeom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3975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4215765" y="5143500"/>
            <a:ext cx="3811270" cy="1680210"/>
          </a:xfrm>
          <a:custGeom>
            <a:avLst/>
            <a:gdLst/>
            <a:ahLst/>
            <a:cxnLst/>
            <a:rect r="r" b="b" t="t" l="l"/>
            <a:pathLst>
              <a:path h="1679379" w="3810639">
                <a:moveTo>
                  <a:pt x="0" y="0"/>
                </a:moveTo>
                <a:lnTo>
                  <a:pt x="3810639" y="0"/>
                </a:lnTo>
                <a:lnTo>
                  <a:pt x="3810639" y="1679379"/>
                </a:lnTo>
                <a:lnTo>
                  <a:pt x="0" y="1679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>
            <a:off x="8473440" y="5767705"/>
            <a:ext cx="430530" cy="430530"/>
            <a:chOff x="8473440" y="5767705"/>
            <a:chExt cx="430530" cy="430530"/>
          </a:xfrm>
        </p:grpSpPr>
        <p:sp>
          <p:nvSpPr>
            <p:cNvPr id="9" name="Freeform 9"/>
            <p:cNvSpPr/>
            <p:nvPr/>
          </p:nvSpPr>
          <p:spPr>
            <a:xfrm>
              <a:off x="8473440" y="5767705"/>
              <a:ext cx="431165" cy="43116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0" name="TextBox 10"/>
            <p:cNvSpPr txBox="true"/>
            <p:nvPr/>
          </p:nvSpPr>
          <p:spPr>
            <a:xfrm>
              <a:off x="8473440" y="5819775"/>
              <a:ext cx="377825" cy="271780"/>
            </a:xfrm>
            <a:prstGeom prst="rect">
              <a:avLst/>
            </a:prstGeom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3975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name="Group 11" id="11"/>
          <p:cNvGrpSpPr/>
          <p:nvPr/>
        </p:nvGrpSpPr>
        <p:grpSpPr>
          <a:xfrm>
            <a:off x="13416915" y="5730875"/>
            <a:ext cx="503555" cy="503555"/>
            <a:chOff x="13416915" y="5730875"/>
            <a:chExt cx="503555" cy="503555"/>
          </a:xfrm>
        </p:grpSpPr>
        <p:sp>
          <p:nvSpPr>
            <p:cNvPr id="12" name="Freeform 12"/>
            <p:cNvSpPr/>
            <p:nvPr/>
          </p:nvSpPr>
          <p:spPr>
            <a:xfrm>
              <a:off x="13416915" y="5730875"/>
              <a:ext cx="504190" cy="50419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3" name="TextBox 13"/>
            <p:cNvSpPr txBox="true"/>
            <p:nvPr/>
          </p:nvSpPr>
          <p:spPr>
            <a:xfrm>
              <a:off x="13416915" y="5791835"/>
              <a:ext cx="441325" cy="317500"/>
            </a:xfrm>
            <a:prstGeom prst="rect">
              <a:avLst/>
            </a:prstGeom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3975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9351645" y="5029200"/>
            <a:ext cx="3618865" cy="1908810"/>
          </a:xfrm>
          <a:custGeom>
            <a:avLst/>
            <a:gdLst/>
            <a:ahLst/>
            <a:cxnLst/>
            <a:rect r="r" b="b" t="t" l="l"/>
            <a:pathLst>
              <a:path h="1907999" w="3618223">
                <a:moveTo>
                  <a:pt x="0" y="0"/>
                </a:moveTo>
                <a:lnTo>
                  <a:pt x="3618222" y="0"/>
                </a:lnTo>
                <a:lnTo>
                  <a:pt x="3618222" y="1907999"/>
                </a:lnTo>
                <a:lnTo>
                  <a:pt x="0" y="19079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5112" b="0"/>
            </a:stretch>
          </a:blipFill>
        </p:spPr>
      </p:sp>
      <p:sp>
        <p:nvSpPr>
          <p:cNvPr id="15" name="TextBox 15"/>
          <p:cNvSpPr txBox="true"/>
          <p:nvPr/>
        </p:nvSpPr>
        <p:spPr>
          <a:xfrm>
            <a:off x="4905375" y="1827530"/>
            <a:ext cx="8477250" cy="112966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8890"/>
              </a:lnSpc>
              <a:buFontTx/>
              <a:buNone/>
            </a:pPr>
            <a:r>
              <a:rPr lang="en-US" sz="7000" b="0">
                <a:solidFill>
                  <a:srgbClr val="003EA8"/>
                </a:solidFill>
                <a:latin typeface="나눔고딕" charset="0"/>
                <a:ea typeface="나눔고딕" charset="0"/>
                <a:cs typeface="용이고딕-레귤러 Bold" charset="0"/>
              </a:rPr>
              <a:t>프로젝트 목표</a:t>
            </a:r>
            <a:endParaRPr lang="ko-KR" altLang="en-US" sz="7000" b="0">
              <a:solidFill>
                <a:srgbClr val="003EA8"/>
              </a:solidFill>
              <a:latin typeface="나눔고딕" charset="0"/>
              <a:ea typeface="나눔고딕" charset="0"/>
              <a:cs typeface="용이고딕-레귤러 Bold" charset="0"/>
            </a:endParaRPr>
          </a:p>
        </p:txBody>
      </p:sp>
      <p:sp>
        <p:nvSpPr>
          <p:cNvPr id="16" name="TextBox 16"/>
          <p:cNvSpPr txBox="true"/>
          <p:nvPr/>
        </p:nvSpPr>
        <p:spPr>
          <a:xfrm>
            <a:off x="6907530" y="1028700"/>
            <a:ext cx="4474210" cy="73152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5759"/>
              </a:lnSpc>
              <a:buFontTx/>
              <a:buNone/>
            </a:pPr>
            <a:r>
              <a:rPr lang="en-US" sz="48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01</a:t>
            </a:r>
            <a:endParaRPr lang="ko-KR" altLang="en-US" sz="48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17" name="TextBox 17"/>
          <p:cNvSpPr txBox="1">
            <a:spLocks/>
          </p:cNvSpPr>
          <p:nvPr/>
        </p:nvSpPr>
        <p:spPr>
          <a:xfrm>
            <a:off x="2435860" y="3079115"/>
            <a:ext cx="13412470" cy="104965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CMM(3차원 측정기)을 통해 특정 부품의 각도, 면적, 길이 등을 측정하여 얻은 데이터에서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이상치(에러)를 탐지해 부품의 불량 여부를 판단하는 딥러닝 모듈 개발이 목표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18" name="TextBox 18"/>
          <p:cNvSpPr txBox="1">
            <a:spLocks/>
          </p:cNvSpPr>
          <p:nvPr/>
        </p:nvSpPr>
        <p:spPr>
          <a:xfrm>
            <a:off x="4667250" y="7240270"/>
            <a:ext cx="2893060" cy="80708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79"/>
              </a:lnSpc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자체 프로그램에서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79"/>
              </a:lnSpc>
              <a:spcBef>
                <a:spcPct val="0"/>
              </a:spcBef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TXT 파일을 추출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19" name="TextBox 19"/>
          <p:cNvSpPr txBox="1">
            <a:spLocks/>
          </p:cNvSpPr>
          <p:nvPr/>
        </p:nvSpPr>
        <p:spPr>
          <a:xfrm>
            <a:off x="233680" y="7252970"/>
            <a:ext cx="2882900" cy="80708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79"/>
              </a:lnSpc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CMM에서 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79"/>
              </a:lnSpc>
              <a:spcBef>
                <a:spcPct val="0"/>
              </a:spcBef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부품의 데이터를 측정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20" name="TextBox 20"/>
          <p:cNvSpPr txBox="1">
            <a:spLocks/>
          </p:cNvSpPr>
          <p:nvPr/>
        </p:nvSpPr>
        <p:spPr>
          <a:xfrm>
            <a:off x="10008870" y="7240270"/>
            <a:ext cx="2315210" cy="80708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79"/>
              </a:lnSpc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전처리 과정을 통한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79"/>
              </a:lnSpc>
              <a:spcBef>
                <a:spcPct val="0"/>
              </a:spcBef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데이터 재구성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4368145" y="5006975"/>
            <a:ext cx="3471545" cy="1952625"/>
          </a:xfrm>
          <a:custGeom>
            <a:avLst/>
            <a:gdLst/>
            <a:ahLst/>
            <a:cxnLst/>
            <a:rect r="r" b="b" t="t" l="l"/>
            <a:pathLst>
              <a:path h="1952234" w="3470639">
                <a:moveTo>
                  <a:pt x="0" y="0"/>
                </a:moveTo>
                <a:lnTo>
                  <a:pt x="3470639" y="0"/>
                </a:lnTo>
                <a:lnTo>
                  <a:pt x="3470639" y="1952235"/>
                </a:lnTo>
                <a:lnTo>
                  <a:pt x="0" y="19522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id="22" name="TextBox 22"/>
          <p:cNvSpPr txBox="1">
            <a:spLocks/>
          </p:cNvSpPr>
          <p:nvPr/>
        </p:nvSpPr>
        <p:spPr>
          <a:xfrm>
            <a:off x="14636115" y="7227570"/>
            <a:ext cx="2948940" cy="80708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79"/>
              </a:lnSpc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딥러닝 모델을 통한 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79"/>
              </a:lnSpc>
              <a:spcBef>
                <a:spcPct val="0"/>
              </a:spcBef>
              <a:buFontTx/>
              <a:buNone/>
            </a:pPr>
            <a:r>
              <a:rPr lang="en-US" sz="199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불량여부 예측 및 시각화</a:t>
            </a:r>
            <a:endParaRPr lang="ko-KR" altLang="en-US" sz="199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2035" y="4001770"/>
            <a:ext cx="1711325" cy="4070350"/>
          </a:xfrm>
          <a:custGeom>
            <a:avLst/>
            <a:gdLst/>
            <a:ahLst/>
            <a:cxnLst/>
            <a:rect r="r" b="b" t="t" l="l"/>
            <a:pathLst>
              <a:path h="4069766" w="1710396">
                <a:moveTo>
                  <a:pt x="0" y="0"/>
                </a:moveTo>
                <a:lnTo>
                  <a:pt x="1710396" y="0"/>
                </a:lnTo>
                <a:lnTo>
                  <a:pt x="1710396" y="4069766"/>
                </a:lnTo>
                <a:lnTo>
                  <a:pt x="0" y="406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7" r="0" b="-787"/>
            </a:stretch>
          </a:blipFill>
        </p:spPr>
      </p:sp>
      <p:grpSp>
        <p:nvGrpSpPr>
          <p:cNvPr name="Group 3" id="3"/>
          <p:cNvGrpSpPr/>
          <p:nvPr/>
        </p:nvGrpSpPr>
        <p:grpSpPr>
          <a:xfrm>
            <a:off x="3319780" y="5808345"/>
            <a:ext cx="455295" cy="455295"/>
            <a:chOff x="3319780" y="5808345"/>
            <a:chExt cx="455295" cy="455295"/>
          </a:xfrm>
        </p:grpSpPr>
        <p:sp>
          <p:nvSpPr>
            <p:cNvPr id="4" name="Freeform 4"/>
            <p:cNvSpPr/>
            <p:nvPr/>
          </p:nvSpPr>
          <p:spPr>
            <a:xfrm>
              <a:off x="3319780" y="5808345"/>
              <a:ext cx="455930" cy="45593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5" name="TextBox 5"/>
            <p:cNvSpPr txBox="true"/>
            <p:nvPr/>
          </p:nvSpPr>
          <p:spPr>
            <a:xfrm>
              <a:off x="3319780" y="5863590"/>
              <a:ext cx="399415" cy="287020"/>
            </a:xfrm>
            <a:prstGeom prst="rect">
              <a:avLst/>
            </a:prstGeom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3975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4356100" y="5225415"/>
            <a:ext cx="4799965" cy="1570990"/>
          </a:xfrm>
          <a:custGeom>
            <a:avLst/>
            <a:gdLst/>
            <a:ahLst/>
            <a:cxnLst/>
            <a:rect r="r" b="b" t="t" l="l"/>
            <a:pathLst>
              <a:path h="1570334" w="4799446">
                <a:moveTo>
                  <a:pt x="0" y="0"/>
                </a:moveTo>
                <a:lnTo>
                  <a:pt x="4799446" y="0"/>
                </a:lnTo>
                <a:lnTo>
                  <a:pt x="4799446" y="1570334"/>
                </a:lnTo>
                <a:lnTo>
                  <a:pt x="0" y="1570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190" b="-326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73410" y="4253230"/>
            <a:ext cx="6341745" cy="3567430"/>
          </a:xfrm>
          <a:custGeom>
            <a:avLst/>
            <a:gdLst/>
            <a:ahLst/>
            <a:cxnLst/>
            <a:rect r="r" b="b" t="t" l="l"/>
            <a:pathLst>
              <a:path h="3566736" w="6340864">
                <a:moveTo>
                  <a:pt x="0" y="0"/>
                </a:moveTo>
                <a:lnTo>
                  <a:pt x="6340864" y="0"/>
                </a:lnTo>
                <a:lnTo>
                  <a:pt x="6340864" y="3566736"/>
                </a:lnTo>
                <a:lnTo>
                  <a:pt x="0" y="356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id="8" name="TextBox 8"/>
          <p:cNvSpPr txBox="1">
            <a:spLocks/>
          </p:cNvSpPr>
          <p:nvPr/>
        </p:nvSpPr>
        <p:spPr>
          <a:xfrm rot="0">
            <a:off x="695325" y="8267700"/>
            <a:ext cx="2433955" cy="121221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8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용이고딕-레귤러" charset="0"/>
                <a:ea typeface="용이고딕-레귤러" charset="0"/>
                <a:cs typeface="용이고딕-레귤러" charset="0"/>
              </a:rPr>
              <a:t>전처리 과정을 통한</a:t>
            </a:r>
            <a:endParaRPr lang="ko-KR" altLang="en-US" sz="2000">
              <a:solidFill>
                <a:srgbClr val="000000"/>
              </a:solidFill>
              <a:latin typeface="용이고딕-레귤러" charset="0"/>
              <a:ea typeface="용이고딕-레귤러" charset="0"/>
              <a:cs typeface="용이고딕-레귤러" charset="0"/>
            </a:endParaRPr>
          </a:p>
          <a:p>
            <a:pPr marL="0" indent="0" algn="ctr">
              <a:lnSpc>
                <a:spcPts val="318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용이고딕-레귤러" charset="0"/>
                <a:ea typeface="용이고딕-레귤러" charset="0"/>
                <a:cs typeface="용이고딕-레귤러" charset="0"/>
              </a:rPr>
              <a:t>데이터 재구성</a:t>
            </a:r>
            <a:endParaRPr lang="ko-KR" altLang="en-US" sz="2000">
              <a:solidFill>
                <a:srgbClr val="000000"/>
              </a:solidFill>
              <a:latin typeface="용이고딕-레귤러" charset="0"/>
              <a:ea typeface="용이고딕-레귤러" charset="0"/>
              <a:cs typeface="용이고딕-레귤러" charset="0"/>
            </a:endParaRPr>
          </a:p>
          <a:p>
            <a:pPr marL="0" indent="0" algn="ctr">
              <a:lnSpc>
                <a:spcPts val="3180"/>
              </a:lnSpc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용이고딕-레귤러" charset="0"/>
                <a:ea typeface="용이고딕-레귤러" charset="0"/>
                <a:cs typeface="용이고딕-레귤러" charset="0"/>
              </a:rPr>
              <a:t>(TXT -&gt; CSV)</a:t>
            </a:r>
            <a:endParaRPr lang="ko-KR" altLang="en-US" sz="2000">
              <a:solidFill>
                <a:srgbClr val="000000"/>
              </a:solidFill>
              <a:latin typeface="용이고딕-레귤러" charset="0"/>
              <a:ea typeface="용이고딕-레귤러" charset="0"/>
              <a:cs typeface="용이고딕-레귤러" charset="0"/>
            </a:endParaRPr>
          </a:p>
        </p:txBody>
      </p:sp>
      <p:grpSp>
        <p:nvGrpSpPr>
          <p:cNvPr name="Group 9" id="9"/>
          <p:cNvGrpSpPr/>
          <p:nvPr/>
        </p:nvGrpSpPr>
        <p:grpSpPr>
          <a:xfrm>
            <a:off x="9736455" y="5741035"/>
            <a:ext cx="455295" cy="455295"/>
            <a:chOff x="9736455" y="5741035"/>
            <a:chExt cx="455295" cy="455295"/>
          </a:xfrm>
        </p:grpSpPr>
        <p:sp>
          <p:nvSpPr>
            <p:cNvPr id="10" name="Freeform 10"/>
            <p:cNvSpPr/>
            <p:nvPr/>
          </p:nvSpPr>
          <p:spPr>
            <a:xfrm>
              <a:off x="9736455" y="5741035"/>
              <a:ext cx="455930" cy="45593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EA8"/>
            </a:solidFill>
          </p:spPr>
        </p:sp>
        <p:sp>
          <p:nvSpPr>
            <p:cNvPr id="11" name="TextBox 11"/>
            <p:cNvSpPr txBox="true"/>
            <p:nvPr/>
          </p:nvSpPr>
          <p:spPr>
            <a:xfrm>
              <a:off x="9736455" y="5796280"/>
              <a:ext cx="399415" cy="287020"/>
            </a:xfrm>
            <a:prstGeom prst="rect">
              <a:avLst/>
            </a:prstGeom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3975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 flipH="false" flipV="false" rot="5399999">
            <a:off x="1012825" y="-474980"/>
            <a:ext cx="1319530" cy="3730625"/>
          </a:xfrm>
          <a:custGeom>
            <a:avLst/>
            <a:gdLst/>
            <a:ahLst/>
            <a:cxnLst/>
            <a:rect r="r" b="b" t="t" l="l"/>
            <a:pathLst>
              <a:path h="3730708" w="1319738">
                <a:moveTo>
                  <a:pt x="0" y="0"/>
                </a:moveTo>
                <a:lnTo>
                  <a:pt x="1319738" y="0"/>
                </a:lnTo>
                <a:lnTo>
                  <a:pt x="1319738" y="3730708"/>
                </a:lnTo>
                <a:lnTo>
                  <a:pt x="0" y="3730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id="13" name="TextBox 13"/>
          <p:cNvSpPr txBox="true"/>
          <p:nvPr/>
        </p:nvSpPr>
        <p:spPr>
          <a:xfrm>
            <a:off x="4905375" y="1827530"/>
            <a:ext cx="8477250" cy="112966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8890"/>
              </a:lnSpc>
              <a:buFontTx/>
              <a:buNone/>
            </a:pPr>
            <a:r>
              <a:rPr lang="en-US" sz="7000" b="0">
                <a:solidFill>
                  <a:srgbClr val="003EA8"/>
                </a:solidFill>
                <a:latin typeface="나눔고딕" charset="0"/>
                <a:ea typeface="나눔고딕" charset="0"/>
                <a:cs typeface="용이고딕-레귤러 Bold" charset="0"/>
              </a:rPr>
              <a:t>프로젝트 진행 상황</a:t>
            </a:r>
            <a:endParaRPr lang="ko-KR" altLang="en-US" sz="7000" b="0">
              <a:solidFill>
                <a:srgbClr val="003EA8"/>
              </a:solidFill>
              <a:latin typeface="나눔고딕" charset="0"/>
              <a:ea typeface="나눔고딕" charset="0"/>
              <a:cs typeface="용이고딕-레귤러 Bold" charset="0"/>
            </a:endParaRPr>
          </a:p>
        </p:txBody>
      </p:sp>
      <p:sp>
        <p:nvSpPr>
          <p:cNvPr id="14" name="TextBox 14"/>
          <p:cNvSpPr txBox="true"/>
          <p:nvPr/>
        </p:nvSpPr>
        <p:spPr>
          <a:xfrm>
            <a:off x="6907530" y="1028700"/>
            <a:ext cx="4474210" cy="73152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5759"/>
              </a:lnSpc>
              <a:buFontTx/>
              <a:buNone/>
            </a:pPr>
            <a:r>
              <a:rPr lang="en-US" sz="48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02</a:t>
            </a:r>
            <a:endParaRPr lang="ko-KR" altLang="en-US" sz="48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15" name="TextBox 15"/>
          <p:cNvSpPr txBox="true"/>
          <p:nvPr/>
        </p:nvSpPr>
        <p:spPr>
          <a:xfrm>
            <a:off x="2818765" y="2964180"/>
            <a:ext cx="13049250" cy="104965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전처리 후 데이터를 여러 기법을 사용해 학습 및 예측을 시도, 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CSV파일을 입력 학습 및 예측을 수행하도록 웹 시각화까지 진행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16" name="TextBox 16"/>
          <p:cNvSpPr txBox="1">
            <a:spLocks/>
          </p:cNvSpPr>
          <p:nvPr/>
        </p:nvSpPr>
        <p:spPr>
          <a:xfrm>
            <a:off x="5045075" y="8467725"/>
            <a:ext cx="3422015" cy="80835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8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여러 머신러닝 기법을 사용해 </a:t>
            </a:r>
            <a:endParaRPr lang="ko-KR" altLang="en-US" sz="200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80"/>
              </a:lnSpc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데이터 학습 및 예측</a:t>
            </a:r>
            <a:endParaRPr lang="ko-KR" altLang="en-US" sz="200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17" name="TextBox 17"/>
          <p:cNvSpPr txBox="1">
            <a:spLocks/>
          </p:cNvSpPr>
          <p:nvPr/>
        </p:nvSpPr>
        <p:spPr>
          <a:xfrm>
            <a:off x="11135360" y="8471535"/>
            <a:ext cx="5632450" cy="80835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18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CSV파일을 입력하면 학습 및 예측을 수행하도록 </a:t>
            </a:r>
            <a:endParaRPr lang="ko-KR" altLang="en-US" sz="200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3180"/>
              </a:lnSpc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웹 시각화</a:t>
            </a:r>
            <a:endParaRPr lang="ko-KR" altLang="en-US" sz="2000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48335" y="4422140"/>
          <a:ext cx="16990695" cy="5232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44955"/>
                <a:gridCol w="3861435"/>
                <a:gridCol w="3861435"/>
                <a:gridCol w="3861435"/>
                <a:gridCol w="3861435"/>
              </a:tblGrid>
              <a:tr h="1746250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2800"/>
                        </a:lnSpc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MLP 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(Multi-Layer Perceptron)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KNN 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(K-Nearest Neigbor)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로지스틱 회귀 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(logistic regression)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5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랜덤 포레스트 (RandomForest)</a:t>
                      </a:r>
                      <a:endParaRPr lang="ko-KR" altLang="en-US" sz="25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07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2800"/>
                        </a:lnSpc>
                        <a:buFontTx/>
                        <a:buNone/>
                      </a:pPr>
                      <a:r>
                        <a:rPr lang="en-US" sz="20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 Bold" charset="0"/>
                        </a:rPr>
                        <a:t>최고 </a:t>
                      </a:r>
                      <a:endParaRPr lang="ko-KR" altLang="en-US" sz="20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 Bold" charset="0"/>
                      </a:endParaRPr>
                    </a:p>
                    <a:p>
                      <a:pPr marL="0" indent="0" algn="ctr" lvl="1">
                        <a:lnSpc>
                          <a:spcPts val="2800"/>
                        </a:lnSpc>
                        <a:buFontTx/>
                        <a:buNone/>
                      </a:pPr>
                      <a:r>
                        <a:rPr lang="en-US" sz="20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 Bold" charset="0"/>
                        </a:rPr>
                        <a:t>정확도 </a:t>
                      </a:r>
                      <a:endParaRPr lang="ko-KR" altLang="en-US" sz="20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 Bold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0.957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0.878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0.885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0.871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07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2800"/>
                        </a:lnSpc>
                        <a:buFontTx/>
                        <a:buNone/>
                      </a:pPr>
                      <a:r>
                        <a:rPr lang="en-US" sz="200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 Bold" charset="0"/>
                        </a:rPr>
                        <a:t>test Loss</a:t>
                      </a:r>
                      <a:endParaRPr lang="ko-KR" altLang="en-US" sz="200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 Bold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0.204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381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1.470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0.407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ts val="3499"/>
                        </a:lnSpc>
                        <a:buFontTx/>
                        <a:buNone/>
                      </a:pPr>
                      <a:r>
                        <a:rPr lang="en-US" sz="2490" kern="120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  <a:cs typeface="용이고딕-레귤러" charset="0"/>
                        </a:rPr>
                        <a:t> 0.303</a:t>
                      </a:r>
                      <a:endParaRPr lang="ko-KR" altLang="en-US" sz="2490" kern="120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  <a:cs typeface="용이고딕-레귤러" charset="0"/>
                      </a:endParaRPr>
                    </a:p>
                  </a:txBody>
                  <a:tcPr marL="190500" marR="190500" marT="190500" marB="190500" anchor="ctr" anchorCtr="1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 flipH="false" flipV="false" rot="5399999">
            <a:off x="1012825" y="-474980"/>
            <a:ext cx="1319530" cy="3730625"/>
          </a:xfrm>
          <a:custGeom>
            <a:avLst/>
            <a:gdLst/>
            <a:ahLst/>
            <a:cxnLst/>
            <a:rect r="r" b="b" t="t" l="l"/>
            <a:pathLst>
              <a:path h="3730708" w="1319738">
                <a:moveTo>
                  <a:pt x="0" y="0"/>
                </a:moveTo>
                <a:lnTo>
                  <a:pt x="1319738" y="0"/>
                </a:lnTo>
                <a:lnTo>
                  <a:pt x="1319738" y="3730708"/>
                </a:lnTo>
                <a:lnTo>
                  <a:pt x="0" y="3730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id="4" name="TextBox 4"/>
          <p:cNvSpPr txBox="true"/>
          <p:nvPr/>
        </p:nvSpPr>
        <p:spPr>
          <a:xfrm>
            <a:off x="4905375" y="1827530"/>
            <a:ext cx="8477250" cy="112966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8890"/>
              </a:lnSpc>
              <a:buFontTx/>
              <a:buNone/>
            </a:pPr>
            <a:r>
              <a:rPr lang="en-US" sz="7000" b="0">
                <a:solidFill>
                  <a:srgbClr val="003EA8"/>
                </a:solidFill>
                <a:latin typeface="나눔고딕" charset="0"/>
                <a:ea typeface="나눔고딕" charset="0"/>
                <a:cs typeface="용이고딕-레귤러 Bold" charset="0"/>
              </a:rPr>
              <a:t>프로젝트 진행 상황</a:t>
            </a:r>
            <a:endParaRPr lang="ko-KR" altLang="en-US" sz="7000" b="0">
              <a:solidFill>
                <a:srgbClr val="003EA8"/>
              </a:solidFill>
              <a:latin typeface="나눔고딕" charset="0"/>
              <a:ea typeface="나눔고딕" charset="0"/>
              <a:cs typeface="용이고딕-레귤러 Bold" charset="0"/>
            </a:endParaRPr>
          </a:p>
        </p:txBody>
      </p:sp>
      <p:sp>
        <p:nvSpPr>
          <p:cNvPr id="5" name="TextBox 5"/>
          <p:cNvSpPr txBox="true"/>
          <p:nvPr/>
        </p:nvSpPr>
        <p:spPr>
          <a:xfrm>
            <a:off x="6907530" y="1028700"/>
            <a:ext cx="4474210" cy="73152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5759"/>
              </a:lnSpc>
              <a:buFontTx/>
              <a:buNone/>
            </a:pPr>
            <a:r>
              <a:rPr lang="en-US" sz="48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02</a:t>
            </a:r>
            <a:endParaRPr lang="ko-KR" altLang="en-US" sz="48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6" name="TextBox 6"/>
          <p:cNvSpPr txBox="true"/>
          <p:nvPr/>
        </p:nvSpPr>
        <p:spPr>
          <a:xfrm>
            <a:off x="2818765" y="2964180"/>
            <a:ext cx="13049250" cy="104965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지금까지 만들어온 데이터들에 대해 머신러닝 기법과 딥러닝 기법을 적용해 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4134"/>
              </a:lnSpc>
              <a:buFontTx/>
              <a:buNone/>
            </a:pPr>
            <a:r>
              <a:rPr lang="en-US" sz="2600" spc="20">
                <a:solidFill>
                  <a:srgbClr val="3D3D3D"/>
                </a:solidFill>
                <a:latin typeface="나눔고딕" charset="0"/>
                <a:ea typeface="나눔고딕" charset="0"/>
                <a:cs typeface="용이고딕-레귤러" charset="0"/>
              </a:rPr>
              <a:t>학습 및 예측을 한 결과</a:t>
            </a:r>
            <a:endParaRPr lang="ko-KR" altLang="en-US" sz="2600">
              <a:solidFill>
                <a:srgbClr val="3D3D3D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/>
          </p:cNvSpPr>
          <p:nvPr/>
        </p:nvSpPr>
        <p:spPr>
          <a:xfrm>
            <a:off x="3001010" y="4827270"/>
            <a:ext cx="12298045" cy="2502535"/>
          </a:xfrm>
          <a:prstGeom prst="rect"/>
        </p:spPr>
        <p:txBody>
          <a:bodyPr wrap="square" lIns="0" tIns="0" rIns="0" bIns="0" numCol="1" rtlCol="1" vert="horz" anchor="ctr">
            <a:spAutoFit/>
          </a:bodyPr>
          <a:lstStyle/>
          <a:p>
            <a:pPr marL="669290" indent="-334645" algn="ctr" lvl="1">
              <a:lnSpc>
                <a:spcPts val="4928"/>
              </a:lnSpc>
              <a:buFont typeface="Arial"/>
              <a:buChar char="•"/>
            </a:pPr>
            <a:r>
              <a:rPr lang="en-US" sz="3095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CNN기법을 이용한 학습 진행 및 이전 모델들과 정확도 비교</a:t>
            </a:r>
            <a:endParaRPr lang="ko-KR" altLang="en-US" sz="3095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669290" indent="-334645" algn="ctr" lvl="1">
              <a:lnSpc>
                <a:spcPts val="4928"/>
              </a:lnSpc>
              <a:buFontTx/>
              <a:buNone/>
            </a:pPr>
            <a:endParaRPr lang="ko-KR" altLang="en-US" sz="3095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669290" indent="-334645" algn="ctr" lvl="1">
              <a:lnSpc>
                <a:spcPts val="4928"/>
              </a:lnSpc>
              <a:buFont typeface="Arial"/>
              <a:buChar char="•"/>
            </a:pPr>
            <a:r>
              <a:rPr lang="en-US" sz="3095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이미 제작된 모듈을 불러와 txt파일만 입력해도 </a:t>
            </a:r>
            <a:endParaRPr lang="ko-KR" altLang="en-US" sz="3095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  <a:p>
            <a:pPr marL="0" indent="0" algn="ctr">
              <a:lnSpc>
                <a:spcPts val="4928"/>
              </a:lnSpc>
              <a:buFontTx/>
              <a:buNone/>
            </a:pPr>
            <a:r>
              <a:rPr lang="en-US" sz="3095">
                <a:solidFill>
                  <a:srgbClr val="000000"/>
                </a:solidFill>
                <a:latin typeface="나눔고딕" charset="0"/>
                <a:ea typeface="나눔고딕" charset="0"/>
                <a:cs typeface="용이고딕-레귤러" charset="0"/>
              </a:rPr>
              <a:t>예측을 실행하도록 웹 시각화 개선</a:t>
            </a:r>
            <a:endParaRPr lang="ko-KR" altLang="en-US" sz="3095">
              <a:solidFill>
                <a:srgbClr val="000000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  <p:sp>
        <p:nvSpPr>
          <p:cNvPr id="3" name="TextBox 3"/>
          <p:cNvSpPr txBox="true"/>
          <p:nvPr/>
        </p:nvSpPr>
        <p:spPr>
          <a:xfrm>
            <a:off x="4905375" y="1827530"/>
            <a:ext cx="8477885" cy="112966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8890"/>
              </a:lnSpc>
              <a:buFontTx/>
              <a:buNone/>
            </a:pPr>
            <a:r>
              <a:rPr lang="en-US" sz="7000" b="0">
                <a:solidFill>
                  <a:srgbClr val="003EA8"/>
                </a:solidFill>
                <a:latin typeface="나눔고딕" charset="0"/>
                <a:ea typeface="나눔고딕" charset="0"/>
                <a:cs typeface="용이고딕-레귤러 Bold" charset="0"/>
              </a:rPr>
              <a:t>향후 계획</a:t>
            </a:r>
            <a:endParaRPr lang="ko-KR" altLang="en-US" sz="7000" b="0">
              <a:solidFill>
                <a:srgbClr val="003EA8"/>
              </a:solidFill>
              <a:latin typeface="나눔고딕" charset="0"/>
              <a:ea typeface="나눔고딕" charset="0"/>
              <a:cs typeface="용이고딕-레귤러 Bold" charset="0"/>
            </a:endParaRPr>
          </a:p>
        </p:txBody>
      </p:sp>
      <p:sp>
        <p:nvSpPr>
          <p:cNvPr id="4" name="TextBox 4"/>
          <p:cNvSpPr txBox="true"/>
          <p:nvPr/>
        </p:nvSpPr>
        <p:spPr>
          <a:xfrm>
            <a:off x="6907530" y="1028700"/>
            <a:ext cx="4474210" cy="73152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5759"/>
              </a:lnSpc>
              <a:buFontTx/>
              <a:buNone/>
            </a:pPr>
            <a:r>
              <a:rPr lang="en-US" sz="4800" b="0">
                <a:solidFill>
                  <a:srgbClr val="0094EB"/>
                </a:solidFill>
                <a:latin typeface="나눔고딕" charset="0"/>
                <a:ea typeface="나눔고딕" charset="0"/>
                <a:cs typeface="Montserrat Classic Bold" charset="0"/>
              </a:rPr>
              <a:t>03</a:t>
            </a:r>
            <a:endParaRPr lang="ko-KR" altLang="en-US" sz="4800" b="0">
              <a:solidFill>
                <a:srgbClr val="0094EB"/>
              </a:solidFill>
              <a:latin typeface="나눔고딕" charset="0"/>
              <a:ea typeface="나눔고딕" charset="0"/>
              <a:cs typeface="Montserrat Classic Bold" charset="0"/>
            </a:endParaRPr>
          </a:p>
        </p:txBody>
      </p:sp>
      <p:sp>
        <p:nvSpPr>
          <p:cNvPr id="5" name="Freeform 5"/>
          <p:cNvSpPr/>
          <p:nvPr/>
        </p:nvSpPr>
        <p:spPr>
          <a:xfrm flipH="false" flipV="false" rot="5399999">
            <a:off x="1012825" y="-474980"/>
            <a:ext cx="1319530" cy="3730625"/>
          </a:xfrm>
          <a:custGeom>
            <a:avLst/>
            <a:gdLst/>
            <a:ahLst/>
            <a:cxnLst/>
            <a:rect r="r" b="b" t="t" l="l"/>
            <a:pathLst>
              <a:path h="3730708" w="1319738">
                <a:moveTo>
                  <a:pt x="0" y="0"/>
                </a:moveTo>
                <a:lnTo>
                  <a:pt x="1319738" y="0"/>
                </a:lnTo>
                <a:lnTo>
                  <a:pt x="1319738" y="3730708"/>
                </a:lnTo>
                <a:lnTo>
                  <a:pt x="0" y="3730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bg>
      <p:bgPr>
        <a:solidFill>
          <a:srgbClr val="004C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false" flipV="false" rot="0">
            <a:off x="6076950" y="2018030"/>
            <a:ext cx="5624830" cy="4159885"/>
          </a:xfrm>
          <a:custGeom>
            <a:avLst/>
            <a:gdLst/>
            <a:ahLst/>
            <a:cxnLst/>
            <a:rect r="r" b="b" t="t" l="l"/>
            <a:pathLst>
              <a:path h="4159841" w="5624706">
                <a:moveTo>
                  <a:pt x="0" y="0"/>
                </a:moveTo>
                <a:lnTo>
                  <a:pt x="5624705" y="0"/>
                </a:lnTo>
                <a:lnTo>
                  <a:pt x="5624705" y="4159841"/>
                </a:lnTo>
                <a:lnTo>
                  <a:pt x="0" y="4159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>
            <a:off x="4850130" y="7342505"/>
            <a:ext cx="8589010" cy="1128395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8884"/>
              </a:lnSpc>
              <a:buFontTx/>
              <a:buNone/>
            </a:pPr>
            <a:r>
              <a:rPr lang="en-US" sz="6995">
                <a:solidFill>
                  <a:srgbClr val="FFFFFF"/>
                </a:solidFill>
                <a:latin typeface="나눔고딕" charset="0"/>
                <a:ea typeface="나눔고딕" charset="0"/>
                <a:cs typeface="용이고딕-레귤러" charset="0"/>
              </a:rPr>
              <a:t>감사합니다.</a:t>
            </a:r>
            <a:endParaRPr lang="ko-KR" altLang="en-US" sz="6995">
              <a:solidFill>
                <a:srgbClr val="FFFFFF"/>
              </a:solidFill>
              <a:latin typeface="나눔고딕" charset="0"/>
              <a:ea typeface="나눔고딕" charset="0"/>
              <a:cs typeface="용이고딕-레귤러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진서</cp:lastModifiedBy>
  <dc:title>빅브라더_CMM데이터_최종발표_1</dc:title>
  <cp:version>10.105.234.53029</cp:version>
  <dcterms:modified xsi:type="dcterms:W3CDTF">2011-08-01T06:04:30Z</dcterms:modified>
</cp:coreProperties>
</file>