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76" r:id="rId8"/>
    <p:sldId id="280" r:id="rId9"/>
    <p:sldId id="282" r:id="rId10"/>
    <p:sldId id="279" r:id="rId11"/>
    <p:sldId id="267" r:id="rId12"/>
    <p:sldId id="268" r:id="rId13"/>
    <p:sldId id="269" r:id="rId14"/>
    <p:sldId id="270" r:id="rId15"/>
    <p:sldId id="277" r:id="rId16"/>
    <p:sldId id="273" r:id="rId17"/>
    <p:sldId id="278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3EE9-5FB5-496B-8DFA-4D7C9CC06BBF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39D6E-7854-4235-91D3-4D030A042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9D6E-7854-4235-91D3-4D030A042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9D6E-7854-4235-91D3-4D030A042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9D6E-7854-4235-91D3-4D030A042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4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9D6E-7854-4235-91D3-4D030A042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9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6129" y="2583099"/>
            <a:ext cx="18073767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accent3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Spring Boot Project</a:t>
            </a:r>
            <a:endParaRPr lang="en-US" sz="7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16129" y="9065637"/>
            <a:ext cx="17253456" cy="710953"/>
            <a:chOff x="516129" y="9065637"/>
            <a:chExt cx="17253456" cy="710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065637"/>
              <a:ext cx="17253456" cy="71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00532" y="3863647"/>
            <a:ext cx="12366158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5500" b="1" dirty="0">
                <a:solidFill>
                  <a:srgbClr val="59595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" pitchFamily="34" charset="0"/>
              </a:rPr>
              <a:t>- </a:t>
            </a:r>
            <a:r>
              <a:rPr lang="ko-KR" altLang="en-US" sz="5500" b="1" dirty="0">
                <a:solidFill>
                  <a:srgbClr val="59595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" pitchFamily="34" charset="0"/>
              </a:rPr>
              <a:t>중고거래 사이트 아보카도</a:t>
            </a:r>
            <a:endParaRPr lang="en-US" sz="55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44F66991-57DF-4FFC-86F9-BB66CC23799C}"/>
              </a:ext>
            </a:extLst>
          </p:cNvPr>
          <p:cNvSpPr txBox="1"/>
          <p:nvPr/>
        </p:nvSpPr>
        <p:spPr>
          <a:xfrm>
            <a:off x="2667000" y="7793612"/>
            <a:ext cx="1807376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TEAM 2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백지수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이진솔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신원건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심재흥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8A9EC07-21E6-4ED4-82CC-3B20F232A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728" y="2339792"/>
            <a:ext cx="1524000" cy="1524000"/>
          </a:xfrm>
          <a:prstGeom prst="rect">
            <a:avLst/>
          </a:prstGeom>
        </p:spPr>
      </p:pic>
      <p:sp>
        <p:nvSpPr>
          <p:cNvPr id="20" name="Object 12">
            <a:extLst>
              <a:ext uri="{FF2B5EF4-FFF2-40B4-BE49-F238E27FC236}">
                <a16:creationId xmlns:a16="http://schemas.microsoft.com/office/drawing/2014/main" id="{FB73BB18-0AA7-47EE-9A53-FC7E75A1DC7B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Wire Frame</a:t>
            </a:r>
          </a:p>
        </p:txBody>
      </p: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9791C4DC-F40F-49D9-BF6E-1087C022BD80}"/>
              </a:ext>
            </a:extLst>
          </p:cNvPr>
          <p:cNvGrpSpPr/>
          <p:nvPr/>
        </p:nvGrpSpPr>
        <p:grpSpPr>
          <a:xfrm>
            <a:off x="7197248" y="3088623"/>
            <a:ext cx="3891216" cy="3891216"/>
            <a:chOff x="7197249" y="4285448"/>
            <a:chExt cx="3891216" cy="3891216"/>
          </a:xfrm>
        </p:grpSpPr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77A672F5-8150-48F4-A2E4-D48E7D0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327C3DF9-9B08-4757-8417-12030C28E915}"/>
              </a:ext>
            </a:extLst>
          </p:cNvPr>
          <p:cNvSpPr txBox="1"/>
          <p:nvPr/>
        </p:nvSpPr>
        <p:spPr>
          <a:xfrm>
            <a:off x="7239000" y="4572566"/>
            <a:ext cx="417361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100" dirty="0">
                <a:solidFill>
                  <a:schemeClr val="bg2">
                    <a:lumMod val="50000"/>
                  </a:schemeClr>
                </a:solidFill>
                <a:latin typeface="Pretendard" pitchFamily="34" charset="0"/>
              </a:rPr>
              <a:t>Wire 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95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640979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상세페이지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927822-1C90-490C-8371-CC43A8A2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120" y="1758495"/>
            <a:ext cx="7476598" cy="78866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B9B6CB-A9D4-4277-ABF0-CF9E169EDF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1" y="1763129"/>
            <a:ext cx="7476598" cy="78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0884D-9271-49DC-B612-6BB46AAA81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02" y="2199832"/>
            <a:ext cx="8637790" cy="70110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0D3837-361E-45FD-94A4-FAA08C35FB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550429"/>
            <a:ext cx="8111512" cy="61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892439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회원정보 페이지  </a:t>
            </a:r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</a:rPr>
              <a:t>&amp;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프로필</a:t>
            </a:r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회원정보 수정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87B71B-6B83-49E4-BF29-8ECF672003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6" y="1788000"/>
            <a:ext cx="8009988" cy="78785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3EBC26-CBF5-4450-9084-7DDB753248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756588"/>
            <a:ext cx="7182719" cy="78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상품등록 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848C3-FAC0-4B95-829C-17DF94C622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59" y="1710889"/>
            <a:ext cx="7579141" cy="78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511439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관심</a:t>
            </a:r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판매</a:t>
            </a:r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구매목록 페이지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E22AD-D83E-4ABE-A8AF-C5C04063FE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17" y="2004199"/>
            <a:ext cx="6857556" cy="7417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66931-0A86-4B91-B942-6831C4ECCA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05181"/>
            <a:ext cx="6544932" cy="7417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C57FB9-A30C-4197-957F-50D4F5107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99" y="2004198"/>
            <a:ext cx="6491584" cy="7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1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알림 페이지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96BA4-8C0B-4E10-B05B-CD93B1566B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74" y="1830068"/>
            <a:ext cx="8669364" cy="77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9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0202" y="663388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거래문의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68B104-9185-4ADB-B0D6-041A41FEC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54" y="1783085"/>
            <a:ext cx="7628998" cy="7817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9FC6CC-4778-4624-9346-EBBF970B06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52" y="1765705"/>
            <a:ext cx="7628998" cy="78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20436" y="5297610"/>
            <a:ext cx="3915728" cy="2457179"/>
            <a:chOff x="820436" y="5297610"/>
            <a:chExt cx="3915728" cy="245717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44971" y="7122972"/>
              <a:ext cx="2666667" cy="7143"/>
              <a:chOff x="1444971" y="7122972"/>
              <a:chExt cx="2666667" cy="71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44971" y="7122972"/>
                <a:ext cx="2666667" cy="714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97352" y="5297610"/>
              <a:ext cx="761905" cy="761905"/>
              <a:chOff x="2397352" y="5297610"/>
              <a:chExt cx="761905" cy="76190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97352" y="5297610"/>
                <a:ext cx="761905" cy="761905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2397076" y="5480263"/>
              <a:ext cx="76245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Pretendard SemiBold" pitchFamily="34" charset="0"/>
                  <a:cs typeface="Pretendard SemiBold" pitchFamily="34" charset="0"/>
                </a:rPr>
                <a:t>1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177421" y="6539672"/>
              <a:ext cx="3201767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Project </a:t>
              </a:r>
              <a:r>
                <a:rPr lang="ko-KR" altLang="en-US" sz="23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개요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820436" y="7385457"/>
              <a:ext cx="391572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Project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목표 및 배경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4002722" y="5297610"/>
            <a:ext cx="3915728" cy="2457179"/>
            <a:chOff x="4002722" y="5297610"/>
            <a:chExt cx="3915728" cy="245717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627247" y="7122972"/>
              <a:ext cx="2666667" cy="7143"/>
              <a:chOff x="4627247" y="7122972"/>
              <a:chExt cx="2666667" cy="714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27247" y="7122972"/>
                <a:ext cx="2666667" cy="71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579628" y="5297610"/>
              <a:ext cx="761905" cy="761905"/>
              <a:chOff x="5579628" y="5297610"/>
              <a:chExt cx="761905" cy="76190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79628" y="5297610"/>
                <a:ext cx="761905" cy="761905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5579353" y="5480263"/>
              <a:ext cx="76245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Pretendard SemiBold" pitchFamily="34" charset="0"/>
                  <a:cs typeface="Pretendard SemiBold" pitchFamily="34" charset="0"/>
                </a:rPr>
                <a:t>2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082908" y="6539672"/>
              <a:ext cx="375533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개발 환경</a:t>
              </a:r>
              <a:endParaRPr lang="en-US" altLang="ko-KR" sz="24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002722" y="7385457"/>
              <a:ext cx="391572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개발 환경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7184998" y="5297610"/>
            <a:ext cx="3915728" cy="2457179"/>
            <a:chOff x="7184998" y="5297610"/>
            <a:chExt cx="3915728" cy="245717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09524" y="7122972"/>
              <a:ext cx="2666667" cy="7143"/>
              <a:chOff x="7809524" y="7122972"/>
              <a:chExt cx="2666667" cy="71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09524" y="7122972"/>
                <a:ext cx="2666667" cy="714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761905" y="5297610"/>
              <a:ext cx="761905" cy="761905"/>
              <a:chOff x="8761905" y="5297610"/>
              <a:chExt cx="761905" cy="76190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61905" y="5297610"/>
                <a:ext cx="761905" cy="761905"/>
              </a:xfrm>
              <a:prstGeom prst="rect">
                <a:avLst/>
              </a:prstGeom>
            </p:spPr>
          </p:pic>
        </p:grpSp>
        <p:sp>
          <p:nvSpPr>
            <p:cNvPr id="42" name="Object 42"/>
            <p:cNvSpPr txBox="1"/>
            <p:nvPr/>
          </p:nvSpPr>
          <p:spPr>
            <a:xfrm>
              <a:off x="8761629" y="5480263"/>
              <a:ext cx="76245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Pretendard SemiBold" pitchFamily="34" charset="0"/>
                  <a:cs typeface="Pretendard SemiBold" pitchFamily="34" charset="0"/>
                </a:rPr>
                <a:t>3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35896" y="6539672"/>
              <a:ext cx="3613913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Use Case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7184998" y="7385457"/>
              <a:ext cx="391572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사용자 제공 서비스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10367283" y="5297610"/>
            <a:ext cx="3915728" cy="2457179"/>
            <a:chOff x="10367283" y="5297610"/>
            <a:chExt cx="3915728" cy="245717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991800" y="7122972"/>
              <a:ext cx="2666667" cy="7143"/>
              <a:chOff x="10991800" y="7122972"/>
              <a:chExt cx="2666667" cy="714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91800" y="7122972"/>
                <a:ext cx="2666667" cy="7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944181" y="5297610"/>
              <a:ext cx="761905" cy="761905"/>
              <a:chOff x="11944181" y="5297610"/>
              <a:chExt cx="761905" cy="76190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44181" y="5297610"/>
                <a:ext cx="761905" cy="761905"/>
              </a:xfrm>
              <a:prstGeom prst="rect">
                <a:avLst/>
              </a:prstGeom>
            </p:spPr>
          </p:pic>
        </p:grpSp>
        <p:sp>
          <p:nvSpPr>
            <p:cNvPr id="53" name="Object 53"/>
            <p:cNvSpPr txBox="1"/>
            <p:nvPr/>
          </p:nvSpPr>
          <p:spPr>
            <a:xfrm>
              <a:off x="11943906" y="5480263"/>
              <a:ext cx="76245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Pretendard SemiBold" pitchFamily="34" charset="0"/>
                  <a:cs typeface="Pretendard SemiBold" pitchFamily="34" charset="0"/>
                </a:rPr>
                <a:t>4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0751058" y="6539672"/>
              <a:ext cx="314815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 R D</a:t>
              </a: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0367283" y="7385457"/>
              <a:ext cx="391572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데이터베이스 설계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3549569" y="5297610"/>
            <a:ext cx="3915728" cy="2457179"/>
            <a:chOff x="13549569" y="5297610"/>
            <a:chExt cx="3915728" cy="24571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174077" y="7122972"/>
              <a:ext cx="2666667" cy="7143"/>
              <a:chOff x="14174077" y="7122972"/>
              <a:chExt cx="2666667" cy="7143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74077" y="7122972"/>
                <a:ext cx="2666667" cy="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5126458" y="5297610"/>
              <a:ext cx="761905" cy="761905"/>
              <a:chOff x="15126458" y="5297610"/>
              <a:chExt cx="761905" cy="761905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26458" y="5297610"/>
                <a:ext cx="761905" cy="761905"/>
              </a:xfrm>
              <a:prstGeom prst="rect">
                <a:avLst/>
              </a:prstGeom>
            </p:spPr>
          </p:pic>
        </p:grpSp>
        <p:sp>
          <p:nvSpPr>
            <p:cNvPr id="64" name="Object 64"/>
            <p:cNvSpPr txBox="1"/>
            <p:nvPr/>
          </p:nvSpPr>
          <p:spPr>
            <a:xfrm>
              <a:off x="15126182" y="5480263"/>
              <a:ext cx="76245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Pretendard SemiBold" pitchFamily="34" charset="0"/>
                  <a:cs typeface="Pretendard SemiBold" pitchFamily="34" charset="0"/>
                </a:rPr>
                <a:t>5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13563879" y="6539672"/>
              <a:ext cx="388705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와이어 프레임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13549569" y="7385457"/>
              <a:ext cx="391572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Pretendard" pitchFamily="34" charset="0"/>
                </a:rPr>
                <a:t>화면 구상도 설계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FB1A35C0-A968-4278-9BA2-BFDA1E81C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553" y="5181155"/>
            <a:ext cx="1221493" cy="1221493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4373755" y="2919937"/>
            <a:ext cx="953820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00" dirty="0">
                <a:solidFill>
                  <a:schemeClr val="bg2">
                    <a:lumMod val="50000"/>
                  </a:schemeClr>
                </a:solidFill>
                <a:latin typeface="SB AggroOTF Medium" pitchFamily="34" charset="0"/>
                <a:cs typeface="SB AggroOTF Medium" pitchFamily="34" charset="0"/>
              </a:rPr>
              <a:t>CONTENTS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3111CDA-CEDB-413E-9B08-688176FE5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829" y="5199407"/>
            <a:ext cx="1221493" cy="122149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467D8BE-CCFA-4236-A778-94C68FCF8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586" y="5143500"/>
            <a:ext cx="1221493" cy="122149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FB84445-7708-47DC-8E91-61F7577A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4386" y="5163062"/>
            <a:ext cx="1221493" cy="122149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31ACC98-2041-4B9E-B2BB-E2F84F672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6658" y="5143500"/>
            <a:ext cx="1221493" cy="12214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761629" y="2659455"/>
            <a:ext cx="7692602" cy="604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중고거래 사이트인 당근 마켓은 오늘날 한국인들이 가장 자주 찾고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가장 오래 머무는 플랫폼 중 하나로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,  '</a:t>
            </a: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치킨게임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' </a:t>
            </a: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이 치열한 온라인</a:t>
            </a:r>
            <a:endParaRPr lang="en-US" altLang="ko-KR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쇼핑 시장에서  후발주자인 </a:t>
            </a:r>
            <a:r>
              <a:rPr lang="ko-KR" altLang="en-US" sz="2000" dirty="0" err="1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스타트업이</a:t>
            </a: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‘</a:t>
            </a:r>
            <a:r>
              <a:rPr lang="ko-KR" altLang="en-US" sz="2000" dirty="0" err="1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당근하다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’</a:t>
            </a: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라는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신조어를 만들어 낼 정도로 그 존재감을 드러내고 있습니다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우리에게 친숙한 당근마켓을 롤모델로 하여 중고거래에 적용할 수 </a:t>
            </a:r>
            <a:endParaRPr lang="en-US" altLang="ko-KR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있는 기능을 구현하며 그동안 배워 익힌 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Spring Boot</a:t>
            </a: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와 친숙해질 수 </a:t>
            </a:r>
            <a:endParaRPr lang="en-US" altLang="ko-KR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있는 계기를 마련하기 위해  이 프로젝트를 기획하게 되었습니다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.</a:t>
            </a:r>
            <a:endParaRPr lang="ko-KR" altLang="en-US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차후 여러 가지 기능들을 추가하여 다음 프로젝트까지 고려할 수 </a:t>
            </a:r>
            <a:endParaRPr lang="en-US" altLang="ko-KR" sz="2000" dirty="0">
              <a:solidFill>
                <a:srgbClr val="787878"/>
              </a:solidFill>
              <a:latin typeface="Pretendard" pitchFamily="34" charset="0"/>
              <a:cs typeface="Pretendard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있는 확장성을 가진 매력적인 사이트 입니다</a:t>
            </a:r>
            <a:r>
              <a:rPr lang="en-US" altLang="ko-KR" sz="2000" dirty="0">
                <a:solidFill>
                  <a:srgbClr val="787878"/>
                </a:solidFill>
                <a:latin typeface="Pretendard" pitchFamily="34" charset="0"/>
                <a:cs typeface="Pretendard" pitchFamily="34" charset="0"/>
              </a:rPr>
              <a:t>.</a:t>
            </a:r>
            <a:endParaRPr lang="en-US" sz="2000" dirty="0"/>
          </a:p>
        </p:txBody>
      </p:sp>
      <p:sp>
        <p:nvSpPr>
          <p:cNvPr id="24" name="Object 24"/>
          <p:cNvSpPr txBox="1"/>
          <p:nvPr/>
        </p:nvSpPr>
        <p:spPr>
          <a:xfrm>
            <a:off x="-685800" y="3857885"/>
            <a:ext cx="10438028" cy="2808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SB AggroOTF Medium" pitchFamily="34" charset="0"/>
              </a:rPr>
              <a:t>“ Avocado</a:t>
            </a:r>
            <a:r>
              <a:rPr lang="en-US" altLang="ko-KR" sz="5400" dirty="0">
                <a:solidFill>
                  <a:schemeClr val="accent3">
                    <a:lumMod val="75000"/>
                  </a:schemeClr>
                </a:solidFill>
                <a:latin typeface="SB AggroOTF Medium" pitchFamily="34" charset="0"/>
              </a:rPr>
              <a:t> ”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SB AggroOTF Medium" pitchFamily="34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4000" dirty="0">
                <a:solidFill>
                  <a:srgbClr val="595959"/>
                </a:solidFill>
                <a:latin typeface="SB AggroOTF Medium" pitchFamily="34" charset="0"/>
              </a:rPr>
              <a:t>중고거래 플랫폼 사이트</a:t>
            </a:r>
            <a:endParaRPr lang="en-US" sz="4000" dirty="0"/>
          </a:p>
        </p:txBody>
      </p:sp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AEFED08E-AA31-4D88-9F6B-25F1AC00A1E2}"/>
              </a:ext>
            </a:extLst>
          </p:cNvPr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27" name="Object 5">
              <a:extLst>
                <a:ext uri="{FF2B5EF4-FFF2-40B4-BE49-F238E27FC236}">
                  <a16:creationId xmlns:a16="http://schemas.microsoft.com/office/drawing/2014/main" id="{5D01AD24-C0D1-4597-875D-54E3F2465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sp>
        <p:nvSpPr>
          <p:cNvPr id="30" name="Object 18">
            <a:extLst>
              <a:ext uri="{FF2B5EF4-FFF2-40B4-BE49-F238E27FC236}">
                <a16:creationId xmlns:a16="http://schemas.microsoft.com/office/drawing/2014/main" id="{4D8B6D4E-B925-4DB1-AD06-EE3A45E8534F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[</a:t>
            </a:r>
            <a:r>
              <a:rPr lang="ko-KR" altLang="en-US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기획 배경</a:t>
            </a:r>
            <a:r>
              <a:rPr lang="en-US" altLang="ko-KR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]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88FF82BB-B3FB-4869-BC2B-0EABA8B5B056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5117" y="723899"/>
            <a:ext cx="16634101" cy="8639179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853AB3-A9E2-4E57-8E36-BA9CD54184E0}"/>
              </a:ext>
            </a:extLst>
          </p:cNvPr>
          <p:cNvSpPr/>
          <p:nvPr/>
        </p:nvSpPr>
        <p:spPr>
          <a:xfrm>
            <a:off x="2604700" y="1513397"/>
            <a:ext cx="12914933" cy="75702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48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[</a:t>
            </a:r>
            <a:r>
              <a:rPr lang="ko-KR" altLang="en-US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개발 환경</a:t>
            </a:r>
            <a:r>
              <a:rPr lang="en-US" altLang="ko-KR" sz="3600" kern="0" spc="100" dirty="0">
                <a:solidFill>
                  <a:schemeClr val="bg2">
                    <a:lumMod val="25000"/>
                  </a:schemeClr>
                </a:solidFill>
                <a:latin typeface="Pretendard" pitchFamily="34" charset="0"/>
              </a:rPr>
              <a:t>]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0" name="그룹 1003">
            <a:extLst>
              <a:ext uri="{FF2B5EF4-FFF2-40B4-BE49-F238E27FC236}">
                <a16:creationId xmlns:a16="http://schemas.microsoft.com/office/drawing/2014/main" id="{16F2DECE-4481-4D87-849F-9EDADA2058AF}"/>
              </a:ext>
            </a:extLst>
          </p:cNvPr>
          <p:cNvGrpSpPr/>
          <p:nvPr/>
        </p:nvGrpSpPr>
        <p:grpSpPr>
          <a:xfrm>
            <a:off x="3568138" y="2203587"/>
            <a:ext cx="1902017" cy="1902017"/>
            <a:chOff x="5622272" y="2263106"/>
            <a:chExt cx="1902017" cy="1902017"/>
          </a:xfrm>
        </p:grpSpPr>
        <p:pic>
          <p:nvPicPr>
            <p:cNvPr id="41" name="Object 11">
              <a:extLst>
                <a:ext uri="{FF2B5EF4-FFF2-40B4-BE49-F238E27FC236}">
                  <a16:creationId xmlns:a16="http://schemas.microsoft.com/office/drawing/2014/main" id="{E9E60846-B644-473A-97EA-C023B288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2272" y="2263106"/>
              <a:ext cx="1902017" cy="1902017"/>
            </a:xfrm>
            <a:prstGeom prst="rect">
              <a:avLst/>
            </a:prstGeom>
          </p:spPr>
        </p:pic>
      </p:grpSp>
      <p:grpSp>
        <p:nvGrpSpPr>
          <p:cNvPr id="43" name="그룹 1004">
            <a:extLst>
              <a:ext uri="{FF2B5EF4-FFF2-40B4-BE49-F238E27FC236}">
                <a16:creationId xmlns:a16="http://schemas.microsoft.com/office/drawing/2014/main" id="{37667262-F069-4396-9C8F-5F94B7E23B53}"/>
              </a:ext>
            </a:extLst>
          </p:cNvPr>
          <p:cNvGrpSpPr/>
          <p:nvPr/>
        </p:nvGrpSpPr>
        <p:grpSpPr>
          <a:xfrm>
            <a:off x="12307499" y="4876767"/>
            <a:ext cx="2119184" cy="1155918"/>
            <a:chOff x="12067746" y="4710041"/>
            <a:chExt cx="2119184" cy="1155918"/>
          </a:xfrm>
        </p:grpSpPr>
        <p:pic>
          <p:nvPicPr>
            <p:cNvPr id="44" name="Object 14">
              <a:extLst>
                <a:ext uri="{FF2B5EF4-FFF2-40B4-BE49-F238E27FC236}">
                  <a16:creationId xmlns:a16="http://schemas.microsoft.com/office/drawing/2014/main" id="{ADFC0712-6AA9-49B5-B50D-ED44851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7746" y="4710041"/>
              <a:ext cx="2119184" cy="1155918"/>
            </a:xfrm>
            <a:prstGeom prst="rect">
              <a:avLst/>
            </a:prstGeom>
          </p:spPr>
        </p:pic>
      </p:grpSp>
      <p:grpSp>
        <p:nvGrpSpPr>
          <p:cNvPr id="46" name="그룹 1005">
            <a:extLst>
              <a:ext uri="{FF2B5EF4-FFF2-40B4-BE49-F238E27FC236}">
                <a16:creationId xmlns:a16="http://schemas.microsoft.com/office/drawing/2014/main" id="{9918B0A4-2EE9-4ABE-95E6-11734B60B628}"/>
              </a:ext>
            </a:extLst>
          </p:cNvPr>
          <p:cNvGrpSpPr/>
          <p:nvPr/>
        </p:nvGrpSpPr>
        <p:grpSpPr>
          <a:xfrm>
            <a:off x="4237311" y="4322730"/>
            <a:ext cx="1569647" cy="1474610"/>
            <a:chOff x="4611182" y="4588791"/>
            <a:chExt cx="1569647" cy="1474610"/>
          </a:xfrm>
        </p:grpSpPr>
        <p:pic>
          <p:nvPicPr>
            <p:cNvPr id="47" name="Object 17">
              <a:extLst>
                <a:ext uri="{FF2B5EF4-FFF2-40B4-BE49-F238E27FC236}">
                  <a16:creationId xmlns:a16="http://schemas.microsoft.com/office/drawing/2014/main" id="{E03BCDFC-F1E5-4537-9B3A-774611F4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1182" y="4588791"/>
              <a:ext cx="1569647" cy="1474610"/>
            </a:xfrm>
            <a:prstGeom prst="rect">
              <a:avLst/>
            </a:prstGeom>
          </p:spPr>
        </p:pic>
      </p:grp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9A35F8C-71FD-470F-A9A2-B6CC8DFA1FDD}"/>
              </a:ext>
            </a:extLst>
          </p:cNvPr>
          <p:cNvGrpSpPr/>
          <p:nvPr/>
        </p:nvGrpSpPr>
        <p:grpSpPr>
          <a:xfrm>
            <a:off x="11051458" y="6955713"/>
            <a:ext cx="3696261" cy="1399959"/>
            <a:chOff x="9904583" y="6923808"/>
            <a:chExt cx="3696261" cy="1399959"/>
          </a:xfrm>
        </p:grpSpPr>
        <p:pic>
          <p:nvPicPr>
            <p:cNvPr id="54" name="Object 20">
              <a:extLst>
                <a:ext uri="{FF2B5EF4-FFF2-40B4-BE49-F238E27FC236}">
                  <a16:creationId xmlns:a16="http://schemas.microsoft.com/office/drawing/2014/main" id="{2AE65449-2B87-4E45-ADC6-2E645090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4583" y="6923808"/>
              <a:ext cx="3696261" cy="1399959"/>
            </a:xfrm>
            <a:prstGeom prst="rect">
              <a:avLst/>
            </a:prstGeom>
          </p:spPr>
        </p:pic>
      </p:grpSp>
      <p:grpSp>
        <p:nvGrpSpPr>
          <p:cNvPr id="55" name="그룹 1007">
            <a:extLst>
              <a:ext uri="{FF2B5EF4-FFF2-40B4-BE49-F238E27FC236}">
                <a16:creationId xmlns:a16="http://schemas.microsoft.com/office/drawing/2014/main" id="{61ACC990-B801-4CFB-A12B-FF5913F3825C}"/>
              </a:ext>
            </a:extLst>
          </p:cNvPr>
          <p:cNvGrpSpPr/>
          <p:nvPr/>
        </p:nvGrpSpPr>
        <p:grpSpPr>
          <a:xfrm>
            <a:off x="6496764" y="2386281"/>
            <a:ext cx="1579425" cy="1579425"/>
            <a:chOff x="7721637" y="2585698"/>
            <a:chExt cx="1579425" cy="1579425"/>
          </a:xfrm>
        </p:grpSpPr>
        <p:pic>
          <p:nvPicPr>
            <p:cNvPr id="56" name="Object 23">
              <a:extLst>
                <a:ext uri="{FF2B5EF4-FFF2-40B4-BE49-F238E27FC236}">
                  <a16:creationId xmlns:a16="http://schemas.microsoft.com/office/drawing/2014/main" id="{EFA65A78-F74B-4BA5-B4FA-EDB4165B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1637" y="2585698"/>
              <a:ext cx="1579425" cy="1579425"/>
            </a:xfrm>
            <a:prstGeom prst="rect">
              <a:avLst/>
            </a:prstGeom>
          </p:spPr>
        </p:pic>
      </p:grpSp>
      <p:grpSp>
        <p:nvGrpSpPr>
          <p:cNvPr id="57" name="그룹 1008">
            <a:extLst>
              <a:ext uri="{FF2B5EF4-FFF2-40B4-BE49-F238E27FC236}">
                <a16:creationId xmlns:a16="http://schemas.microsoft.com/office/drawing/2014/main" id="{2779FC68-5249-4C1C-B79C-2A26C4C606F1}"/>
              </a:ext>
            </a:extLst>
          </p:cNvPr>
          <p:cNvGrpSpPr/>
          <p:nvPr/>
        </p:nvGrpSpPr>
        <p:grpSpPr>
          <a:xfrm>
            <a:off x="6697817" y="4636675"/>
            <a:ext cx="4472951" cy="1648069"/>
            <a:chOff x="7524289" y="4748136"/>
            <a:chExt cx="3553398" cy="1392220"/>
          </a:xfrm>
        </p:grpSpPr>
        <p:pic>
          <p:nvPicPr>
            <p:cNvPr id="58" name="Object 26">
              <a:extLst>
                <a:ext uri="{FF2B5EF4-FFF2-40B4-BE49-F238E27FC236}">
                  <a16:creationId xmlns:a16="http://schemas.microsoft.com/office/drawing/2014/main" id="{CF48B45D-5F79-4C2A-9771-55A92327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4289" y="4748136"/>
              <a:ext cx="3553398" cy="1392220"/>
            </a:xfrm>
            <a:prstGeom prst="rect">
              <a:avLst/>
            </a:prstGeom>
          </p:spPr>
        </p:pic>
      </p:grpSp>
      <p:grpSp>
        <p:nvGrpSpPr>
          <p:cNvPr id="59" name="그룹 1009">
            <a:extLst>
              <a:ext uri="{FF2B5EF4-FFF2-40B4-BE49-F238E27FC236}">
                <a16:creationId xmlns:a16="http://schemas.microsoft.com/office/drawing/2014/main" id="{1D6C27C8-60EB-44F8-A39D-79F4AC984D21}"/>
              </a:ext>
            </a:extLst>
          </p:cNvPr>
          <p:cNvGrpSpPr/>
          <p:nvPr/>
        </p:nvGrpSpPr>
        <p:grpSpPr>
          <a:xfrm>
            <a:off x="8351505" y="2645234"/>
            <a:ext cx="1168948" cy="1168948"/>
            <a:chOff x="9301061" y="2790396"/>
            <a:chExt cx="1168948" cy="1168948"/>
          </a:xfrm>
        </p:grpSpPr>
        <p:pic>
          <p:nvPicPr>
            <p:cNvPr id="60" name="Object 29">
              <a:extLst>
                <a:ext uri="{FF2B5EF4-FFF2-40B4-BE49-F238E27FC236}">
                  <a16:creationId xmlns:a16="http://schemas.microsoft.com/office/drawing/2014/main" id="{F01C2CE8-AB53-42D0-A74E-8CD24493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01061" y="2790396"/>
              <a:ext cx="1168948" cy="1168948"/>
            </a:xfrm>
            <a:prstGeom prst="rect">
              <a:avLst/>
            </a:prstGeom>
          </p:spPr>
        </p:pic>
      </p:grpSp>
      <p:grpSp>
        <p:nvGrpSpPr>
          <p:cNvPr id="64" name="그룹 1012">
            <a:extLst>
              <a:ext uri="{FF2B5EF4-FFF2-40B4-BE49-F238E27FC236}">
                <a16:creationId xmlns:a16="http://schemas.microsoft.com/office/drawing/2014/main" id="{AE2D73B1-B877-4BFE-93F7-8D0D1353C51D}"/>
              </a:ext>
            </a:extLst>
          </p:cNvPr>
          <p:cNvGrpSpPr/>
          <p:nvPr/>
        </p:nvGrpSpPr>
        <p:grpSpPr>
          <a:xfrm>
            <a:off x="11921185" y="1991066"/>
            <a:ext cx="2178976" cy="2316756"/>
            <a:chOff x="10391044" y="2365162"/>
            <a:chExt cx="1625059" cy="1625059"/>
          </a:xfrm>
        </p:grpSpPr>
        <p:pic>
          <p:nvPicPr>
            <p:cNvPr id="67" name="Object 36">
              <a:extLst>
                <a:ext uri="{FF2B5EF4-FFF2-40B4-BE49-F238E27FC236}">
                  <a16:creationId xmlns:a16="http://schemas.microsoft.com/office/drawing/2014/main" id="{8C212E43-FF23-42D4-9481-E00AB48D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1044" y="2365162"/>
              <a:ext cx="1625059" cy="1625059"/>
            </a:xfrm>
            <a:prstGeom prst="rect">
              <a:avLst/>
            </a:prstGeom>
          </p:spPr>
        </p:pic>
      </p:grpSp>
      <p:grpSp>
        <p:nvGrpSpPr>
          <p:cNvPr id="68" name="그룹 1014">
            <a:extLst>
              <a:ext uri="{FF2B5EF4-FFF2-40B4-BE49-F238E27FC236}">
                <a16:creationId xmlns:a16="http://schemas.microsoft.com/office/drawing/2014/main" id="{B58A5B41-8C22-42E5-A27C-0AD2610E2018}"/>
              </a:ext>
            </a:extLst>
          </p:cNvPr>
          <p:cNvGrpSpPr/>
          <p:nvPr/>
        </p:nvGrpSpPr>
        <p:grpSpPr>
          <a:xfrm>
            <a:off x="8076189" y="7060011"/>
            <a:ext cx="1314731" cy="1314731"/>
            <a:chOff x="6708793" y="7281484"/>
            <a:chExt cx="1314731" cy="1314731"/>
          </a:xfrm>
        </p:grpSpPr>
        <p:pic>
          <p:nvPicPr>
            <p:cNvPr id="69" name="Object 43">
              <a:extLst>
                <a:ext uri="{FF2B5EF4-FFF2-40B4-BE49-F238E27FC236}">
                  <a16:creationId xmlns:a16="http://schemas.microsoft.com/office/drawing/2014/main" id="{30E434A1-33AB-4632-958B-6F0ACC3C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8793" y="7281484"/>
              <a:ext cx="1314731" cy="1314731"/>
            </a:xfrm>
            <a:prstGeom prst="rect">
              <a:avLst/>
            </a:prstGeom>
          </p:spPr>
        </p:pic>
      </p:grpSp>
      <p:pic>
        <p:nvPicPr>
          <p:cNvPr id="1026" name="Picture 2" descr="https://postfiles.pstatic.net/MjAyMzEyMDVfNTcg/MDAxNzAxNzczNTY5MTc1.qD_oz_FhAEnW9LHZi303CRHFployzvz-vAVEWEoAaiwg.4t13JWa47OgdCpWtcmtX_HELj88vIiuubPjRK4BLxTcg.PNG.life_designer/Intellij.png?type=w966">
            <a:extLst>
              <a:ext uri="{FF2B5EF4-FFF2-40B4-BE49-F238E27FC236}">
                <a16:creationId xmlns:a16="http://schemas.microsoft.com/office/drawing/2014/main" id="{83064505-529F-42CF-97BE-A3680292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56" y="6210146"/>
            <a:ext cx="3718167" cy="25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891D2F-55CF-497C-90CB-32E40A2B696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65" y="2630873"/>
            <a:ext cx="1117932" cy="1120122"/>
          </a:xfrm>
          <a:prstGeom prst="rect">
            <a:avLst/>
          </a:prstGeom>
        </p:spPr>
      </p:pic>
      <p:sp>
        <p:nvSpPr>
          <p:cNvPr id="70" name="Object 12">
            <a:extLst>
              <a:ext uri="{FF2B5EF4-FFF2-40B4-BE49-F238E27FC236}">
                <a16:creationId xmlns:a16="http://schemas.microsoft.com/office/drawing/2014/main" id="{0F94D445-1E21-4B1C-9511-361E4328CEE4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Use Case</a:t>
            </a:r>
          </a:p>
        </p:txBody>
      </p: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9791C4DC-F40F-49D9-BF6E-1087C022BD80}"/>
              </a:ext>
            </a:extLst>
          </p:cNvPr>
          <p:cNvGrpSpPr/>
          <p:nvPr/>
        </p:nvGrpSpPr>
        <p:grpSpPr>
          <a:xfrm>
            <a:off x="7197248" y="3088623"/>
            <a:ext cx="3891216" cy="3891216"/>
            <a:chOff x="7197249" y="4285448"/>
            <a:chExt cx="3891216" cy="3891216"/>
          </a:xfrm>
        </p:grpSpPr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77A672F5-8150-48F4-A2E4-D48E7D0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327C3DF9-9B08-4757-8417-12030C28E915}"/>
              </a:ext>
            </a:extLst>
          </p:cNvPr>
          <p:cNvSpPr txBox="1"/>
          <p:nvPr/>
        </p:nvSpPr>
        <p:spPr>
          <a:xfrm>
            <a:off x="7756383" y="4564041"/>
            <a:ext cx="417361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64434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33600" y="3041998"/>
            <a:ext cx="3891216" cy="3891216"/>
            <a:chOff x="7197249" y="4285448"/>
            <a:chExt cx="3891216" cy="3891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Use Case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F713A0-B1F7-44E1-B9A4-49CE93115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732" y="2108462"/>
            <a:ext cx="10058400" cy="7143750"/>
          </a:xfrm>
          <a:prstGeom prst="rect">
            <a:avLst/>
          </a:prstGeom>
        </p:spPr>
      </p:pic>
      <p:sp>
        <p:nvSpPr>
          <p:cNvPr id="62" name="Object 18">
            <a:extLst>
              <a:ext uri="{FF2B5EF4-FFF2-40B4-BE49-F238E27FC236}">
                <a16:creationId xmlns:a16="http://schemas.microsoft.com/office/drawing/2014/main" id="{CCEEF1B9-292C-4967-B38D-339F5FBA961E}"/>
              </a:ext>
            </a:extLst>
          </p:cNvPr>
          <p:cNvSpPr txBox="1"/>
          <p:nvPr/>
        </p:nvSpPr>
        <p:spPr>
          <a:xfrm>
            <a:off x="2514600" y="4249835"/>
            <a:ext cx="417361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100" dirty="0">
                <a:solidFill>
                  <a:schemeClr val="bg2">
                    <a:lumMod val="50000"/>
                  </a:schemeClr>
                </a:solidFill>
                <a:latin typeface="Pretendard" pitchFamily="34" charset="0"/>
              </a:rPr>
              <a:t>[User]</a:t>
            </a:r>
          </a:p>
          <a:p>
            <a:r>
              <a:rPr lang="ko-KR" altLang="en-US" sz="3000" kern="0" spc="100" dirty="0">
                <a:solidFill>
                  <a:srgbClr val="595959"/>
                </a:solidFill>
                <a:latin typeface="Pretendard" pitchFamily="34" charset="0"/>
              </a:rPr>
              <a:t>사용자 제공 서비스</a:t>
            </a:r>
            <a:endParaRPr lang="en-US" sz="3000" dirty="0"/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BD24F620-1823-43D1-8DBA-E1136791E528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33600" y="3041998"/>
            <a:ext cx="3891216" cy="3891216"/>
            <a:chOff x="7197249" y="4285448"/>
            <a:chExt cx="3891216" cy="3891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Use Case</a:t>
            </a: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CCEEF1B9-292C-4967-B38D-339F5FBA961E}"/>
              </a:ext>
            </a:extLst>
          </p:cNvPr>
          <p:cNvSpPr txBox="1"/>
          <p:nvPr/>
        </p:nvSpPr>
        <p:spPr>
          <a:xfrm>
            <a:off x="2895600" y="4402830"/>
            <a:ext cx="417361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100" dirty="0">
                <a:solidFill>
                  <a:schemeClr val="bg2">
                    <a:lumMod val="50000"/>
                  </a:schemeClr>
                </a:solidFill>
                <a:latin typeface="Pretendard" pitchFamily="34" charset="0"/>
              </a:rPr>
              <a:t>[Admin]</a:t>
            </a:r>
          </a:p>
          <a:p>
            <a:r>
              <a:rPr lang="ko-KR" altLang="en-US" sz="3000" kern="0" spc="100" dirty="0">
                <a:solidFill>
                  <a:srgbClr val="595959"/>
                </a:solidFill>
                <a:latin typeface="Pretendard" pitchFamily="34" charset="0"/>
              </a:rPr>
              <a:t>관리자 서비스</a:t>
            </a:r>
            <a:endParaRPr 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37786-FDC6-47E7-8D62-3676E09A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612" y="3390900"/>
            <a:ext cx="7877175" cy="2638425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FE3D9260-E167-4F78-A1F7-C214D031867E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9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sp>
        <p:nvSpPr>
          <p:cNvPr id="45" name="Object 12">
            <a:extLst>
              <a:ext uri="{FF2B5EF4-FFF2-40B4-BE49-F238E27FC236}">
                <a16:creationId xmlns:a16="http://schemas.microsoft.com/office/drawing/2014/main" id="{B81DE6DF-61E4-4787-99C8-29C2BF223F01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ERD</a:t>
            </a:r>
          </a:p>
        </p:txBody>
      </p: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9791C4DC-F40F-49D9-BF6E-1087C022BD80}"/>
              </a:ext>
            </a:extLst>
          </p:cNvPr>
          <p:cNvGrpSpPr/>
          <p:nvPr/>
        </p:nvGrpSpPr>
        <p:grpSpPr>
          <a:xfrm>
            <a:off x="7197248" y="3088623"/>
            <a:ext cx="3891216" cy="3891216"/>
            <a:chOff x="7197249" y="4285448"/>
            <a:chExt cx="3891216" cy="3891216"/>
          </a:xfrm>
        </p:grpSpPr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77A672F5-8150-48F4-A2E4-D48E7D0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327C3DF9-9B08-4757-8417-12030C28E915}"/>
              </a:ext>
            </a:extLst>
          </p:cNvPr>
          <p:cNvSpPr txBox="1"/>
          <p:nvPr/>
        </p:nvSpPr>
        <p:spPr>
          <a:xfrm>
            <a:off x="7620000" y="4266410"/>
            <a:ext cx="417361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ERD</a:t>
            </a:r>
          </a:p>
          <a:p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</a:rPr>
              <a:t>데이터베이스 설계</a:t>
            </a:r>
            <a:endParaRPr 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33600" y="3041998"/>
            <a:ext cx="3891216" cy="3891216"/>
            <a:chOff x="7197249" y="4285448"/>
            <a:chExt cx="3891216" cy="3891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sp>
        <p:nvSpPr>
          <p:cNvPr id="59" name="Object 18">
            <a:extLst>
              <a:ext uri="{FF2B5EF4-FFF2-40B4-BE49-F238E27FC236}">
                <a16:creationId xmlns:a16="http://schemas.microsoft.com/office/drawing/2014/main" id="{EC0FDD1A-8ABE-444D-8902-EFCE811B1DAE}"/>
              </a:ext>
            </a:extLst>
          </p:cNvPr>
          <p:cNvSpPr txBox="1"/>
          <p:nvPr/>
        </p:nvSpPr>
        <p:spPr>
          <a:xfrm>
            <a:off x="1134002" y="1076162"/>
            <a:ext cx="417361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</a:rPr>
              <a:t>ERD</a:t>
            </a: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39E03971-7725-4555-BD84-BA72E3ACFEDB}"/>
              </a:ext>
            </a:extLst>
          </p:cNvPr>
          <p:cNvSpPr txBox="1"/>
          <p:nvPr/>
        </p:nvSpPr>
        <p:spPr>
          <a:xfrm>
            <a:off x="2635324" y="4152900"/>
            <a:ext cx="417361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ERD</a:t>
            </a:r>
          </a:p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</a:rPr>
              <a:t>데이터베이스 설계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956405-85FF-48E8-9966-AAA4088B5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0" y="1811358"/>
            <a:ext cx="8733333" cy="7761905"/>
          </a:xfrm>
          <a:prstGeom prst="rect">
            <a:avLst/>
          </a:prstGeom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83B7EC9C-F2C3-481B-906C-FEE9A2441998}"/>
              </a:ext>
            </a:extLst>
          </p:cNvPr>
          <p:cNvSpPr txBox="1"/>
          <p:nvPr/>
        </p:nvSpPr>
        <p:spPr>
          <a:xfrm>
            <a:off x="14753934" y="1212267"/>
            <a:ext cx="41736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400" dirty="0">
                <a:solidFill>
                  <a:schemeClr val="accent3">
                    <a:lumMod val="50000"/>
                  </a:schemeClr>
                </a:solidFill>
                <a:latin typeface="Pretendard" pitchFamily="34" charset="0"/>
              </a:rPr>
              <a:t>Avocado project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237</Words>
  <Application>Microsoft Office PowerPoint</Application>
  <PresentationFormat>사용자 지정</PresentationFormat>
  <Paragraphs>77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?? ??</vt:lpstr>
      <vt:lpstr>Pretendard</vt:lpstr>
      <vt:lpstr>Pretendard SemiBold</vt:lpstr>
      <vt:lpstr>SB AggroOTF Medium</vt:lpstr>
      <vt:lpstr>맑은 고딕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</cp:lastModifiedBy>
  <cp:revision>22</cp:revision>
  <dcterms:created xsi:type="dcterms:W3CDTF">2023-12-26T12:34:57Z</dcterms:created>
  <dcterms:modified xsi:type="dcterms:W3CDTF">2023-12-27T08:03:17Z</dcterms:modified>
</cp:coreProperties>
</file>