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2"/>
  </p:notesMasterIdLst>
  <p:sldIdLst>
    <p:sldId id="304" r:id="rId2"/>
    <p:sldId id="278" r:id="rId3"/>
    <p:sldId id="279" r:id="rId4"/>
    <p:sldId id="307" r:id="rId5"/>
    <p:sldId id="345" r:id="rId6"/>
    <p:sldId id="340" r:id="rId7"/>
    <p:sldId id="281" r:id="rId8"/>
    <p:sldId id="341" r:id="rId9"/>
    <p:sldId id="347" r:id="rId10"/>
    <p:sldId id="346" r:id="rId11"/>
    <p:sldId id="348" r:id="rId12"/>
    <p:sldId id="349" r:id="rId13"/>
    <p:sldId id="350" r:id="rId14"/>
    <p:sldId id="353" r:id="rId15"/>
    <p:sldId id="352" r:id="rId16"/>
    <p:sldId id="354" r:id="rId17"/>
    <p:sldId id="355" r:id="rId18"/>
    <p:sldId id="356" r:id="rId19"/>
    <p:sldId id="330" r:id="rId20"/>
    <p:sldId id="302" r:id="rId21"/>
  </p:sldIdLst>
  <p:sldSz cx="12192000" cy="6858000"/>
  <p:notesSz cx="6858000" cy="9144000"/>
  <p:embeddedFontLst>
    <p:embeddedFont>
      <p:font typeface="나눔스퀘어 ExtraBold" panose="020B0600000101010101" pitchFamily="50" charset="-127"/>
      <p:bold r:id="rId23"/>
    </p:embeddedFont>
    <p:embeddedFont>
      <p:font typeface="나눔스퀘어" panose="020B0600000101010101" pitchFamily="50" charset="-127"/>
      <p:regular r:id="rId24"/>
    </p:embeddedFont>
    <p:embeddedFont>
      <p:font typeface="Yoon 윤고딕 520_TT" panose="020B0600000101010101" charset="-127"/>
      <p:regular r:id="rId25"/>
    </p:embeddedFont>
    <p:embeddedFont>
      <p:font typeface="맑은 고딕" panose="020B0503020000020004" pitchFamily="50" charset="-127"/>
      <p:regular r:id="rId26"/>
      <p:bold r:id="rId27"/>
    </p:embeddedFont>
    <p:embeddedFont>
      <p:font typeface="나눔스퀘어 Bold" panose="020B0600000101010101" pitchFamily="50" charset="-127"/>
      <p:bold r:id="rId2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374867"/>
    <a:srgbClr val="465572"/>
    <a:srgbClr val="455571"/>
    <a:srgbClr val="969696"/>
    <a:srgbClr val="272123"/>
    <a:srgbClr val="AF9061"/>
    <a:srgbClr val="FDA800"/>
    <a:srgbClr val="F2281E"/>
    <a:srgbClr val="7AB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189" autoAdjust="0"/>
    <p:restoredTop sz="88349" autoAdjust="0"/>
  </p:normalViewPr>
  <p:slideViewPr>
    <p:cSldViewPr>
      <p:cViewPr varScale="1">
        <p:scale>
          <a:sx n="106" d="100"/>
          <a:sy n="106" d="100"/>
        </p:scale>
        <p:origin x="1158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067F4F-CCEA-4BD0-92D6-24650E634AEA}" type="datetimeFigureOut">
              <a:rPr lang="ko-KR" altLang="en-US" smtClean="0"/>
              <a:t>2017-10-12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8500A-DFC7-4483-AE0E-ADA768EC0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434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8500A-DFC7-4483-AE0E-ADA768EC046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71094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8500A-DFC7-4483-AE0E-ADA768EC046A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7209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8500A-DFC7-4483-AE0E-ADA768EC046A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3825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8500A-DFC7-4483-AE0E-ADA768EC046A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8629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8500A-DFC7-4483-AE0E-ADA768EC046A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8181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8500A-DFC7-4483-AE0E-ADA768EC046A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6227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P2P</a:t>
            </a:r>
            <a:r>
              <a:rPr lang="en-US" altLang="ko-KR" baseline="0" dirty="0" smtClean="0"/>
              <a:t> = Peer to Peer  : </a:t>
            </a:r>
            <a:r>
              <a:rPr lang="ko-KR" altLang="en-US" baseline="0" dirty="0" smtClean="0"/>
              <a:t>로스 시스템은 서로 연결되어 지속해서 메시지를 교환하는 수많은 작은 컴퓨터 프로그램으로 구성</a:t>
            </a:r>
            <a:endParaRPr lang="en-US" altLang="ko-KR" baseline="0" dirty="0" smtClean="0"/>
          </a:p>
          <a:p>
            <a:r>
              <a:rPr lang="ko-KR" altLang="en-US" baseline="0" dirty="0" smtClean="0"/>
              <a:t>가벼움</a:t>
            </a:r>
            <a:r>
              <a:rPr lang="en-US" altLang="ko-KR" baseline="0" dirty="0" smtClean="0"/>
              <a:t> : </a:t>
            </a:r>
            <a:r>
              <a:rPr lang="ko-KR" altLang="en-US" baseline="0" dirty="0" smtClean="0"/>
              <a:t>참가자들이 독립적인 라이브러리를 만들고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다른 로스 모듈로 메시지를 주고받을 수 있게 이들 라이브러리를 </a:t>
            </a:r>
            <a:r>
              <a:rPr lang="ko-KR" altLang="en-US" baseline="0" dirty="0" err="1" smtClean="0"/>
              <a:t>감싸도록한다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도구기반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로스는 표준적인 통합 개발 및 </a:t>
            </a:r>
            <a:r>
              <a:rPr lang="ko-KR" altLang="en-US" baseline="0" dirty="0" err="1" smtClean="0"/>
              <a:t>실행환경이</a:t>
            </a:r>
            <a:r>
              <a:rPr lang="ko-KR" altLang="en-US" baseline="0" dirty="0" smtClean="0"/>
              <a:t> 없다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왜냐하면 특정한 작업 영역에 더욱 적합한 구현을 교체할 수 있도록 하여 새로우면서도 개선된 도구의 창안을 촉진하기 때문 </a:t>
            </a:r>
            <a:endParaRPr lang="en-US" altLang="ko-KR" baseline="0" dirty="0" smtClean="0"/>
          </a:p>
          <a:p>
            <a:r>
              <a:rPr lang="ko-KR" altLang="en-US" baseline="0" dirty="0" smtClean="0"/>
              <a:t>무료 및 오픈소스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로스는 프로세스간 통신을 사용하여 </a:t>
            </a:r>
            <a:r>
              <a:rPr lang="ko-KR" altLang="en-US" baseline="0" dirty="0" err="1" smtClean="0"/>
              <a:t>모듈간에</a:t>
            </a:r>
            <a:r>
              <a:rPr lang="ko-KR" altLang="en-US" baseline="0" dirty="0" smtClean="0"/>
              <a:t> 데이터를 전달하며 로스를 사용하여 구축된 시스템은 다양한 구성요소의 세밀한 라이선스 정책을 </a:t>
            </a:r>
            <a:r>
              <a:rPr lang="ko-KR" altLang="en-US" baseline="0" dirty="0" err="1" smtClean="0"/>
              <a:t>가질수</a:t>
            </a:r>
            <a:r>
              <a:rPr lang="ko-KR" altLang="en-US" baseline="0" dirty="0" smtClean="0"/>
              <a:t> 있음을 </a:t>
            </a:r>
            <a:r>
              <a:rPr lang="ko-KR" altLang="en-US" baseline="0" dirty="0" err="1" smtClean="0"/>
              <a:t>뜻ㄱ함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다중언어성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로스 소프트웨어 모듈은 클라이언트 라이브러리가 요구하는 어떤 </a:t>
            </a:r>
            <a:r>
              <a:rPr lang="ko-KR" altLang="en-US" baseline="0" dirty="0" err="1" smtClean="0"/>
              <a:t>언어로든</a:t>
            </a:r>
            <a:r>
              <a:rPr lang="ko-KR" altLang="en-US" baseline="0" dirty="0" smtClean="0"/>
              <a:t> 작성될 수 있다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8500A-DFC7-4483-AE0E-ADA768EC046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0373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8500A-DFC7-4483-AE0E-ADA768EC046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3509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8500A-DFC7-4483-AE0E-ADA768EC046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4728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ROS</a:t>
            </a:r>
            <a:r>
              <a:rPr lang="ko-KR" altLang="en-US" dirty="0" smtClean="0"/>
              <a:t>의 핵심 </a:t>
            </a:r>
            <a:r>
              <a:rPr lang="en-US" altLang="ko-KR" dirty="0" smtClean="0"/>
              <a:t>= </a:t>
            </a:r>
            <a:r>
              <a:rPr lang="ko-KR" altLang="en-US" dirty="0" smtClean="0"/>
              <a:t>노드 간 메시지가 </a:t>
            </a:r>
            <a:r>
              <a:rPr lang="en-US" altLang="ko-KR" dirty="0" smtClean="0"/>
              <a:t>P2P</a:t>
            </a:r>
            <a:r>
              <a:rPr lang="ko-KR" altLang="en-US" dirty="0" smtClean="0"/>
              <a:t>로 </a:t>
            </a:r>
            <a:r>
              <a:rPr lang="ko-KR" altLang="en-US" baseline="0" dirty="0" smtClean="0"/>
              <a:t>전송된다는 점 </a:t>
            </a:r>
            <a:endParaRPr lang="en-US" altLang="ko-KR" baseline="0" dirty="0" smtClean="0"/>
          </a:p>
          <a:p>
            <a:r>
              <a:rPr lang="ko-KR" altLang="en-US" baseline="0" dirty="0" smtClean="0"/>
              <a:t>모든 노드는 시작할 때 </a:t>
            </a:r>
            <a:r>
              <a:rPr lang="ko-KR" altLang="en-US" baseline="0" dirty="0" err="1" smtClean="0"/>
              <a:t>로스코어로</a:t>
            </a:r>
            <a:r>
              <a:rPr lang="ko-KR" altLang="en-US" baseline="0" dirty="0" smtClean="0"/>
              <a:t> 연결해서 발행</a:t>
            </a:r>
            <a:r>
              <a:rPr lang="en-US" altLang="ko-KR" baseline="0" dirty="0" smtClean="0"/>
              <a:t>(publish) </a:t>
            </a:r>
            <a:r>
              <a:rPr lang="ko-KR" altLang="en-US" baseline="0" dirty="0" smtClean="0"/>
              <a:t>하거나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구독</a:t>
            </a:r>
            <a:r>
              <a:rPr lang="en-US" altLang="ko-KR" baseline="0" dirty="0" smtClean="0"/>
              <a:t>(subscribe)</a:t>
            </a:r>
            <a:r>
              <a:rPr lang="ko-KR" altLang="en-US" baseline="0" dirty="0" smtClean="0"/>
              <a:t>하길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원하는 메시지 스트림</a:t>
            </a:r>
            <a:r>
              <a:rPr lang="en-US" altLang="ko-KR" baseline="0" dirty="0" smtClean="0"/>
              <a:t>(stream)</a:t>
            </a:r>
            <a:r>
              <a:rPr lang="ko-KR" altLang="en-US" baseline="0" dirty="0" smtClean="0"/>
              <a:t>의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세부 사항을 등록 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8500A-DFC7-4483-AE0E-ADA768EC046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9637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$</a:t>
            </a:r>
            <a:r>
              <a:rPr lang="en-US" altLang="ko-KR" sz="1200" baseline="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200" baseline="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gedit</a:t>
            </a:r>
            <a:r>
              <a:rPr lang="en-US" altLang="ko-KR" sz="1200" baseline="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/.</a:t>
            </a:r>
            <a:r>
              <a:rPr lang="en-US" altLang="ko-KR" sz="1200" baseline="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bashrc</a:t>
            </a:r>
            <a:r>
              <a:rPr lang="en-US" altLang="ko-KR" sz="1200" baseline="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ROS_MASTER_URI (</a:t>
            </a:r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환경변수</a:t>
            </a:r>
            <a:r>
              <a:rPr lang="en-US" altLang="ko-KR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en-US" altLang="ko-KR" sz="1200" baseline="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= http://hostname:11311</a:t>
            </a:r>
            <a:r>
              <a:rPr lang="ko-KR" altLang="en-US" sz="1200" baseline="0" dirty="0" smtClean="0">
                <a:latin typeface="+mn-lt"/>
                <a:ea typeface="+mn-ea"/>
              </a:rPr>
              <a:t> </a:t>
            </a:r>
            <a:r>
              <a:rPr lang="en-US" altLang="ko-KR" sz="1200" baseline="0" dirty="0" smtClean="0">
                <a:latin typeface="+mn-lt"/>
                <a:ea typeface="+mn-ea"/>
              </a:rPr>
              <a:t>-&gt; </a:t>
            </a:r>
            <a:r>
              <a:rPr lang="ko-KR" altLang="en-US" sz="1200" baseline="0" dirty="0" smtClean="0">
                <a:latin typeface="+mn-lt"/>
                <a:ea typeface="+mn-ea"/>
              </a:rPr>
              <a:t>네트워크를</a:t>
            </a:r>
            <a:r>
              <a:rPr lang="en-US" altLang="ko-KR" sz="1200" baseline="0" dirty="0" smtClean="0">
                <a:latin typeface="+mn-lt"/>
                <a:ea typeface="+mn-ea"/>
              </a:rPr>
              <a:t> </a:t>
            </a:r>
            <a:r>
              <a:rPr lang="ko-KR" altLang="en-US" sz="1200" baseline="0" dirty="0" smtClean="0">
                <a:latin typeface="+mn-lt"/>
                <a:ea typeface="+mn-ea"/>
              </a:rPr>
              <a:t>통해 접근이 가능한 </a:t>
            </a:r>
            <a:r>
              <a:rPr lang="en-US" altLang="ko-KR" sz="1200" baseline="0" dirty="0" smtClean="0">
                <a:latin typeface="+mn-lt"/>
                <a:ea typeface="+mn-ea"/>
              </a:rPr>
              <a:t>hostname </a:t>
            </a:r>
            <a:r>
              <a:rPr lang="ko-KR" altLang="en-US" sz="1200" baseline="0" dirty="0" smtClean="0">
                <a:latin typeface="+mn-lt"/>
                <a:ea typeface="+mn-ea"/>
              </a:rPr>
              <a:t>이라는</a:t>
            </a:r>
            <a:r>
              <a:rPr lang="en-US" altLang="ko-KR" sz="1200" baseline="0" dirty="0" smtClean="0">
                <a:latin typeface="+mn-lt"/>
                <a:ea typeface="+mn-ea"/>
              </a:rPr>
              <a:t> </a:t>
            </a:r>
            <a:r>
              <a:rPr lang="ko-KR" altLang="en-US" sz="1200" baseline="0" dirty="0" smtClean="0">
                <a:latin typeface="+mn-lt"/>
                <a:ea typeface="+mn-ea"/>
              </a:rPr>
              <a:t>호스트상에서 </a:t>
            </a:r>
            <a:r>
              <a:rPr lang="en-US" altLang="ko-KR" sz="1200" baseline="0" dirty="0" smtClean="0">
                <a:latin typeface="+mn-lt"/>
                <a:ea typeface="+mn-ea"/>
              </a:rPr>
              <a:t>11311 </a:t>
            </a:r>
            <a:r>
              <a:rPr lang="ko-KR" altLang="en-US" sz="1200" baseline="0" dirty="0" smtClean="0">
                <a:latin typeface="+mn-lt"/>
                <a:ea typeface="+mn-ea"/>
              </a:rPr>
              <a:t>포트로 접근할 수 있는 </a:t>
            </a:r>
            <a:r>
              <a:rPr lang="en-US" altLang="ko-KR" sz="1200" baseline="0" dirty="0" err="1" smtClean="0">
                <a:latin typeface="+mn-lt"/>
                <a:ea typeface="+mn-ea"/>
              </a:rPr>
              <a:t>roscore</a:t>
            </a:r>
            <a:r>
              <a:rPr lang="ko-KR" altLang="en-US" sz="1200" baseline="0" dirty="0" smtClean="0">
                <a:latin typeface="+mn-lt"/>
                <a:ea typeface="+mn-ea"/>
              </a:rPr>
              <a:t> 실행</a:t>
            </a:r>
            <a:r>
              <a:rPr lang="en-US" altLang="ko-KR" sz="1200" baseline="0" dirty="0" smtClean="0">
                <a:latin typeface="+mn-lt"/>
                <a:ea typeface="+mn-ea"/>
              </a:rPr>
              <a:t> </a:t>
            </a:r>
            <a:r>
              <a:rPr lang="ko-KR" altLang="en-US" sz="1200" baseline="0" dirty="0" smtClean="0">
                <a:latin typeface="+mn-lt"/>
                <a:ea typeface="+mn-ea"/>
              </a:rPr>
              <a:t>프로그램이 있다는 것을 뜻함</a:t>
            </a:r>
            <a:endParaRPr lang="en-US" altLang="ko-KR" sz="1200" baseline="0" dirty="0" smtClean="0">
              <a:latin typeface="+mn-lt"/>
              <a:ea typeface="+mn-ea"/>
            </a:endParaRPr>
          </a:p>
          <a:p>
            <a:pPr marL="342900" indent="-34290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네트워크 상에서 </a:t>
            </a:r>
            <a:r>
              <a:rPr lang="en-US" altLang="ko-KR" sz="12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roscore</a:t>
            </a:r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의</a:t>
            </a:r>
            <a:r>
              <a:rPr lang="en-US" altLang="ko-KR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위치를 알면 노드는 </a:t>
            </a:r>
            <a:r>
              <a:rPr lang="ko-KR" altLang="en-US" sz="12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시작시에</a:t>
            </a:r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2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roscore</a:t>
            </a:r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에</a:t>
            </a:r>
            <a:r>
              <a:rPr lang="en-US" altLang="ko-KR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등록한 후 다른 노드와 데이터 스트림을 찾기 위해 이름을 사용하여 질의 </a:t>
            </a:r>
            <a:endParaRPr lang="en-US" altLang="ko-KR" sz="12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각  노드는 </a:t>
            </a:r>
            <a:r>
              <a:rPr lang="en-US" altLang="ko-KR" sz="12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roscore</a:t>
            </a:r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에게</a:t>
            </a:r>
            <a:r>
              <a:rPr lang="en-US" altLang="ko-KR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제공하는 메시지가 </a:t>
            </a:r>
            <a:r>
              <a:rPr lang="ko-KR" altLang="en-US" sz="12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무엇인지와</a:t>
            </a:r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구독하고 싶은 것들에 관해 알려줌</a:t>
            </a:r>
            <a:endParaRPr lang="en-US" altLang="ko-KR" sz="12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Roscore</a:t>
            </a:r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는</a:t>
            </a:r>
            <a:r>
              <a:rPr lang="en-US" altLang="ko-KR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관련된 메시지의 생산자와 소비자의 주소를 제공</a:t>
            </a:r>
            <a:endParaRPr lang="en-US" altLang="ko-KR" sz="12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8500A-DFC7-4483-AE0E-ADA768EC046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4195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Cmake</a:t>
            </a:r>
            <a:r>
              <a:rPr lang="en-US" altLang="ko-KR" sz="1200" baseline="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= </a:t>
            </a:r>
            <a:r>
              <a:rPr lang="ko-KR" altLang="en-US" sz="1200" baseline="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널리 사용되는 오픈 소스 빌드 시스템 </a:t>
            </a:r>
            <a:endParaRPr lang="en-US" altLang="ko-KR" sz="1200" baseline="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aseline="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C++ </a:t>
            </a:r>
            <a:r>
              <a:rPr lang="ko-KR" altLang="en-US" sz="1200" baseline="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</a:t>
            </a:r>
            <a:r>
              <a:rPr lang="ko-KR" altLang="en-US" sz="1200" baseline="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사용하게되면</a:t>
            </a:r>
            <a:r>
              <a:rPr lang="ko-KR" altLang="en-US" sz="1200" baseline="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200" baseline="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캣킨에</a:t>
            </a:r>
            <a:r>
              <a:rPr lang="ko-KR" altLang="en-US" sz="1200" baseline="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관해 많이 알아야 하지만 책의 예제는 </a:t>
            </a:r>
            <a:r>
              <a:rPr lang="ko-KR" altLang="en-US" sz="1200" baseline="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파이썬을</a:t>
            </a:r>
            <a:r>
              <a:rPr lang="ko-KR" altLang="en-US" sz="1200" baseline="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200" baseline="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사용할것이기</a:t>
            </a:r>
            <a:r>
              <a:rPr lang="ko-KR" altLang="en-US" sz="1200" baseline="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때문에 자세하게 들어가지 않아도 된다 </a:t>
            </a:r>
            <a:endParaRPr lang="en-US" altLang="ko-KR" sz="12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8500A-DFC7-4483-AE0E-ADA768EC046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21110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8500A-DFC7-4483-AE0E-ADA768EC046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49657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Package.xml</a:t>
            </a:r>
            <a:r>
              <a:rPr lang="en-US" altLang="ko-KR" sz="1200" baseline="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= </a:t>
            </a:r>
            <a:r>
              <a:rPr lang="ko-KR" altLang="en-US" sz="1200" baseline="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새로운 패키지에 관한 메타데이터들을 포함</a:t>
            </a:r>
            <a:endParaRPr lang="en-US" altLang="ko-KR" sz="1200" baseline="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aseline="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메타데이터 </a:t>
            </a:r>
            <a:r>
              <a:rPr lang="en-US" altLang="ko-KR" sz="1200" baseline="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=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어떤 목적을 가지고 만들어진 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</a:t>
            </a:r>
            <a:endParaRPr lang="en-US" altLang="ko-KR" sz="12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8500A-DFC7-4483-AE0E-ADA768EC046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904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2017-10-12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2017-10-12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2017-10-12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2017-10-12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2017-10-12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2017-10-12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2017-10-12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2017-10-12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2017-10-12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2017-10-12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2017-10-12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t>2017-10-12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hostname:11311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raw.githubusercontent.com/ROBOTIS-GIT/robotis_tools/master/install_ros_kinetic.sh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iki.ros.org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48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1384" y="2804736"/>
            <a:ext cx="57606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Robot </a:t>
            </a:r>
          </a:p>
          <a:p>
            <a:r>
              <a:rPr lang="en-US" altLang="ko-KR" sz="3600" b="1" dirty="0" smtClean="0"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Operating System</a:t>
            </a:r>
            <a:endParaRPr lang="en-US" altLang="ko-KR" sz="3600" b="1" dirty="0">
              <a:solidFill>
                <a:schemeClr val="bg1">
                  <a:lumMod val="9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1385" y="2492897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919 ROS Seminar </a:t>
            </a:r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696400" y="5733256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8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20153306  |  </a:t>
            </a:r>
            <a:r>
              <a:rPr lang="ko-KR" altLang="en-US" sz="1400" dirty="0" smtClean="0">
                <a:solidFill>
                  <a:schemeClr val="bg1">
                    <a:lumMod val="8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유가원</a:t>
            </a:r>
            <a:endParaRPr lang="en-US" altLang="ko-KR" sz="1400" dirty="0">
              <a:solidFill>
                <a:schemeClr val="bg1">
                  <a:lumMod val="8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8668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 flipH="1">
            <a:off x="0" y="548680"/>
            <a:ext cx="12192000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91926" y="908720"/>
            <a:ext cx="62361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4400" spc="600" dirty="0" err="1" smtClean="0">
                <a:solidFill>
                  <a:srgbClr val="37486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roscore</a:t>
            </a:r>
            <a:endParaRPr lang="en-US" altLang="ko-KR" sz="4400" spc="600" dirty="0" smtClean="0">
              <a:solidFill>
                <a:srgbClr val="374867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479376" y="2276872"/>
            <a:ext cx="4900077" cy="3892315"/>
            <a:chOff x="2123766" y="1120861"/>
            <a:chExt cx="8067371" cy="4468761"/>
          </a:xfrm>
        </p:grpSpPr>
        <p:sp>
          <p:nvSpPr>
            <p:cNvPr id="15" name="타원 14"/>
            <p:cNvSpPr/>
            <p:nvPr/>
          </p:nvSpPr>
          <p:spPr>
            <a:xfrm>
              <a:off x="4984954" y="1120861"/>
              <a:ext cx="2330246" cy="1681316"/>
            </a:xfrm>
            <a:prstGeom prst="ellipse">
              <a:avLst/>
            </a:prstGeom>
            <a:solidFill>
              <a:srgbClr val="3748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080819" y="1669132"/>
              <a:ext cx="2138516" cy="4593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err="1" smtClean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roscore</a:t>
              </a:r>
              <a:endParaRPr lang="ko-KR" altLang="en-US" sz="2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3" name="타원 22"/>
            <p:cNvSpPr/>
            <p:nvPr/>
          </p:nvSpPr>
          <p:spPr>
            <a:xfrm>
              <a:off x="7860891" y="3908306"/>
              <a:ext cx="2330246" cy="1681316"/>
            </a:xfrm>
            <a:prstGeom prst="ellipse">
              <a:avLst/>
            </a:prstGeom>
            <a:solidFill>
              <a:srgbClr val="3748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956756" y="4531609"/>
              <a:ext cx="2138516" cy="424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Publisher</a:t>
              </a:r>
              <a:endParaRPr lang="ko-KR" altLang="en-US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5" name="타원 24"/>
            <p:cNvSpPr/>
            <p:nvPr/>
          </p:nvSpPr>
          <p:spPr>
            <a:xfrm>
              <a:off x="2123766" y="3908306"/>
              <a:ext cx="2330246" cy="1681316"/>
            </a:xfrm>
            <a:prstGeom prst="ellipse">
              <a:avLst/>
            </a:prstGeom>
            <a:solidFill>
              <a:srgbClr val="3748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254353" y="4531609"/>
              <a:ext cx="2138516" cy="4593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Talker</a:t>
              </a:r>
              <a:r>
                <a:rPr lang="ko-KR" altLang="en-US" sz="2000" dirty="0" smtClean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</a:t>
              </a:r>
              <a:endParaRPr lang="en-US" altLang="ko-KR" sz="20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cxnSp>
          <p:nvCxnSpPr>
            <p:cNvPr id="27" name="직선 화살표 연결선 26"/>
            <p:cNvCxnSpPr/>
            <p:nvPr/>
          </p:nvCxnSpPr>
          <p:spPr>
            <a:xfrm>
              <a:off x="7045303" y="2600520"/>
              <a:ext cx="1274261" cy="1396296"/>
            </a:xfrm>
            <a:prstGeom prst="straightConnector1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prstDash val="dash"/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/>
            <p:nvPr/>
          </p:nvCxnSpPr>
          <p:spPr>
            <a:xfrm flipH="1">
              <a:off x="3881037" y="2600520"/>
              <a:ext cx="1274261" cy="1396296"/>
            </a:xfrm>
            <a:prstGeom prst="straightConnector1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prstDash val="dash"/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/>
            <p:cNvCxnSpPr/>
            <p:nvPr/>
          </p:nvCxnSpPr>
          <p:spPr>
            <a:xfrm>
              <a:off x="4549877" y="4852222"/>
              <a:ext cx="3215149" cy="0"/>
            </a:xfrm>
            <a:prstGeom prst="straightConnector1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6096000" y="2325208"/>
            <a:ext cx="5472608" cy="3362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sz="17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ROS_MASTER_URI = </a:t>
            </a:r>
            <a:r>
              <a:rPr lang="en-US" altLang="ko-KR" sz="1700" dirty="0" smtClean="0">
                <a:latin typeface="나눔스퀘어" panose="020B0600000101010101" pitchFamily="50" charset="-127"/>
                <a:ea typeface="나눔스퀘어" panose="020B0600000101010101" pitchFamily="50" charset="-127"/>
                <a:hlinkClick r:id="rId3"/>
              </a:rPr>
              <a:t>http://hostname:11311</a:t>
            </a:r>
            <a:endParaRPr lang="en-US" altLang="ko-KR" sz="17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7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주기적으로 상대 노드를 찾기 위해 </a:t>
            </a:r>
            <a:r>
              <a:rPr lang="en-US" altLang="ko-KR" sz="17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roscore</a:t>
            </a:r>
            <a:r>
              <a:rPr lang="ko-KR" altLang="en-US" sz="17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 제공하는 서비스를 호출</a:t>
            </a:r>
            <a:endParaRPr lang="en-US" altLang="ko-KR" sz="17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sz="17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Talker </a:t>
            </a:r>
            <a:r>
              <a:rPr lang="ko-KR" altLang="en-US" sz="17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와</a:t>
            </a:r>
            <a:r>
              <a:rPr lang="en-US" altLang="ko-KR" sz="17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listener</a:t>
            </a:r>
            <a:r>
              <a:rPr lang="ko-KR" altLang="en-US" sz="17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노드는</a:t>
            </a:r>
            <a:r>
              <a:rPr lang="en-US" altLang="ko-KR" sz="17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P2P </a:t>
            </a:r>
            <a:r>
              <a:rPr lang="ko-KR" altLang="en-US" sz="17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메시지를 직접 교환하는 동안 </a:t>
            </a:r>
            <a:r>
              <a:rPr lang="en-US" altLang="ko-KR" sz="17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roscore</a:t>
            </a:r>
            <a:r>
              <a:rPr lang="ko-KR" altLang="en-US" sz="17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에게</a:t>
            </a:r>
            <a:r>
              <a:rPr lang="en-US" altLang="ko-KR" sz="17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7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주기적으로 연결 </a:t>
            </a:r>
            <a:endParaRPr lang="en-US" altLang="ko-KR" sz="17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401870" y="138483"/>
            <a:ext cx="113816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37486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준비사항</a:t>
            </a:r>
            <a:endParaRPr lang="en-US" altLang="ko-KR" sz="1400" dirty="0">
              <a:solidFill>
                <a:srgbClr val="374867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91344" y="138483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서론</a:t>
            </a:r>
            <a:endParaRPr lang="en-US" altLang="ko-KR" sz="1400" dirty="0">
              <a:solidFill>
                <a:schemeClr val="bg1">
                  <a:lumMod val="6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8923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 flipH="1">
            <a:off x="0" y="548680"/>
            <a:ext cx="12192000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91926" y="908720"/>
            <a:ext cx="62361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4400" spc="600" dirty="0" smtClean="0">
                <a:solidFill>
                  <a:srgbClr val="37486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catkin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65671" y="2059557"/>
            <a:ext cx="11060658" cy="3259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sz="17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ROS</a:t>
            </a:r>
            <a:r>
              <a:rPr lang="ko-KR" altLang="en-US" sz="17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 실행 프로그램</a:t>
            </a:r>
            <a:r>
              <a:rPr lang="en-US" altLang="ko-KR" sz="17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7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라이브러리</a:t>
            </a:r>
            <a:r>
              <a:rPr lang="en-US" altLang="ko-KR" sz="17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7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스크립트 및 다른 코드가 사용할 인터페이스를 생성하는 데 사용하는 도구 집합인 </a:t>
            </a:r>
            <a:r>
              <a:rPr lang="en-US" altLang="ko-KR" sz="1700" dirty="0" smtClean="0">
                <a:solidFill>
                  <a:srgbClr val="37486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ROS </a:t>
            </a:r>
            <a:r>
              <a:rPr lang="ko-KR" altLang="en-US" sz="1700" dirty="0" smtClean="0">
                <a:solidFill>
                  <a:srgbClr val="37486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빌드</a:t>
            </a:r>
            <a:r>
              <a:rPr lang="en-US" altLang="ko-KR" sz="1700" dirty="0" smtClean="0">
                <a:solidFill>
                  <a:srgbClr val="37486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700" dirty="0" smtClean="0">
                <a:solidFill>
                  <a:srgbClr val="37486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</a:t>
            </a:r>
            <a:endParaRPr lang="en-US" altLang="ko-KR" sz="1700" dirty="0" smtClean="0">
              <a:solidFill>
                <a:srgbClr val="374867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sz="17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Cmake</a:t>
            </a:r>
            <a:r>
              <a:rPr lang="en-US" altLang="ko-KR" sz="17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700" dirty="0" smtClean="0">
                <a:solidFill>
                  <a:srgbClr val="37486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매크로</a:t>
            </a:r>
            <a:r>
              <a:rPr lang="ko-KR" altLang="en-US" sz="17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들과 일반적인 </a:t>
            </a:r>
            <a:r>
              <a:rPr lang="en-US" altLang="ko-KR" sz="17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Cmake</a:t>
            </a:r>
            <a:r>
              <a:rPr lang="en-US" altLang="ko-KR" sz="17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7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작업 흐름에 추가적인 기능을 제공하기 위한 </a:t>
            </a:r>
            <a:r>
              <a:rPr lang="ko-KR" altLang="en-US" sz="1700" dirty="0" smtClean="0">
                <a:solidFill>
                  <a:srgbClr val="37486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전용 </a:t>
            </a:r>
            <a:r>
              <a:rPr lang="ko-KR" altLang="en-US" sz="1700" dirty="0" err="1" smtClean="0">
                <a:solidFill>
                  <a:srgbClr val="37486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파이썬</a:t>
            </a:r>
            <a:r>
              <a:rPr lang="ko-KR" altLang="en-US" sz="1700" dirty="0" smtClean="0">
                <a:solidFill>
                  <a:srgbClr val="37486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스크립트</a:t>
            </a:r>
            <a:r>
              <a:rPr lang="ko-KR" altLang="en-US" sz="17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 구성 </a:t>
            </a:r>
            <a:endParaRPr lang="en-US" altLang="ko-KR" sz="17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7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캣킨을</a:t>
            </a:r>
            <a:r>
              <a:rPr lang="ko-KR" altLang="en-US" sz="17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사용하는 사용자는 </a:t>
            </a:r>
            <a:r>
              <a:rPr lang="en-US" altLang="ko-KR" sz="1700" dirty="0" smtClean="0">
                <a:solidFill>
                  <a:srgbClr val="37486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CMakeLists.txt</a:t>
            </a:r>
            <a:r>
              <a:rPr lang="en-US" altLang="ko-KR" sz="17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7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와 </a:t>
            </a:r>
            <a:r>
              <a:rPr lang="en-US" altLang="ko-KR" sz="1700" dirty="0" smtClean="0">
                <a:solidFill>
                  <a:srgbClr val="37486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package.xml</a:t>
            </a:r>
            <a:r>
              <a:rPr lang="en-US" altLang="ko-KR" sz="17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7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두 파일에 관해서만 알면 됨</a:t>
            </a:r>
            <a:endParaRPr lang="en-US" altLang="ko-KR" sz="17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7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작업이 올바르게 동작하도록 하기 위해서는 </a:t>
            </a:r>
            <a:r>
              <a:rPr lang="en-US" altLang="ko-KR" sz="17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CMakeLists.txt </a:t>
            </a:r>
            <a:r>
              <a:rPr lang="ko-KR" altLang="en-US" sz="17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와 </a:t>
            </a:r>
            <a:r>
              <a:rPr lang="en-US" altLang="ko-KR" sz="17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package.xml </a:t>
            </a:r>
            <a:r>
              <a:rPr lang="ko-KR" altLang="en-US" sz="17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</a:t>
            </a:r>
            <a:r>
              <a:rPr lang="ko-KR" altLang="en-US" sz="1700" dirty="0" smtClean="0">
                <a:solidFill>
                  <a:srgbClr val="37486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일부 특정 정보를 추가</a:t>
            </a:r>
            <a:r>
              <a:rPr lang="ko-KR" altLang="en-US" sz="17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할 필요가 있음 </a:t>
            </a:r>
            <a:endParaRPr lang="en-US" altLang="ko-KR" sz="17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401870" y="138483"/>
            <a:ext cx="113816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37486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준비사항</a:t>
            </a:r>
            <a:endParaRPr lang="en-US" altLang="ko-KR" sz="1400" dirty="0">
              <a:solidFill>
                <a:srgbClr val="374867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91344" y="138483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서론</a:t>
            </a:r>
            <a:endParaRPr lang="en-US" altLang="ko-KR" sz="1400" dirty="0">
              <a:solidFill>
                <a:schemeClr val="bg1">
                  <a:lumMod val="6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259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 flipH="1">
            <a:off x="0" y="548680"/>
            <a:ext cx="12192000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91926" y="908720"/>
            <a:ext cx="62361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4400" spc="600" dirty="0" smtClean="0">
                <a:solidFill>
                  <a:srgbClr val="37486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workspace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871864" y="2439938"/>
            <a:ext cx="6336704" cy="746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50000"/>
              </a:lnSpc>
            </a:pPr>
            <a:r>
              <a:rPr lang="ko-KR" altLang="en-US" sz="17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작업공간 디렉토리와 그 안에 코드를 위한 </a:t>
            </a:r>
            <a:r>
              <a:rPr lang="en-US" altLang="ko-KR" sz="17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src</a:t>
            </a:r>
            <a:r>
              <a:rPr lang="ko-KR" altLang="en-US" sz="17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디렉토리도 함께 생성</a:t>
            </a:r>
            <a:endParaRPr lang="en-US" altLang="ko-KR" sz="17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401870" y="138483"/>
            <a:ext cx="113816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37486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준비사항</a:t>
            </a:r>
            <a:endParaRPr lang="en-US" altLang="ko-KR" sz="1400" dirty="0">
              <a:solidFill>
                <a:srgbClr val="374867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91344" y="138483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서론</a:t>
            </a:r>
            <a:endParaRPr lang="en-US" altLang="ko-KR" sz="1400" dirty="0">
              <a:solidFill>
                <a:schemeClr val="bg1">
                  <a:lumMod val="6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14622" y="2132618"/>
            <a:ext cx="3837162" cy="367264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22289" y="2492896"/>
            <a:ext cx="314146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b="1" dirty="0" smtClean="0">
                <a:solidFill>
                  <a:srgbClr val="33333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$ </a:t>
            </a:r>
            <a:r>
              <a:rPr lang="en-US" altLang="ko-KR" b="1" dirty="0" err="1" smtClean="0">
                <a:solidFill>
                  <a:srgbClr val="33333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mkdir</a:t>
            </a:r>
            <a:r>
              <a:rPr lang="en-US" altLang="ko-KR" b="1" dirty="0" smtClean="0">
                <a:solidFill>
                  <a:srgbClr val="33333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–p ~/</a:t>
            </a:r>
            <a:r>
              <a:rPr lang="en-US" altLang="ko-KR" b="1" dirty="0" err="1" smtClean="0">
                <a:solidFill>
                  <a:srgbClr val="33333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catkin_ws</a:t>
            </a:r>
            <a:r>
              <a:rPr lang="en-US" altLang="ko-KR" b="1" dirty="0" smtClean="0">
                <a:solidFill>
                  <a:srgbClr val="33333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en-US" altLang="ko-KR" b="1" dirty="0" err="1" smtClean="0">
                <a:solidFill>
                  <a:srgbClr val="33333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src</a:t>
            </a:r>
            <a:endParaRPr lang="en-US" altLang="ko-KR" b="1" dirty="0" smtClean="0">
              <a:solidFill>
                <a:srgbClr val="333333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b="1" i="0" dirty="0" smtClean="0">
                <a:solidFill>
                  <a:srgbClr val="333333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$ cd ~/</a:t>
            </a:r>
            <a:r>
              <a:rPr lang="en-US" altLang="ko-KR" b="1" i="0" dirty="0" err="1" smtClean="0">
                <a:solidFill>
                  <a:srgbClr val="333333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catkin_ws</a:t>
            </a:r>
            <a:r>
              <a:rPr lang="en-US" altLang="ko-KR" b="1" i="0" dirty="0" smtClean="0">
                <a:solidFill>
                  <a:srgbClr val="333333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en-US" altLang="ko-KR" b="1" i="0" dirty="0" err="1" smtClean="0">
                <a:solidFill>
                  <a:srgbClr val="333333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src</a:t>
            </a:r>
            <a:endParaRPr lang="en-US" altLang="ko-KR" b="1" i="0" dirty="0" smtClean="0">
              <a:solidFill>
                <a:srgbClr val="333333"/>
              </a:solidFill>
              <a:effectLst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b="1" dirty="0" smtClean="0">
                <a:solidFill>
                  <a:srgbClr val="33333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$ </a:t>
            </a:r>
            <a:r>
              <a:rPr lang="en-US" altLang="ko-KR" b="1" dirty="0" err="1" smtClean="0">
                <a:solidFill>
                  <a:srgbClr val="33333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catkin_init_workspace</a:t>
            </a:r>
            <a:endParaRPr lang="en-US" altLang="ko-KR" b="1" dirty="0" smtClean="0">
              <a:solidFill>
                <a:srgbClr val="333333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b="1" dirty="0" smtClean="0">
                <a:solidFill>
                  <a:srgbClr val="33333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$ cd ~/</a:t>
            </a:r>
            <a:r>
              <a:rPr lang="en-US" altLang="ko-KR" b="1" dirty="0" err="1" smtClean="0">
                <a:solidFill>
                  <a:srgbClr val="33333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catkin_ws</a:t>
            </a:r>
            <a:endParaRPr lang="en-US" altLang="ko-KR" b="1" dirty="0" smtClean="0">
              <a:solidFill>
                <a:srgbClr val="333333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b="1" dirty="0" smtClean="0">
                <a:solidFill>
                  <a:srgbClr val="33333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$ </a:t>
            </a:r>
            <a:r>
              <a:rPr lang="en-US" altLang="ko-KR" b="1" dirty="0" err="1" smtClean="0">
                <a:solidFill>
                  <a:srgbClr val="33333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catkin_make</a:t>
            </a:r>
            <a:endParaRPr lang="ko-KR" altLang="en-US" b="1" i="0" dirty="0">
              <a:solidFill>
                <a:srgbClr val="333333"/>
              </a:solidFill>
              <a:effectLst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3979193" y="2891036"/>
            <a:ext cx="792088" cy="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3979193" y="3987991"/>
            <a:ext cx="792088" cy="0"/>
          </a:xfrm>
          <a:prstGeom prst="straightConnector1">
            <a:avLst/>
          </a:prstGeom>
          <a:ln w="25400">
            <a:solidFill>
              <a:srgbClr val="7F7F7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3979193" y="5157192"/>
            <a:ext cx="792088" cy="0"/>
          </a:xfrm>
          <a:prstGeom prst="straightConnector1">
            <a:avLst/>
          </a:prstGeom>
          <a:ln w="25400">
            <a:solidFill>
              <a:srgbClr val="7F7F7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871864" y="3531828"/>
            <a:ext cx="6336704" cy="643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50000"/>
              </a:lnSpc>
            </a:pPr>
            <a:r>
              <a:rPr lang="en-US" altLang="ko-KR" sz="17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CMakeLists.txt </a:t>
            </a:r>
            <a:r>
              <a:rPr lang="ko-KR" altLang="en-US" sz="17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파일</a:t>
            </a:r>
            <a:r>
              <a:rPr lang="en-US" altLang="ko-KR" sz="17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7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생성</a:t>
            </a:r>
            <a:endParaRPr lang="en-US" altLang="ko-KR" sz="17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71864" y="4685324"/>
            <a:ext cx="6336704" cy="746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50000"/>
              </a:lnSpc>
            </a:pPr>
            <a:r>
              <a:rPr lang="en-US" altLang="ko-KR" sz="17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build, </a:t>
            </a:r>
            <a:r>
              <a:rPr lang="en-US" altLang="ko-KR" sz="17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devel</a:t>
            </a:r>
            <a:r>
              <a:rPr lang="en-US" altLang="ko-KR" sz="17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7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디렉토리 생성</a:t>
            </a:r>
            <a:endParaRPr lang="en-US" altLang="ko-KR" sz="17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440441" y="6093296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build : 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라이브러리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및 작업 결과 저장</a:t>
            </a:r>
            <a:endParaRPr lang="en-US" altLang="ko-KR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devel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: </a:t>
            </a:r>
            <a:r>
              <a:rPr lang="ko-KR" alt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설치파일들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저장 </a:t>
            </a:r>
            <a:endParaRPr lang="en-US" altLang="ko-KR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5294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 flipH="1">
            <a:off x="0" y="548680"/>
            <a:ext cx="12192000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91926" y="908720"/>
            <a:ext cx="62361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4400" spc="600" dirty="0" smtClean="0">
                <a:solidFill>
                  <a:srgbClr val="37486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ROS package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71029" y="1816845"/>
            <a:ext cx="10997579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sz="17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ROS </a:t>
            </a:r>
            <a:r>
              <a:rPr lang="ko-KR" altLang="en-US" sz="17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소프트웨어는 코드</a:t>
            </a:r>
            <a:r>
              <a:rPr lang="en-US" altLang="ko-KR" sz="17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 </a:t>
            </a:r>
            <a:r>
              <a:rPr lang="ko-KR" altLang="en-US" sz="17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데이터와 문서가 조합 되어있는 패키지로 구성</a:t>
            </a:r>
            <a:endParaRPr lang="en-US" altLang="ko-KR" sz="17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7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패키지들은 작업 공간 내부의 </a:t>
            </a:r>
            <a:r>
              <a:rPr lang="en-US" altLang="ko-KR" sz="17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src</a:t>
            </a:r>
            <a:r>
              <a:rPr lang="en-US" altLang="ko-KR" sz="17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7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디렉토리에 둠</a:t>
            </a:r>
            <a:endParaRPr lang="en-US" altLang="ko-KR" sz="17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7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각 패키지 디렉토리는 </a:t>
            </a:r>
            <a:r>
              <a:rPr lang="en-US" altLang="ko-KR" sz="17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CMakeLists.txt </a:t>
            </a:r>
            <a:r>
              <a:rPr lang="ko-KR" altLang="en-US" sz="17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파일과 패키지 내용과 </a:t>
            </a:r>
            <a:r>
              <a:rPr lang="ko-KR" altLang="en-US" sz="17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캣킨이</a:t>
            </a:r>
            <a:r>
              <a:rPr lang="ko-KR" altLang="en-US" sz="17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어떻게 연동 되어야 하는지를 설명하는 </a:t>
            </a:r>
            <a:r>
              <a:rPr lang="en-US" altLang="ko-KR" sz="17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package.xml </a:t>
            </a:r>
            <a:r>
              <a:rPr lang="ko-KR" altLang="en-US" sz="17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파일을 포함해야 함</a:t>
            </a:r>
            <a:endParaRPr lang="en-US" altLang="ko-KR" sz="17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401870" y="138483"/>
            <a:ext cx="113816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37486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준비사항</a:t>
            </a:r>
            <a:endParaRPr lang="en-US" altLang="ko-KR" sz="1400" dirty="0">
              <a:solidFill>
                <a:srgbClr val="374867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91344" y="138483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서론</a:t>
            </a:r>
            <a:endParaRPr lang="en-US" altLang="ko-KR" sz="1400" dirty="0">
              <a:solidFill>
                <a:schemeClr val="bg1">
                  <a:lumMod val="6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79041" y="4833341"/>
            <a:ext cx="5133306" cy="152781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39691" y="4972025"/>
            <a:ext cx="501367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b="1" dirty="0" smtClean="0">
                <a:solidFill>
                  <a:srgbClr val="33333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$ cd ~/</a:t>
            </a:r>
            <a:r>
              <a:rPr lang="en-US" altLang="ko-KR" b="1" dirty="0" err="1" smtClean="0">
                <a:solidFill>
                  <a:srgbClr val="33333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catkin_ws</a:t>
            </a:r>
            <a:r>
              <a:rPr lang="en-US" altLang="ko-KR" b="1" dirty="0" smtClean="0">
                <a:solidFill>
                  <a:srgbClr val="33333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en-US" altLang="ko-KR" b="1" dirty="0" err="1" smtClean="0">
                <a:solidFill>
                  <a:srgbClr val="33333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src</a:t>
            </a:r>
            <a:endParaRPr lang="en-US" altLang="ko-KR" b="1" dirty="0" smtClean="0">
              <a:solidFill>
                <a:srgbClr val="333333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b="1" i="0" dirty="0" smtClean="0">
                <a:solidFill>
                  <a:srgbClr val="333333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$ </a:t>
            </a:r>
            <a:r>
              <a:rPr lang="en-US" altLang="ko-KR" b="1" i="0" dirty="0" err="1" smtClean="0">
                <a:solidFill>
                  <a:srgbClr val="333333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catkin_create_pkg</a:t>
            </a:r>
            <a:r>
              <a:rPr lang="en-US" altLang="ko-KR" b="1" i="0" dirty="0" smtClean="0">
                <a:solidFill>
                  <a:srgbClr val="333333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[</a:t>
            </a:r>
            <a:r>
              <a:rPr lang="ko-KR" altLang="en-US" b="1" i="0" dirty="0" err="1" smtClean="0">
                <a:solidFill>
                  <a:srgbClr val="333333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패키지이름</a:t>
            </a:r>
            <a:r>
              <a:rPr lang="en-US" altLang="ko-KR" b="1" dirty="0" smtClean="0">
                <a:solidFill>
                  <a:srgbClr val="33333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 [</a:t>
            </a:r>
            <a:r>
              <a:rPr lang="ko-KR" altLang="en-US" b="1" dirty="0" smtClean="0">
                <a:solidFill>
                  <a:srgbClr val="33333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의존성</a:t>
            </a:r>
            <a:r>
              <a:rPr lang="en-US" altLang="ko-KR" b="1" dirty="0" smtClean="0">
                <a:solidFill>
                  <a:srgbClr val="33333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</a:t>
            </a:r>
            <a:endParaRPr lang="en-US" altLang="ko-KR" b="1" i="0" dirty="0" smtClean="0">
              <a:solidFill>
                <a:srgbClr val="333333"/>
              </a:solidFill>
              <a:effectLst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28048" y="4879691"/>
            <a:ext cx="47525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▶ </a:t>
            </a:r>
            <a:r>
              <a:rPr lang="en-US" altLang="ko-KR" sz="14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catkin_create_pkg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새로운</a:t>
            </a:r>
            <a:r>
              <a:rPr lang="en-US" altLang="ko-KR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패키지와 같은 이름의 디렉토리와 그 안에 </a:t>
            </a:r>
            <a:r>
              <a:rPr lang="en-US" altLang="ko-KR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CmakeList.txt</a:t>
            </a:r>
            <a:r>
              <a:rPr lang="ko-KR" altLang="en-US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파일</a:t>
            </a:r>
            <a:r>
              <a:rPr lang="en-US" altLang="ko-KR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package.xml </a:t>
            </a:r>
            <a:r>
              <a:rPr lang="ko-KR" altLang="en-US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파일</a:t>
            </a:r>
            <a:r>
              <a:rPr lang="en-US" altLang="ko-KR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en-US" altLang="ko-KR" sz="14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src</a:t>
            </a:r>
            <a:r>
              <a:rPr lang="en-US" altLang="ko-KR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디렉토리를 함께 생성</a:t>
            </a:r>
            <a:endParaRPr lang="en-US" altLang="ko-KR" sz="14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9923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 flipH="1">
            <a:off x="0" y="548680"/>
            <a:ext cx="12192000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00335" y="920253"/>
            <a:ext cx="62361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4400" spc="600" dirty="0" err="1" smtClean="0">
                <a:solidFill>
                  <a:srgbClr val="37486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rosrun</a:t>
            </a:r>
            <a:endParaRPr lang="en-US" altLang="ko-KR" sz="4400" spc="600" dirty="0" smtClean="0">
              <a:solidFill>
                <a:srgbClr val="374867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23392" y="1709141"/>
            <a:ext cx="10598235" cy="3924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패키지 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=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파일시스템의 위치 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노드 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=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실행 프로그램 </a:t>
            </a: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노드가 거대한 디렉토리 계층 구조 안에 깊이 묻혀 있으면 긴 경로를 추적하는 일은 번거로울 수 있기 때문에 이런 작업 을 자동화 해줌 </a:t>
            </a: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 algn="just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rosrun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=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패키지에 있는 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개의 노드를 실행</a:t>
            </a: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 algn="just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altLang="ko-KR" sz="17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401870" y="138483"/>
            <a:ext cx="113816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37486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준비사항</a:t>
            </a:r>
            <a:endParaRPr lang="en-US" altLang="ko-KR" sz="1400" dirty="0">
              <a:solidFill>
                <a:srgbClr val="374867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91344" y="138483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서론</a:t>
            </a:r>
            <a:endParaRPr lang="en-US" altLang="ko-KR" sz="1400" dirty="0">
              <a:solidFill>
                <a:schemeClr val="bg1">
                  <a:lumMod val="6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975817" y="5021479"/>
            <a:ext cx="5133306" cy="50405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095452" y="4902898"/>
            <a:ext cx="5013671" cy="571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b="1" i="0" dirty="0" smtClean="0">
                <a:solidFill>
                  <a:srgbClr val="333333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$ </a:t>
            </a:r>
            <a:r>
              <a:rPr lang="en-US" altLang="ko-KR" b="1" i="0" dirty="0" err="1" smtClean="0">
                <a:solidFill>
                  <a:srgbClr val="333333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rosrun</a:t>
            </a:r>
            <a:r>
              <a:rPr lang="en-US" altLang="ko-KR" b="1" i="0" dirty="0" smtClean="0">
                <a:solidFill>
                  <a:srgbClr val="333333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[PACKAGE] [EXECUTABLE] [ARGS]</a:t>
            </a:r>
          </a:p>
        </p:txBody>
      </p:sp>
    </p:spTree>
    <p:extLst>
      <p:ext uri="{BB962C8B-B14F-4D97-AF65-F5344CB8AC3E}">
        <p14:creationId xmlns:p14="http://schemas.microsoft.com/office/powerpoint/2010/main" val="1201861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 flipH="1">
            <a:off x="0" y="548680"/>
            <a:ext cx="12192000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00335" y="920253"/>
            <a:ext cx="62361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4400" spc="600" dirty="0" err="1" smtClean="0">
                <a:solidFill>
                  <a:srgbClr val="37486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roslaunch</a:t>
            </a:r>
            <a:endParaRPr lang="en-US" altLang="ko-KR" sz="4400" spc="600" dirty="0" smtClean="0">
              <a:solidFill>
                <a:srgbClr val="374867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23392" y="1709141"/>
            <a:ext cx="10598235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ko-KR" altLang="en-US" sz="17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여러 개의 </a:t>
            </a:r>
            <a:r>
              <a:rPr lang="en-US" altLang="ko-KR" sz="17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ROS </a:t>
            </a:r>
            <a:r>
              <a:rPr lang="ko-KR" altLang="en-US" sz="17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노드 시작을 자동화하도록 설계된 </a:t>
            </a:r>
            <a:r>
              <a:rPr lang="ko-KR" altLang="en-US" sz="17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명령행</a:t>
            </a:r>
            <a:r>
              <a:rPr lang="ko-KR" altLang="en-US" sz="17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도구</a:t>
            </a:r>
            <a:endParaRPr lang="en-US" altLang="ko-KR" sz="17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 algn="just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ko-KR" altLang="en-US" sz="17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노드보다는 오히려 시작 파일</a:t>
            </a:r>
            <a:r>
              <a:rPr lang="en-US" altLang="ko-KR" sz="17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(launch</a:t>
            </a:r>
            <a:r>
              <a:rPr lang="ko-KR" altLang="en-US" sz="17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7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file)</a:t>
            </a:r>
            <a:r>
              <a:rPr lang="ko-KR" altLang="en-US" sz="17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사용하여 동작</a:t>
            </a:r>
            <a:endParaRPr lang="en-US" altLang="ko-KR" sz="17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 algn="just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altLang="ko-KR" sz="17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en-US" altLang="ko-KR" sz="17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 algn="just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altLang="ko-KR" sz="17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Launch file : </a:t>
            </a:r>
            <a:r>
              <a:rPr lang="ko-KR" altLang="en-US" sz="17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여러</a:t>
            </a:r>
            <a:r>
              <a:rPr lang="en-US" altLang="ko-KR" sz="17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7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노드에</a:t>
            </a:r>
            <a:r>
              <a:rPr lang="en-US" altLang="ko-KR" sz="17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7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대한 토픽 </a:t>
            </a:r>
            <a:r>
              <a:rPr lang="ko-KR" altLang="en-US" sz="17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재사상과</a:t>
            </a:r>
            <a:r>
              <a:rPr lang="ko-KR" altLang="en-US" sz="17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매개변수를 기술한  </a:t>
            </a:r>
            <a:r>
              <a:rPr lang="en-US" altLang="ko-KR" sz="17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xml </a:t>
            </a:r>
            <a:r>
              <a:rPr lang="ko-KR" altLang="en-US" sz="17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파일</a:t>
            </a:r>
            <a:endParaRPr lang="en-US" altLang="ko-KR" sz="17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 algn="just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altLang="ko-KR" sz="17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roslaunch</a:t>
            </a:r>
            <a:r>
              <a:rPr lang="ko-KR" altLang="en-US" sz="17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실행하는 콘솔에서 </a:t>
            </a:r>
            <a:r>
              <a:rPr lang="en-US" altLang="ko-KR" sz="17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Ctrl+C</a:t>
            </a:r>
            <a:r>
              <a:rPr lang="ko-KR" altLang="en-US" sz="17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누르면 모든 노드가 닫힘</a:t>
            </a:r>
            <a:endParaRPr lang="en-US" altLang="ko-KR" sz="17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401870" y="138483"/>
            <a:ext cx="113816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37486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준비사항</a:t>
            </a:r>
            <a:endParaRPr lang="en-US" altLang="ko-KR" sz="1400" dirty="0">
              <a:solidFill>
                <a:srgbClr val="374867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91344" y="138483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서론</a:t>
            </a:r>
            <a:endParaRPr lang="en-US" altLang="ko-KR" sz="1400" dirty="0">
              <a:solidFill>
                <a:schemeClr val="bg1">
                  <a:lumMod val="6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55440" y="3429000"/>
            <a:ext cx="4256087" cy="646331"/>
            <a:chOff x="975817" y="5064621"/>
            <a:chExt cx="4256087" cy="646331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975817" y="5183202"/>
              <a:ext cx="4256087" cy="50405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095453" y="5064621"/>
              <a:ext cx="392042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b="1" i="0" dirty="0" smtClean="0">
                  <a:solidFill>
                    <a:srgbClr val="333333"/>
                  </a:solidFill>
                  <a:effectLst/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$ </a:t>
              </a:r>
              <a:r>
                <a:rPr lang="en-US" altLang="ko-KR" b="1" i="0" dirty="0" err="1" smtClean="0">
                  <a:solidFill>
                    <a:srgbClr val="333333"/>
                  </a:solidFill>
                  <a:effectLst/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rosrun</a:t>
              </a:r>
              <a:r>
                <a:rPr lang="en-US" altLang="ko-KR" b="1" i="0" dirty="0" smtClean="0">
                  <a:solidFill>
                    <a:srgbClr val="333333"/>
                  </a:solidFill>
                  <a:effectLst/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[PACKAGE] [LAUNCHFILE]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9835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 flipH="1">
            <a:off x="0" y="548680"/>
            <a:ext cx="12192000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00335" y="920253"/>
            <a:ext cx="62361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4400" spc="600" dirty="0" err="1" smtClean="0">
                <a:solidFill>
                  <a:srgbClr val="37486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rosrun</a:t>
            </a:r>
            <a:endParaRPr lang="en-US" altLang="ko-KR" sz="4400" spc="600" dirty="0" smtClean="0">
              <a:solidFill>
                <a:srgbClr val="374867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23392" y="1709141"/>
            <a:ext cx="10598235" cy="3924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패키지 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=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파일시스템의 위치 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노드 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=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실행 프로그램 </a:t>
            </a: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노드가 거대한 디렉토리 계층 구조 안에 깊이 묻혀 있으면 긴 경로를 추적하는 일은 번거로울 수 있기 때문에 이런 작업 을 자동화 해줌 </a:t>
            </a: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 algn="just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rosrun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=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패키지에 있는 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개의 노드를 실행</a:t>
            </a: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 algn="just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altLang="ko-KR" sz="17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401870" y="138483"/>
            <a:ext cx="113816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37486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준비사항</a:t>
            </a:r>
            <a:endParaRPr lang="en-US" altLang="ko-KR" sz="1400" dirty="0">
              <a:solidFill>
                <a:srgbClr val="374867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91344" y="138483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서론</a:t>
            </a:r>
            <a:endParaRPr lang="en-US" altLang="ko-KR" sz="1400" dirty="0">
              <a:solidFill>
                <a:schemeClr val="bg1">
                  <a:lumMod val="6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975817" y="5021479"/>
            <a:ext cx="5133306" cy="50405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095452" y="4902898"/>
            <a:ext cx="5013671" cy="571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b="1" i="0" dirty="0" smtClean="0">
                <a:solidFill>
                  <a:srgbClr val="333333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$ </a:t>
            </a:r>
            <a:r>
              <a:rPr lang="en-US" altLang="ko-KR" b="1" i="0" dirty="0" err="1" smtClean="0">
                <a:solidFill>
                  <a:srgbClr val="333333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rosrun</a:t>
            </a:r>
            <a:r>
              <a:rPr lang="en-US" altLang="ko-KR" b="1" i="0" dirty="0" smtClean="0">
                <a:solidFill>
                  <a:srgbClr val="333333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[PACKAGE] [EXECUTABLE] [ARGS]</a:t>
            </a:r>
          </a:p>
        </p:txBody>
      </p:sp>
    </p:spTree>
    <p:extLst>
      <p:ext uri="{BB962C8B-B14F-4D97-AF65-F5344CB8AC3E}">
        <p14:creationId xmlns:p14="http://schemas.microsoft.com/office/powerpoint/2010/main" val="4131709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 flipH="1">
            <a:off x="0" y="548680"/>
            <a:ext cx="12192000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00334" y="920253"/>
            <a:ext cx="65877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4400" spc="600" dirty="0" smtClean="0">
                <a:solidFill>
                  <a:srgbClr val="37486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이름</a:t>
            </a:r>
            <a:r>
              <a:rPr lang="en-US" altLang="ko-KR" sz="4400" spc="600" dirty="0" smtClean="0">
                <a:solidFill>
                  <a:srgbClr val="37486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4400" spc="600" dirty="0" smtClean="0">
                <a:solidFill>
                  <a:srgbClr val="37486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이름공간</a:t>
            </a:r>
            <a:r>
              <a:rPr lang="en-US" altLang="ko-KR" sz="4400" spc="600" dirty="0" smtClean="0">
                <a:solidFill>
                  <a:srgbClr val="37486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4400" spc="600" dirty="0" err="1" smtClean="0">
                <a:solidFill>
                  <a:srgbClr val="37486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재사상</a:t>
            </a:r>
            <a:endParaRPr lang="en-US" altLang="ko-KR" sz="4400" spc="600" dirty="0" smtClean="0">
              <a:solidFill>
                <a:srgbClr val="374867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23392" y="2092388"/>
            <a:ext cx="10598235" cy="373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노드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메시지 스트림 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(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주로 토픽이라 명칭 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) ,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매개변수는 모두 유일한 이름을 가져야함</a:t>
            </a: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이름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공간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(namespace)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구분하기위해 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‘/’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사용하며 이름 충돌을 피하고자 별도로 구분된 이름공간으로 같은 노드들을 시작 시킬 수 있음 </a:t>
            </a: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 algn="just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altLang="ko-KR" sz="17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ROS</a:t>
            </a:r>
            <a:r>
              <a:rPr lang="ko-KR" altLang="en-US" sz="17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에서는</a:t>
            </a:r>
            <a:r>
              <a:rPr lang="en-US" altLang="ko-KR" sz="17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7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프로그램 내에서 이름을 정의하는 문자열을 실행 시 </a:t>
            </a:r>
            <a:r>
              <a:rPr lang="ko-KR" altLang="en-US" sz="17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재사상</a:t>
            </a:r>
            <a:r>
              <a:rPr lang="en-US" altLang="ko-KR" sz="17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(remapping)</a:t>
            </a:r>
            <a:r>
              <a:rPr lang="ko-KR" altLang="en-US" sz="17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할 수 있음 </a:t>
            </a:r>
            <a:endParaRPr lang="en-US" altLang="ko-KR" sz="17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 ex) </a:t>
            </a:r>
            <a:r>
              <a:rPr lang="en-US" altLang="ko-KR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image_view</a:t>
            </a:r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( </a:t>
            </a:r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공통으로</a:t>
            </a:r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사용하는 프로그램</a:t>
            </a:r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인데 </a:t>
            </a:r>
            <a:r>
              <a:rPr lang="ko-KR" alt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재사상을</a:t>
            </a:r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사용하면 소스코드 수정 없이 </a:t>
            </a:r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image</a:t>
            </a:r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_view</a:t>
            </a:r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가     </a:t>
            </a:r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                       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    right/image </a:t>
            </a:r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토픽 또는 </a:t>
            </a:r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left/image </a:t>
            </a:r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토픽을 그리도록 할 수 있음 </a:t>
            </a:r>
            <a:endParaRPr lang="en-US" altLang="ko-KR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401870" y="138483"/>
            <a:ext cx="113816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37486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준비사항</a:t>
            </a:r>
            <a:endParaRPr lang="en-US" altLang="ko-KR" sz="1400" dirty="0">
              <a:solidFill>
                <a:srgbClr val="374867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91344" y="138483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서론</a:t>
            </a:r>
            <a:endParaRPr lang="en-US" altLang="ko-KR" sz="1400" dirty="0">
              <a:solidFill>
                <a:schemeClr val="bg1">
                  <a:lumMod val="6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8863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 flipH="1">
            <a:off x="0" y="548680"/>
            <a:ext cx="12192000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00334" y="920253"/>
            <a:ext cx="65877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4400" spc="600" dirty="0" err="1" smtClean="0">
                <a:solidFill>
                  <a:srgbClr val="37486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tf</a:t>
            </a:r>
            <a:endParaRPr lang="en-US" altLang="ko-KR" sz="4400" spc="600" dirty="0" smtClean="0">
              <a:solidFill>
                <a:srgbClr val="374867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23392" y="1689694"/>
            <a:ext cx="1059823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다양한 기관으로부터 로봇 전체 그림을 수집하게 되는 시스템을 </a:t>
            </a:r>
            <a:r>
              <a:rPr lang="en-US" altLang="ko-KR" sz="16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tf</a:t>
            </a:r>
            <a:r>
              <a:rPr lang="en-US" altLang="ko-KR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(transform) </a:t>
            </a:r>
            <a:r>
              <a:rPr lang="ko-KR" altLang="en-US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패키지로 구현 </a:t>
            </a:r>
            <a:endParaRPr lang="en-US" altLang="ko-KR" sz="16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 algn="just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좌표 프레임은 이름이 필요한데 </a:t>
            </a:r>
            <a:r>
              <a:rPr lang="en-US" altLang="ko-KR" sz="16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tf</a:t>
            </a:r>
            <a:r>
              <a:rPr lang="ko-KR" altLang="en-US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에서는 문자열을 사용하고</a:t>
            </a:r>
            <a:r>
              <a:rPr lang="en-US" altLang="ko-KR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고유 해야함</a:t>
            </a:r>
            <a:endParaRPr lang="en-US" altLang="ko-KR" sz="16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 algn="just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변환에 관한 정보를 발행할 때 사용할 메시지의 형식 또한 필요 </a:t>
            </a:r>
            <a:endParaRPr lang="en-US" altLang="ko-KR" sz="16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altLang="ko-KR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tf</a:t>
            </a:r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/</a:t>
            </a:r>
            <a:r>
              <a:rPr lang="en-US" altLang="ko-KR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tfMessage</a:t>
            </a:r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를 사용하여 </a:t>
            </a:r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/</a:t>
            </a:r>
            <a:r>
              <a:rPr lang="en-US" altLang="ko-KR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tf</a:t>
            </a:r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토픽으로 보냄 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이 변환 목록은 관련된 프레임들의 이름</a:t>
            </a:r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상대적인 위치와 방향</a:t>
            </a:r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그리고 변환이 측정되거나 계산된 시간을 지정함</a:t>
            </a:r>
            <a:endParaRPr lang="en-US" altLang="ko-KR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à"/>
            </a:pPr>
            <a:endParaRPr lang="en-US" altLang="ko-KR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  <a:p>
            <a:pPr marL="342900" indent="-34290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tf</a:t>
            </a:r>
            <a:r>
              <a:rPr lang="ko-KR" altLang="en-US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는 모든 노드에서 이러한 공통 작업을 수행하도록 할 수 있는 라이브러리 집합을 제공함 </a:t>
            </a:r>
            <a:endParaRPr lang="en-US" altLang="ko-KR" sz="16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401870" y="138483"/>
            <a:ext cx="113816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37486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준비사항</a:t>
            </a:r>
            <a:endParaRPr lang="en-US" altLang="ko-KR" sz="1400" dirty="0">
              <a:solidFill>
                <a:srgbClr val="374867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91344" y="138483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서론</a:t>
            </a:r>
            <a:endParaRPr lang="en-US" altLang="ko-KR" sz="1400" dirty="0">
              <a:solidFill>
                <a:schemeClr val="bg1">
                  <a:lumMod val="6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853475" y="6453336"/>
            <a:ext cx="2736304" cy="342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http://wiki.ros.org/tf/Tutorials</a:t>
            </a:r>
            <a:endParaRPr lang="en-US" altLang="ko-KR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3670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48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292343" y="2967335"/>
            <a:ext cx="16073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4800" b="1" dirty="0" smtClean="0"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Q&amp;A</a:t>
            </a:r>
            <a:endParaRPr lang="en-US" altLang="ko-KR" sz="4800" b="1" dirty="0">
              <a:solidFill>
                <a:schemeClr val="bg1">
                  <a:lumMod val="9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8197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95398" y="3117448"/>
            <a:ext cx="2088233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700" b="1" dirty="0">
                <a:solidFill>
                  <a:srgbClr val="37486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INDEX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3390" y="2986643"/>
            <a:ext cx="22322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Robot</a:t>
            </a:r>
            <a:r>
              <a:rPr lang="ko-KR" altLang="en-US" sz="1100" dirty="0" smtClean="0"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100" dirty="0" smtClean="0"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Operating System </a:t>
            </a:r>
            <a:endParaRPr lang="en-US" altLang="ko-KR" sz="1100" dirty="0">
              <a:solidFill>
                <a:srgbClr val="272123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143672" y="2615886"/>
            <a:ext cx="0" cy="1626228"/>
          </a:xfrm>
          <a:prstGeom prst="line">
            <a:avLst/>
          </a:prstGeom>
          <a:ln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647728" y="2834721"/>
            <a:ext cx="26803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rgbClr val="27212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서론</a:t>
            </a:r>
            <a:r>
              <a:rPr lang="en-US" altLang="ko-KR" sz="1600" dirty="0" smtClean="0">
                <a:solidFill>
                  <a:srgbClr val="27212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en-US" altLang="ko-KR" sz="1600" dirty="0">
              <a:solidFill>
                <a:srgbClr val="272123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rgbClr val="27212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준비사항</a:t>
            </a:r>
            <a:endParaRPr lang="en-US" altLang="ko-KR" sz="1600" dirty="0" smtClean="0">
              <a:solidFill>
                <a:srgbClr val="272123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6677614"/>
            <a:ext cx="12191999" cy="180386"/>
          </a:xfrm>
          <a:prstGeom prst="rect">
            <a:avLst/>
          </a:prstGeom>
          <a:solidFill>
            <a:srgbClr val="37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Robot Operating System</a:t>
            </a:r>
            <a:endParaRPr lang="en-US" altLang="ko-KR" sz="700" dirty="0"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0" y="-27384"/>
            <a:ext cx="12191999" cy="132218"/>
          </a:xfrm>
          <a:prstGeom prst="rect">
            <a:avLst/>
          </a:prstGeom>
          <a:solidFill>
            <a:srgbClr val="37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3143672" y="2560216"/>
            <a:ext cx="0" cy="1626228"/>
          </a:xfrm>
          <a:prstGeom prst="line">
            <a:avLst/>
          </a:prstGeom>
          <a:ln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98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48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6752" y="3075057"/>
            <a:ext cx="3333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46752" y="2826515"/>
            <a:ext cx="2952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Robot Operating System</a:t>
            </a:r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624392" y="5589240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8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20153306  </a:t>
            </a:r>
            <a:r>
              <a:rPr lang="en-US" altLang="ko-KR" sz="1400" dirty="0" smtClean="0"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|  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유가원</a:t>
            </a:r>
            <a:endParaRPr lang="en-US" altLang="ko-KR" sz="1400" dirty="0">
              <a:solidFill>
                <a:schemeClr val="bg1">
                  <a:lumMod val="8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6753" y="2636349"/>
            <a:ext cx="27545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919 ROS Seminar</a:t>
            </a:r>
            <a:endParaRPr lang="en-US" altLang="ko-KR" sz="1100" dirty="0">
              <a:solidFill>
                <a:schemeClr val="bg1">
                  <a:lumMod val="9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339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48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4403812" y="2967335"/>
            <a:ext cx="3384376" cy="923330"/>
            <a:chOff x="3818887" y="3152001"/>
            <a:chExt cx="3384376" cy="923330"/>
          </a:xfrm>
        </p:grpSpPr>
        <p:sp>
          <p:nvSpPr>
            <p:cNvPr id="8" name="TextBox 7"/>
            <p:cNvSpPr txBox="1"/>
            <p:nvPr/>
          </p:nvSpPr>
          <p:spPr>
            <a:xfrm>
              <a:off x="4868060" y="3152001"/>
              <a:ext cx="128602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ko-KR" altLang="en-US" sz="3000" b="1" dirty="0" smtClean="0">
                  <a:solidFill>
                    <a:schemeClr val="bg1">
                      <a:lumMod val="9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서론 </a:t>
              </a:r>
              <a:endParaRPr lang="en-US" altLang="ko-KR" sz="3000" b="1" dirty="0"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818887" y="3705999"/>
              <a:ext cx="33843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solidFill>
                    <a:schemeClr val="bg1">
                      <a:lumMod val="9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Introduction</a:t>
              </a:r>
              <a:r>
                <a:rPr lang="ko-KR" altLang="en-US" b="1" dirty="0" smtClean="0">
                  <a:solidFill>
                    <a:schemeClr val="bg1">
                      <a:lumMod val="9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</a:t>
              </a:r>
              <a:endParaRPr lang="en-US" altLang="ko-KR" b="1" dirty="0"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 flipH="1">
            <a:off x="0" y="548680"/>
            <a:ext cx="12192000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91344" y="138483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37486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서론</a:t>
            </a:r>
            <a:endParaRPr lang="en-US" altLang="ko-KR" sz="1400" dirty="0">
              <a:solidFill>
                <a:srgbClr val="374867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01870" y="138483"/>
            <a:ext cx="113816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969696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준비사항</a:t>
            </a:r>
            <a:endParaRPr lang="en-US" altLang="ko-KR" sz="1400" dirty="0">
              <a:solidFill>
                <a:srgbClr val="969696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54503" y="909435"/>
            <a:ext cx="6236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600" spc="600" dirty="0" smtClean="0">
                <a:solidFill>
                  <a:srgbClr val="37486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ROS?</a:t>
            </a:r>
          </a:p>
        </p:txBody>
      </p:sp>
      <p:pic>
        <p:nvPicPr>
          <p:cNvPr id="1028" name="Picture 4" descr="ROS Kinetic Ka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384" y="1920712"/>
            <a:ext cx="5094033" cy="4219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384032" y="2204864"/>
            <a:ext cx="525658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solidFill>
                  <a:srgbClr val="37486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R</a:t>
            </a:r>
            <a:r>
              <a:rPr lang="en-US" altLang="ko-KR" sz="2000" dirty="0" smtClean="0">
                <a:solidFill>
                  <a:srgbClr val="272123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obot </a:t>
            </a:r>
            <a:r>
              <a:rPr lang="en-US" altLang="ko-KR" sz="2000" dirty="0" smtClean="0">
                <a:solidFill>
                  <a:srgbClr val="37486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O</a:t>
            </a:r>
            <a:r>
              <a:rPr lang="en-US" altLang="ko-KR" sz="2000" dirty="0" smtClean="0">
                <a:solidFill>
                  <a:srgbClr val="272123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perating </a:t>
            </a:r>
            <a:r>
              <a:rPr lang="en-US" altLang="ko-KR" sz="2000" dirty="0" smtClean="0">
                <a:solidFill>
                  <a:srgbClr val="37486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S</a:t>
            </a:r>
            <a:r>
              <a:rPr lang="en-US" altLang="ko-KR" sz="2000" dirty="0" smtClean="0">
                <a:solidFill>
                  <a:srgbClr val="272123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ystem ( </a:t>
            </a:r>
            <a:r>
              <a:rPr lang="ko-KR" altLang="en-US" sz="2000" dirty="0" smtClean="0">
                <a:solidFill>
                  <a:srgbClr val="272123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로봇운영체제 </a:t>
            </a:r>
            <a:r>
              <a:rPr lang="en-US" altLang="ko-KR" sz="2000" dirty="0" smtClean="0">
                <a:solidFill>
                  <a:srgbClr val="272123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)</a:t>
            </a:r>
          </a:p>
          <a:p>
            <a:pPr marL="342900" indent="-34290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rgbClr val="272123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로봇 소프트웨어를 작성하기 위한 프레임워크</a:t>
            </a:r>
            <a:endParaRPr lang="en-US" altLang="ko-KR" sz="2000" dirty="0" smtClean="0">
              <a:solidFill>
                <a:srgbClr val="272123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  <a:p>
            <a:pPr marL="342900" indent="-34290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rgbClr val="27212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로봇 응용 프로그램을 개발할 때 필요한 다양한 개발 및 디버깅 도구를 제공 </a:t>
            </a:r>
            <a:endParaRPr lang="en-US" altLang="ko-KR" sz="2000" dirty="0" smtClean="0">
              <a:solidFill>
                <a:srgbClr val="272123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2657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 flipH="1">
            <a:off x="0" y="548680"/>
            <a:ext cx="12192000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91344" y="138483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37486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서론</a:t>
            </a:r>
            <a:endParaRPr lang="en-US" altLang="ko-KR" sz="1400" dirty="0">
              <a:solidFill>
                <a:srgbClr val="374867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01870" y="138483"/>
            <a:ext cx="113816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969696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준비사항</a:t>
            </a:r>
            <a:endParaRPr lang="en-US" altLang="ko-KR" sz="1400" dirty="0">
              <a:solidFill>
                <a:srgbClr val="969696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6123924" y="4493262"/>
            <a:ext cx="1832847" cy="1826976"/>
          </a:xfrm>
          <a:prstGeom prst="ellipse">
            <a:avLst/>
          </a:prstGeom>
          <a:solidFill>
            <a:srgbClr val="37486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P2P</a:t>
            </a:r>
          </a:p>
        </p:txBody>
      </p:sp>
      <p:sp>
        <p:nvSpPr>
          <p:cNvPr id="15" name="타원 14"/>
          <p:cNvSpPr/>
          <p:nvPr/>
        </p:nvSpPr>
        <p:spPr>
          <a:xfrm>
            <a:off x="2999656" y="4512892"/>
            <a:ext cx="1800200" cy="1787716"/>
          </a:xfrm>
          <a:prstGeom prst="ellipse">
            <a:avLst/>
          </a:prstGeom>
          <a:solidFill>
            <a:srgbClr val="37486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도구 기반</a:t>
            </a:r>
            <a:endParaRPr lang="en-US" altLang="ko-KR" sz="3200" dirty="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7896200" y="2447665"/>
            <a:ext cx="1876295" cy="1872208"/>
          </a:xfrm>
          <a:prstGeom prst="ellipse">
            <a:avLst/>
          </a:prstGeom>
          <a:solidFill>
            <a:srgbClr val="37486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다중</a:t>
            </a:r>
            <a:endParaRPr lang="en-US" altLang="ko-KR" sz="2800" dirty="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2800" dirty="0" err="1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언어성</a:t>
            </a:r>
            <a:endParaRPr lang="en-US" altLang="ko-KR" sz="2800" dirty="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9552384" y="4437112"/>
            <a:ext cx="1878091" cy="1863496"/>
          </a:xfrm>
          <a:prstGeom prst="ellipse">
            <a:avLst/>
          </a:prstGeom>
          <a:solidFill>
            <a:srgbClr val="37486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무료 및 </a:t>
            </a:r>
            <a:endParaRPr lang="en-US" altLang="ko-KR" sz="2400" dirty="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2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오픈소스</a:t>
            </a:r>
            <a:endParaRPr lang="en-US" altLang="ko-KR" sz="2400" dirty="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4583832" y="2447665"/>
            <a:ext cx="1828760" cy="1781746"/>
          </a:xfrm>
          <a:prstGeom prst="ellipse">
            <a:avLst/>
          </a:prstGeom>
          <a:solidFill>
            <a:srgbClr val="37486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가벼움</a:t>
            </a:r>
            <a:endParaRPr lang="en-US" altLang="ko-KR" sz="3200" dirty="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19336" y="740591"/>
            <a:ext cx="3461075" cy="1840164"/>
            <a:chOff x="4508402" y="2887337"/>
            <a:chExt cx="2699807" cy="1295244"/>
          </a:xfrm>
        </p:grpSpPr>
        <p:pic>
          <p:nvPicPr>
            <p:cNvPr id="1026" name="Picture 2" descr="ros에 대한 이미지 검색결과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91826" y="2887337"/>
              <a:ext cx="1932959" cy="9740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4508402" y="3684318"/>
              <a:ext cx="2699807" cy="498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000" dirty="0" smtClean="0">
                  <a:solidFill>
                    <a:srgbClr val="45557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개 발 철 학</a:t>
              </a:r>
              <a:endParaRPr lang="ko-KR" altLang="en-US" sz="4000" dirty="0">
                <a:solidFill>
                  <a:srgbClr val="45557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cxnSp>
        <p:nvCxnSpPr>
          <p:cNvPr id="5" name="직선 연결선 4"/>
          <p:cNvCxnSpPr/>
          <p:nvPr/>
        </p:nvCxnSpPr>
        <p:spPr>
          <a:xfrm>
            <a:off x="3580411" y="1412776"/>
            <a:ext cx="7920880" cy="0"/>
          </a:xfrm>
          <a:prstGeom prst="line">
            <a:avLst/>
          </a:prstGeom>
          <a:ln w="12700">
            <a:solidFill>
              <a:srgbClr val="374867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1847528" y="2852936"/>
            <a:ext cx="0" cy="3467302"/>
          </a:xfrm>
          <a:prstGeom prst="line">
            <a:avLst/>
          </a:prstGeom>
          <a:ln w="12700">
            <a:solidFill>
              <a:srgbClr val="374867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1458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314622" y="2132619"/>
            <a:ext cx="11470010" cy="129614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 flipH="1">
            <a:off x="0" y="548680"/>
            <a:ext cx="12192000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91344" y="138483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37486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서론</a:t>
            </a:r>
            <a:endParaRPr lang="en-US" altLang="ko-KR" sz="1400" dirty="0">
              <a:solidFill>
                <a:srgbClr val="374867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01870" y="138483"/>
            <a:ext cx="113816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969696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준비사항</a:t>
            </a:r>
            <a:endParaRPr lang="en-US" altLang="ko-KR" sz="1400" dirty="0">
              <a:solidFill>
                <a:srgbClr val="969696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14622" y="1011804"/>
            <a:ext cx="6236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600" spc="600" dirty="0" smtClean="0">
                <a:solidFill>
                  <a:srgbClr val="37486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ROS kinetic Install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659396" y="2339000"/>
            <a:ext cx="108732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err="1">
                <a:solidFill>
                  <a:srgbClr val="33333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wget</a:t>
            </a:r>
            <a:r>
              <a:rPr lang="en-US" altLang="ko-KR" b="1" dirty="0">
                <a:solidFill>
                  <a:srgbClr val="33333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 </a:t>
            </a:r>
            <a:r>
              <a:rPr lang="en-US" altLang="ko-KR" b="1" u="sng" dirty="0">
                <a:solidFill>
                  <a:srgbClr val="33333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3"/>
              </a:rPr>
              <a:t>https://</a:t>
            </a:r>
            <a:r>
              <a:rPr lang="en-US" altLang="ko-KR" b="1" u="sng" dirty="0" smtClean="0">
                <a:solidFill>
                  <a:srgbClr val="33333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3"/>
              </a:rPr>
              <a:t>raw.githubusercontent.com/ROBOTIS-GIT/robotis_tools/master/install_ros_kinetic.sh</a:t>
            </a:r>
            <a:r>
              <a:rPr lang="ko-KR" altLang="en-US" b="1" dirty="0" smtClean="0">
                <a:solidFill>
                  <a:srgbClr val="33333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b="1" dirty="0" smtClean="0">
                <a:solidFill>
                  <a:srgbClr val="33333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&amp;&amp; </a:t>
            </a:r>
            <a:r>
              <a:rPr lang="en-US" altLang="ko-KR" b="1" dirty="0" err="1">
                <a:solidFill>
                  <a:srgbClr val="33333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chmod</a:t>
            </a:r>
            <a:r>
              <a:rPr lang="en-US" altLang="ko-KR" b="1" dirty="0">
                <a:solidFill>
                  <a:srgbClr val="33333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755 ./install_ros_kinetic.sh &amp;&amp; bash </a:t>
            </a:r>
            <a:r>
              <a:rPr lang="en-US" altLang="ko-KR" b="1">
                <a:solidFill>
                  <a:srgbClr val="33333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./</a:t>
            </a:r>
            <a:r>
              <a:rPr lang="en-US" altLang="ko-KR" b="1" smtClean="0">
                <a:solidFill>
                  <a:srgbClr val="33333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install_ros_kinetic.sh</a:t>
            </a:r>
            <a:endParaRPr lang="ko-KR" altLang="en-US" b="1" i="0" dirty="0">
              <a:solidFill>
                <a:srgbClr val="333333"/>
              </a:solidFill>
              <a:effectLst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30178" y="3800743"/>
            <a:ext cx="805811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50000"/>
              </a:lnSpc>
              <a:buFont typeface="Wingdings" panose="05000000000000000000" pitchFamily="2" charset="2"/>
              <a:buChar char="à"/>
            </a:pPr>
            <a:r>
              <a:rPr lang="ko-KR" altLang="en-US" sz="2000" dirty="0" smtClean="0">
                <a:solidFill>
                  <a:srgbClr val="272123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우분투</a:t>
            </a:r>
            <a:r>
              <a:rPr lang="en-US" altLang="ko-KR" sz="2000" dirty="0" smtClean="0">
                <a:solidFill>
                  <a:srgbClr val="272123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 16.04 LTS </a:t>
            </a:r>
            <a:r>
              <a:rPr lang="ko-KR" altLang="en-US" sz="2000" dirty="0" smtClean="0">
                <a:solidFill>
                  <a:srgbClr val="272123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가 설치된 상태에서 터미널 창을 켜 명령어 실행</a:t>
            </a:r>
            <a:endParaRPr lang="en-US" altLang="ko-KR" sz="2000" dirty="0" smtClean="0">
              <a:solidFill>
                <a:srgbClr val="272123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  <a:p>
            <a:pPr marL="285750" indent="-285750" algn="just">
              <a:lnSpc>
                <a:spcPct val="250000"/>
              </a:lnSpc>
              <a:buFont typeface="Wingdings" panose="05000000000000000000" pitchFamily="2" charset="2"/>
              <a:buChar char="à"/>
            </a:pPr>
            <a:r>
              <a:rPr lang="en-US" altLang="ko-KR" sz="2000" dirty="0" smtClean="0">
                <a:solidFill>
                  <a:srgbClr val="27212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ROS kinetic</a:t>
            </a:r>
            <a:r>
              <a:rPr lang="ko-KR" altLang="en-US" sz="2000" dirty="0" smtClean="0">
                <a:solidFill>
                  <a:srgbClr val="27212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은</a:t>
            </a:r>
            <a:r>
              <a:rPr lang="en-US" altLang="ko-KR" sz="2000" dirty="0" smtClean="0">
                <a:solidFill>
                  <a:srgbClr val="27212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Ubuntu</a:t>
            </a:r>
            <a:r>
              <a:rPr lang="ko-KR" altLang="en-US" sz="2000" dirty="0" smtClean="0">
                <a:solidFill>
                  <a:srgbClr val="27212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 dirty="0" smtClean="0">
                <a:solidFill>
                  <a:srgbClr val="27212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15.10, </a:t>
            </a:r>
            <a:r>
              <a:rPr lang="en-US" altLang="ko-KR" sz="2000" dirty="0" err="1" smtClean="0">
                <a:solidFill>
                  <a:srgbClr val="27212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ubuntu</a:t>
            </a:r>
            <a:r>
              <a:rPr lang="en-US" altLang="ko-KR" sz="2000" dirty="0" smtClean="0">
                <a:solidFill>
                  <a:srgbClr val="27212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16.04, </a:t>
            </a:r>
            <a:r>
              <a:rPr lang="en-US" altLang="ko-KR" sz="2000" dirty="0" err="1" smtClean="0">
                <a:solidFill>
                  <a:srgbClr val="27212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Debian</a:t>
            </a:r>
            <a:r>
              <a:rPr lang="en-US" altLang="ko-KR" sz="2000" dirty="0" smtClean="0">
                <a:solidFill>
                  <a:srgbClr val="27212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8 </a:t>
            </a:r>
            <a:r>
              <a:rPr lang="ko-KR" altLang="en-US" sz="2000" dirty="0" smtClean="0">
                <a:solidFill>
                  <a:srgbClr val="27212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만</a:t>
            </a:r>
            <a:r>
              <a:rPr lang="en-US" altLang="ko-KR" sz="2000" dirty="0" smtClean="0">
                <a:solidFill>
                  <a:srgbClr val="27212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000" dirty="0" smtClean="0">
                <a:solidFill>
                  <a:srgbClr val="27212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지원</a:t>
            </a:r>
            <a:endParaRPr lang="en-US" altLang="ko-KR" sz="2000" dirty="0" smtClean="0">
              <a:solidFill>
                <a:srgbClr val="272123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algn="just">
              <a:lnSpc>
                <a:spcPct val="250000"/>
              </a:lnSpc>
              <a:buFont typeface="Wingdings" panose="05000000000000000000" pitchFamily="2" charset="2"/>
              <a:buChar char="à"/>
            </a:pPr>
            <a:r>
              <a:rPr lang="en-US" altLang="ko-KR" sz="2000" dirty="0" smtClean="0">
                <a:solidFill>
                  <a:srgbClr val="272123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hlinkClick r:id="rId4"/>
              </a:rPr>
              <a:t>http://wiki.ros.org</a:t>
            </a:r>
            <a:r>
              <a:rPr lang="en-US" altLang="ko-KR" sz="2000" dirty="0" smtClean="0">
                <a:solidFill>
                  <a:srgbClr val="27212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000" dirty="0" smtClean="0">
                <a:solidFill>
                  <a:srgbClr val="27212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 가면 설치 관련 자세한 정보 열람 가능 </a:t>
            </a:r>
            <a:endParaRPr lang="en-US" altLang="ko-KR" sz="2000" dirty="0" smtClean="0">
              <a:solidFill>
                <a:srgbClr val="272123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6113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48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4403812" y="2967335"/>
            <a:ext cx="3384376" cy="923330"/>
            <a:chOff x="3818887" y="3152001"/>
            <a:chExt cx="3384376" cy="923330"/>
          </a:xfrm>
        </p:grpSpPr>
        <p:sp>
          <p:nvSpPr>
            <p:cNvPr id="7" name="TextBox 6"/>
            <p:cNvSpPr txBox="1"/>
            <p:nvPr/>
          </p:nvSpPr>
          <p:spPr>
            <a:xfrm>
              <a:off x="4513078" y="3152001"/>
              <a:ext cx="199599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ko-KR" altLang="en-US" sz="3000" b="1" dirty="0" smtClean="0">
                  <a:solidFill>
                    <a:schemeClr val="bg1">
                      <a:lumMod val="9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준비사항</a:t>
              </a:r>
              <a:r>
                <a:rPr lang="en-US" altLang="ko-KR" sz="3000" b="1" dirty="0" smtClean="0">
                  <a:solidFill>
                    <a:schemeClr val="bg1">
                      <a:lumMod val="9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</a:t>
              </a:r>
              <a:endParaRPr lang="en-US" altLang="ko-KR" sz="3000" b="1" dirty="0"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818887" y="3705999"/>
              <a:ext cx="33843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solidFill>
                    <a:schemeClr val="bg1">
                      <a:lumMod val="9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Preparation</a:t>
              </a:r>
              <a:r>
                <a:rPr lang="ko-KR" altLang="en-US" b="1" dirty="0" smtClean="0">
                  <a:solidFill>
                    <a:schemeClr val="bg1">
                      <a:lumMod val="9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</a:t>
              </a:r>
              <a:r>
                <a:rPr lang="en-US" altLang="ko-KR" b="1" dirty="0" smtClean="0">
                  <a:solidFill>
                    <a:schemeClr val="bg1">
                      <a:lumMod val="9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item</a:t>
              </a:r>
              <a:endParaRPr lang="en-US" altLang="ko-KR" b="1" dirty="0"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653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 flipH="1">
            <a:off x="0" y="548680"/>
            <a:ext cx="12192000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91344" y="138483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서론</a:t>
            </a:r>
            <a:endParaRPr lang="en-US" altLang="ko-KR" sz="1400" dirty="0">
              <a:solidFill>
                <a:schemeClr val="bg1">
                  <a:lumMod val="6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01870" y="138483"/>
            <a:ext cx="113816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37486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준비사항</a:t>
            </a:r>
            <a:endParaRPr lang="en-US" altLang="ko-KR" sz="1400" dirty="0">
              <a:solidFill>
                <a:srgbClr val="374867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07368" y="905011"/>
            <a:ext cx="6236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600" spc="600" dirty="0" smtClean="0">
                <a:solidFill>
                  <a:srgbClr val="37486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ROS Graph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175712" y="2819327"/>
            <a:ext cx="550580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ROS </a:t>
            </a:r>
            <a:r>
              <a:rPr lang="ko-KR" altLang="en-US" sz="1600" dirty="0" smtClean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시스템은</a:t>
            </a:r>
            <a:r>
              <a:rPr lang="en-US" altLang="ko-KR" sz="1600" dirty="0" smtClean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600" dirty="0" smtClean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동시에 실행되면서 서로 메시지를 전달하는 수많은 다른 프로그램들로 구성됨 </a:t>
            </a:r>
            <a:endParaRPr lang="en-US" altLang="ko-KR" sz="1600" dirty="0" smtClean="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  <a:p>
            <a:pPr marL="342900" indent="-34290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노드</a:t>
            </a:r>
            <a:r>
              <a:rPr lang="en-US" altLang="ko-KR" sz="1600" dirty="0" smtClean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(node) : </a:t>
            </a:r>
            <a:r>
              <a:rPr lang="ko-KR" altLang="en-US" sz="1600" dirty="0" smtClean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메시지를 전송하고 수신하는 소프트웨어 모듈</a:t>
            </a:r>
            <a:endParaRPr lang="en-US" altLang="ko-KR" sz="1600" dirty="0" smtClean="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  <a:p>
            <a:pPr marL="342900" indent="-34290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연결선</a:t>
            </a:r>
            <a:r>
              <a:rPr lang="en-US" altLang="ko-KR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(edge):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두 노드 사이의 메시지 흐름 </a:t>
            </a:r>
            <a:endParaRPr lang="en-US" altLang="ko-KR" sz="16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472490" y="2048630"/>
            <a:ext cx="5263469" cy="4404706"/>
            <a:chOff x="7104112" y="2683053"/>
            <a:chExt cx="4395896" cy="3676568"/>
          </a:xfrm>
        </p:grpSpPr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04112" y="2683053"/>
              <a:ext cx="4395896" cy="3676568"/>
            </a:xfrm>
            <a:prstGeom prst="rect">
              <a:avLst/>
            </a:prstGeom>
          </p:spPr>
        </p:pic>
        <p:sp>
          <p:nvSpPr>
            <p:cNvPr id="13" name="타원 12"/>
            <p:cNvSpPr/>
            <p:nvPr/>
          </p:nvSpPr>
          <p:spPr>
            <a:xfrm>
              <a:off x="10169976" y="4243948"/>
              <a:ext cx="504056" cy="216024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0133972" y="4045510"/>
              <a:ext cx="576064" cy="2055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node</a:t>
              </a:r>
              <a:endPara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cxnSp>
          <p:nvCxnSpPr>
            <p:cNvPr id="35" name="직선 화살표 연결선 34"/>
            <p:cNvCxnSpPr/>
            <p:nvPr/>
          </p:nvCxnSpPr>
          <p:spPr>
            <a:xfrm flipH="1">
              <a:off x="10560496" y="4653136"/>
              <a:ext cx="432048" cy="14401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10687493" y="4712224"/>
              <a:ext cx="576064" cy="2055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edge</a:t>
              </a:r>
              <a:endPara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2023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 flipH="1">
            <a:off x="0" y="548680"/>
            <a:ext cx="12192000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07368" y="961658"/>
            <a:ext cx="62361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4400" spc="600" dirty="0" err="1" smtClean="0">
                <a:solidFill>
                  <a:srgbClr val="37486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roscore</a:t>
            </a:r>
            <a:endParaRPr lang="en-US" altLang="ko-KR" sz="4400" spc="600" dirty="0" smtClean="0">
              <a:solidFill>
                <a:srgbClr val="374867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89996" y="1916832"/>
            <a:ext cx="1161200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 smtClean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노드들에게</a:t>
            </a:r>
            <a:r>
              <a:rPr lang="ko-KR" altLang="en-US" sz="1600" dirty="0" smtClean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 연결정보를 제공하여 서로 메시지를 전송할 수 있도록 하는 서비스 </a:t>
            </a:r>
            <a:endParaRPr lang="en-US" altLang="ko-KR" sz="1600" dirty="0" smtClean="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  <a:p>
            <a:pPr marL="342900" indent="-34290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노드가</a:t>
            </a:r>
            <a:r>
              <a:rPr lang="en-US" altLang="ko-KR" sz="1600" dirty="0" smtClean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600" dirty="0" smtClean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다른 노드들을 탐색하도록 하는 프로그램 </a:t>
            </a:r>
            <a:endParaRPr lang="en-US" altLang="ko-KR" sz="1600" dirty="0" smtClean="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  <a:p>
            <a:pPr marL="342900" indent="-34290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새로운 노드가 나타날 때 같은 메시지 토픽을 발행하고 구독하는 노드와 함께 </a:t>
            </a:r>
            <a:r>
              <a:rPr lang="en-US" altLang="ko-KR" sz="1600" dirty="0" smtClean="0">
                <a:solidFill>
                  <a:srgbClr val="37486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P2P</a:t>
            </a:r>
            <a:r>
              <a:rPr lang="ko-KR" altLang="en-US" sz="1600" dirty="0" smtClean="0">
                <a:solidFill>
                  <a:srgbClr val="37486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연결</a:t>
            </a:r>
            <a:r>
              <a:rPr lang="ko-KR" altLang="en-US" sz="1600" dirty="0" smtClean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을 형성하는데 필요한 정보를 제공</a:t>
            </a:r>
            <a:endParaRPr lang="en-US" altLang="ko-KR" sz="1600" dirty="0" smtClean="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  <a:p>
            <a:pPr marL="342900" indent="-34290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오직 </a:t>
            </a:r>
            <a:r>
              <a:rPr lang="ko-KR" altLang="en-US" sz="1600" dirty="0" err="1" smtClean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노드에게</a:t>
            </a:r>
            <a:r>
              <a:rPr lang="ko-KR" altLang="en-US" sz="1600" dirty="0" smtClean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 상대 노드가 있는 곳을 알려주기 위해서만 사용</a:t>
            </a:r>
            <a:endParaRPr lang="en-US" altLang="ko-KR" sz="1600" dirty="0" smtClean="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  <a:p>
            <a:pPr marL="342900" indent="-34290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roscore</a:t>
            </a:r>
            <a:r>
              <a:rPr lang="en-US" altLang="ko-KR" sz="1600" dirty="0" smtClean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600" dirty="0" smtClean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없이는</a:t>
            </a:r>
            <a:r>
              <a:rPr lang="en-US" altLang="ko-KR" sz="1600" dirty="0" smtClean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600" dirty="0" smtClean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노드가 다른 노드를 찾을 수 없으며</a:t>
            </a:r>
            <a:r>
              <a:rPr lang="en-US" altLang="ko-KR" sz="1600" dirty="0" smtClean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600" dirty="0" smtClean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모든 </a:t>
            </a:r>
            <a:r>
              <a:rPr lang="en-US" altLang="ko-KR" sz="1600" dirty="0" smtClean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ROS </a:t>
            </a:r>
            <a:r>
              <a:rPr lang="ko-KR" altLang="en-US" sz="1600" dirty="0" smtClean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시스템에서 실행중인 </a:t>
            </a:r>
            <a:r>
              <a:rPr lang="en-US" altLang="ko-KR" sz="1600" dirty="0" err="1" smtClean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roscore</a:t>
            </a:r>
            <a:r>
              <a:rPr lang="ko-KR" altLang="en-US" sz="1600" dirty="0" smtClean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 가</a:t>
            </a:r>
            <a:r>
              <a:rPr lang="en-US" altLang="ko-KR" sz="1600" dirty="0" smtClean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600" dirty="0" smtClean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필요</a:t>
            </a:r>
            <a:endParaRPr lang="en-US" altLang="ko-KR" sz="1600" dirty="0" smtClean="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  <a:p>
            <a:pPr marL="342900" indent="-34290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매개변수</a:t>
            </a:r>
            <a:r>
              <a:rPr lang="en-US" altLang="ko-KR" sz="1600" dirty="0" smtClean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600" dirty="0" smtClean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서버 </a:t>
            </a:r>
            <a:r>
              <a:rPr lang="en-US" altLang="ko-KR" sz="1600" dirty="0" smtClean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(parameter</a:t>
            </a:r>
            <a:r>
              <a:rPr lang="ko-KR" altLang="en-US" sz="1600" dirty="0" smtClean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600" dirty="0" smtClean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server)</a:t>
            </a:r>
            <a:r>
              <a:rPr lang="ko-KR" altLang="en-US" sz="1600" dirty="0" smtClean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를</a:t>
            </a:r>
            <a:r>
              <a:rPr lang="en-US" altLang="ko-KR" sz="1600" dirty="0" smtClean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600" dirty="0" smtClean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제공하는데</a:t>
            </a:r>
            <a:r>
              <a:rPr lang="en-US" altLang="ko-KR" sz="1600" dirty="0" smtClean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, ROS </a:t>
            </a:r>
            <a:r>
              <a:rPr lang="ko-KR" altLang="en-US" sz="1600" dirty="0" smtClean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노드가 환경을 설정하는 데 많이 사용 </a:t>
            </a:r>
            <a:endParaRPr lang="en-US" altLang="ko-KR" sz="1600" dirty="0" smtClean="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  <a:p>
            <a:pPr algn="just">
              <a:lnSpc>
                <a:spcPct val="250000"/>
              </a:lnSpc>
            </a:pPr>
            <a:endParaRPr lang="en-US" altLang="ko-KR" sz="16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01870" y="138483"/>
            <a:ext cx="113816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37486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준비사항</a:t>
            </a:r>
            <a:endParaRPr lang="en-US" altLang="ko-KR" sz="1400" dirty="0">
              <a:solidFill>
                <a:srgbClr val="374867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91344" y="138483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서론</a:t>
            </a:r>
            <a:endParaRPr lang="en-US" altLang="ko-KR" sz="1400" dirty="0">
              <a:solidFill>
                <a:schemeClr val="bg1">
                  <a:lumMod val="6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5169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3732</TotalTime>
  <Words>1039</Words>
  <Application>Microsoft Office PowerPoint</Application>
  <PresentationFormat>와이드스크린</PresentationFormat>
  <Paragraphs>170</Paragraphs>
  <Slides>20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8" baseType="lpstr">
      <vt:lpstr>나눔스퀘어 ExtraBold</vt:lpstr>
      <vt:lpstr>Arial</vt:lpstr>
      <vt:lpstr>나눔스퀘어</vt:lpstr>
      <vt:lpstr>Yoon 윤고딕 520_TT</vt:lpstr>
      <vt:lpstr>Wingdings</vt:lpstr>
      <vt:lpstr>맑은 고딕</vt:lpstr>
      <vt:lpstr>나눔스퀘어 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유가원</dc:creator>
  <cp:lastModifiedBy>유가원</cp:lastModifiedBy>
  <cp:revision>175</cp:revision>
  <dcterms:created xsi:type="dcterms:W3CDTF">2013-09-05T09:43:46Z</dcterms:created>
  <dcterms:modified xsi:type="dcterms:W3CDTF">2017-10-12T11:25:02Z</dcterms:modified>
</cp:coreProperties>
</file>