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304" r:id="rId2"/>
    <p:sldId id="278" r:id="rId3"/>
    <p:sldId id="279" r:id="rId4"/>
    <p:sldId id="307" r:id="rId5"/>
    <p:sldId id="357" r:id="rId6"/>
    <p:sldId id="358" r:id="rId7"/>
    <p:sldId id="359" r:id="rId8"/>
    <p:sldId id="361" r:id="rId9"/>
    <p:sldId id="362" r:id="rId10"/>
    <p:sldId id="363" r:id="rId11"/>
    <p:sldId id="364" r:id="rId12"/>
    <p:sldId id="366" r:id="rId13"/>
    <p:sldId id="345" r:id="rId14"/>
    <p:sldId id="330" r:id="rId15"/>
    <p:sldId id="302" r:id="rId16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18"/>
    </p:embeddedFont>
    <p:embeddedFont>
      <p:font typeface="나눔스퀘어" panose="020B0600000101010101" pitchFamily="50" charset="-127"/>
      <p:regular r:id="rId19"/>
    </p:embeddedFont>
    <p:embeddedFont>
      <p:font typeface="나눔스퀘어 Bold" panose="020B0600000101010101" pitchFamily="50" charset="-127"/>
      <p:bold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Yoon 윤고딕 520_TT" panose="020B0600000101010101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867"/>
    <a:srgbClr val="7F7F7F"/>
    <a:srgbClr val="465572"/>
    <a:srgbClr val="455571"/>
    <a:srgbClr val="969696"/>
    <a:srgbClr val="272123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89" autoAdjust="0"/>
    <p:restoredTop sz="88349" autoAdjust="0"/>
  </p:normalViewPr>
  <p:slideViewPr>
    <p:cSldViewPr>
      <p:cViewPr>
        <p:scale>
          <a:sx n="100" d="100"/>
          <a:sy n="100" d="100"/>
        </p:scale>
        <p:origin x="55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67F4F-CCEA-4BD0-92D6-24650E634AEA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8500A-DFC7-4483-AE0E-ADA768EC0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43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ROS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시스템은 그래프를 구성하는 여러 개의 독립적인 노드로 이루어짐</a:t>
            </a:r>
            <a:endParaRPr lang="en-US" altLang="ko-KR" baseline="0" dirty="0" smtClean="0"/>
          </a:p>
          <a:p>
            <a:r>
              <a:rPr lang="ko-KR" altLang="en-US" baseline="0" dirty="0" smtClean="0"/>
              <a:t>노드 자체로는 쓸모가 없지만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노드가 정보와 데이터를 </a:t>
            </a:r>
            <a:r>
              <a:rPr lang="ko-KR" altLang="en-US" baseline="0" dirty="0" smtClean="0"/>
              <a:t>교환하면서 </a:t>
            </a:r>
            <a:r>
              <a:rPr lang="ko-KR" altLang="en-US" baseline="0" dirty="0" smtClean="0"/>
              <a:t>다른 노드와 통신을 할 때 유용하게 됨 </a:t>
            </a:r>
            <a:r>
              <a:rPr lang="ko-KR" altLang="en-US" baseline="0" dirty="0" smtClean="0"/>
              <a:t>이를 위한 </a:t>
            </a:r>
            <a:r>
              <a:rPr lang="ko-KR" altLang="en-US" baseline="0" dirty="0" smtClean="0"/>
              <a:t>보편적인 방법으로 토픽을 사용함 </a:t>
            </a:r>
            <a:endParaRPr lang="en-US" altLang="ko-KR" baseline="0" dirty="0" smtClean="0"/>
          </a:p>
          <a:p>
            <a:endParaRPr lang="en-US" altLang="ko-KR" baseline="0" dirty="0"/>
          </a:p>
          <a:p>
            <a:r>
              <a:rPr lang="en-US" altLang="ko-KR" baseline="0" dirty="0" smtClean="0"/>
              <a:t>&lt;</a:t>
            </a:r>
            <a:r>
              <a:rPr lang="ko-KR" altLang="en-US" baseline="0" dirty="0" smtClean="0"/>
              <a:t>그림</a:t>
            </a:r>
            <a:r>
              <a:rPr lang="en-US" altLang="ko-KR" baseline="0" dirty="0" smtClean="0"/>
              <a:t>&gt;</a:t>
            </a:r>
          </a:p>
          <a:p>
            <a:r>
              <a:rPr lang="ko-KR" altLang="en-US" baseline="0" dirty="0" smtClean="0"/>
              <a:t>토픽을 통하여 데이터를 전송하기 전에 노드에서는 </a:t>
            </a:r>
            <a:r>
              <a:rPr lang="ko-KR" altLang="en-US" baseline="0" dirty="0" err="1" smtClean="0"/>
              <a:t>토픽이름과</a:t>
            </a:r>
            <a:r>
              <a:rPr lang="ko-KR" altLang="en-US" baseline="0" dirty="0" smtClean="0"/>
              <a:t> 전송될 메시지 자료형을 먼저 광고 한 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노드는 실제 데이터를 해당 토픽으로 발행할 수 있음 </a:t>
            </a:r>
            <a:endParaRPr lang="en-US" altLang="ko-KR" baseline="0" dirty="0" smtClean="0"/>
          </a:p>
          <a:p>
            <a:r>
              <a:rPr lang="en-US" altLang="ko-KR" baseline="0" dirty="0" smtClean="0"/>
              <a:t>-&gt; </a:t>
            </a:r>
            <a:r>
              <a:rPr lang="ko-KR" altLang="en-US" baseline="0" dirty="0" err="1" smtClean="0"/>
              <a:t>특정토픽의</a:t>
            </a:r>
            <a:r>
              <a:rPr lang="ko-KR" altLang="en-US" baseline="0" dirty="0" smtClean="0"/>
              <a:t> 메시지를 수신하기 원하는 노드는 </a:t>
            </a:r>
            <a:r>
              <a:rPr lang="en-US" altLang="ko-KR" baseline="0" dirty="0" err="1" smtClean="0"/>
              <a:t>roscore</a:t>
            </a:r>
            <a:r>
              <a:rPr lang="ko-KR" altLang="en-US" baseline="0" dirty="0" smtClean="0"/>
              <a:t>에게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요청함으로써 그 토픽을 구독할 수 있음</a:t>
            </a:r>
            <a:endParaRPr lang="en-US" altLang="ko-KR" baseline="0" dirty="0" smtClean="0"/>
          </a:p>
          <a:p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구독 요청 후에 특정 토픽의 메시지는 그 요청을 한 노드로 전달 </a:t>
            </a:r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109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037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 smtClean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 </a:t>
            </a:r>
            <a:r>
              <a:rPr lang="en-US" altLang="ko-KR" b="1" i="0" dirty="0" err="1" smtClean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catkin_create_pkg</a:t>
            </a:r>
            <a:r>
              <a:rPr lang="en-US" altLang="ko-KR" b="1" i="0" dirty="0" smtClean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</a:t>
            </a:r>
            <a:r>
              <a:rPr lang="ko-KR" altLang="en-US" b="1" i="0" dirty="0" err="1" smtClean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패키지이름</a:t>
            </a:r>
            <a:r>
              <a:rPr lang="en-US" altLang="ko-KR" b="1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[</a:t>
            </a:r>
            <a:r>
              <a:rPr lang="ko-KR" altLang="en-US" b="1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의존성</a:t>
            </a:r>
            <a:r>
              <a:rPr lang="en-US" altLang="ko-KR" b="1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en-US" altLang="ko-KR" b="1" i="0" dirty="0" smtClean="0">
              <a:solidFill>
                <a:srgbClr val="333333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77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#1 : </a:t>
            </a:r>
            <a:r>
              <a:rPr lang="ko-KR" altLang="en-US" baseline="0" dirty="0" smtClean="0"/>
              <a:t>운영체제로 하여금 이 파일이 </a:t>
            </a:r>
            <a:r>
              <a:rPr lang="ko-KR" altLang="en-US" baseline="0" dirty="0" err="1" smtClean="0"/>
              <a:t>파이썬</a:t>
            </a:r>
            <a:r>
              <a:rPr lang="ko-KR" altLang="en-US" baseline="0" dirty="0" smtClean="0"/>
              <a:t> 파일이며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파이썬</a:t>
            </a:r>
            <a:r>
              <a:rPr lang="ko-KR" altLang="en-US" baseline="0" dirty="0" smtClean="0"/>
              <a:t> 인터프리터로 전달되도록 해줌</a:t>
            </a:r>
            <a:endParaRPr lang="en-US" altLang="ko-KR" baseline="0" dirty="0" smtClean="0"/>
          </a:p>
          <a:p>
            <a:r>
              <a:rPr lang="en-US" altLang="ko-KR" baseline="0" dirty="0" smtClean="0"/>
              <a:t>#7 : </a:t>
            </a:r>
            <a:r>
              <a:rPr lang="ko-KR" altLang="en-US" baseline="0" dirty="0" smtClean="0"/>
              <a:t>토픽이 </a:t>
            </a:r>
            <a:r>
              <a:rPr lang="ko-KR" altLang="en-US" baseline="0" dirty="0" err="1" smtClean="0"/>
              <a:t>광고되면</a:t>
            </a:r>
            <a:r>
              <a:rPr lang="ko-KR" altLang="en-US" baseline="0" dirty="0" smtClean="0"/>
              <a:t> 다른 노드에서 구독할 수 있게 됨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337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#6 : ROS</a:t>
            </a:r>
            <a:r>
              <a:rPr lang="ko-KR" altLang="en-US" baseline="0" dirty="0" smtClean="0"/>
              <a:t>는 이벤트 구동 시스템으로 </a:t>
            </a:r>
            <a:r>
              <a:rPr lang="ko-KR" altLang="en-US" baseline="0" dirty="0" err="1" smtClean="0"/>
              <a:t>콜백함수를</a:t>
            </a:r>
            <a:r>
              <a:rPr lang="ko-KR" altLang="en-US" baseline="0" dirty="0" smtClean="0"/>
              <a:t> 아주 많이 사용하는데 노드가 토픽을 구독하기 시작하면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메시지가 도착할 때마다 그 메시지를 매개변수로 하여 관련 </a:t>
            </a:r>
            <a:r>
              <a:rPr lang="ko-KR" altLang="en-US" baseline="0" dirty="0" err="1" smtClean="0"/>
              <a:t>콜백</a:t>
            </a:r>
            <a:r>
              <a:rPr lang="ko-KR" altLang="en-US" baseline="0" dirty="0" smtClean="0"/>
              <a:t> 함수가 호출됨 </a:t>
            </a:r>
            <a:endParaRPr lang="en-US" altLang="ko-KR" baseline="0" dirty="0" smtClean="0"/>
          </a:p>
          <a:p>
            <a:r>
              <a:rPr lang="en-US" altLang="ko-KR" baseline="0" dirty="0" smtClean="0"/>
              <a:t>#11 : </a:t>
            </a:r>
            <a:r>
              <a:rPr lang="ko-KR" altLang="en-US" baseline="0" dirty="0" smtClean="0"/>
              <a:t>내부적으로 구독자는 이 정보를 </a:t>
            </a:r>
            <a:r>
              <a:rPr lang="en-US" altLang="ko-KR" baseline="0" dirty="0" err="1" smtClean="0"/>
              <a:t>roscore</a:t>
            </a:r>
            <a:r>
              <a:rPr lang="ko-KR" altLang="en-US" baseline="0" dirty="0" smtClean="0"/>
              <a:t> 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전달하고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이토픽의</a:t>
            </a:r>
            <a:r>
              <a:rPr lang="ko-KR" altLang="en-US" baseline="0" dirty="0" smtClean="0"/>
              <a:t> 발행자와 직접적으로 연결하려고 함 토픽이 존재하지않거나 </a:t>
            </a:r>
            <a:r>
              <a:rPr lang="ko-KR" altLang="en-US" baseline="0" dirty="0" err="1" smtClean="0"/>
              <a:t>자료형이</a:t>
            </a:r>
            <a:r>
              <a:rPr lang="ko-KR" altLang="en-US" baseline="0" dirty="0" smtClean="0"/>
              <a:t> 잘못된 것이라도 오류메시지가 발생하지 않고 노드는 해당 토픽이 발행되어 메시지 전송이 시작될 때까지 계속 기다림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53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71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91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451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398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61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1384" y="2804736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Robot </a:t>
            </a:r>
          </a:p>
          <a:p>
            <a:r>
              <a:rPr lang="en-US" altLang="ko-KR" sz="3600" b="1" dirty="0" smtClean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Operating System</a:t>
            </a:r>
            <a:endParaRPr lang="en-US" altLang="ko-KR" sz="3600" b="1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5" y="2492897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919 ROS Seminar 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96400" y="5733256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20153306  | 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유가원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66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1344" y="13848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Topic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4503" y="909435"/>
            <a:ext cx="62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spc="600" dirty="0" err="1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rostopic</a:t>
            </a:r>
            <a:endParaRPr lang="en-US" altLang="ko-KR" sz="3600" spc="600" dirty="0" smtClean="0">
              <a:solidFill>
                <a:srgbClr val="37486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404" y="1655034"/>
            <a:ext cx="6228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ROS topic</a:t>
            </a:r>
            <a:r>
              <a:rPr lang="ko-KR" altLang="en-US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정보를 확인 할 수 있는 </a:t>
            </a:r>
            <a:r>
              <a:rPr lang="en-US" altLang="ko-KR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Tool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97174" y="2564904"/>
            <a:ext cx="4176464" cy="4320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71464" y="2592023"/>
            <a:ext cx="4520064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 </a:t>
            </a:r>
            <a:r>
              <a:rPr lang="en-US" altLang="ko-KR" dirty="0" err="1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rostopic</a:t>
            </a:r>
            <a:r>
              <a:rPr lang="en-US" altLang="ko-KR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-h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74" y="3233965"/>
            <a:ext cx="95440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4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1344" y="13848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Topic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4503" y="909435"/>
            <a:ext cx="62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spc="600" dirty="0" err="1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rostopic</a:t>
            </a:r>
            <a:endParaRPr lang="en-US" altLang="ko-KR" sz="3600" spc="600" dirty="0" smtClean="0">
              <a:solidFill>
                <a:srgbClr val="37486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91944" y="1979548"/>
            <a:ext cx="409416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ko-KR" altLang="en-US" dirty="0" err="1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이용가능한</a:t>
            </a:r>
            <a:r>
              <a:rPr lang="en-US" altLang="ko-KR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topic</a:t>
            </a:r>
            <a:r>
              <a:rPr lang="ko-KR" altLang="en-US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list</a:t>
            </a:r>
            <a:r>
              <a:rPr lang="ko-KR" altLang="en-US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r>
              <a:rPr lang="en-US" altLang="ko-KR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보여줌</a:t>
            </a:r>
            <a:endParaRPr lang="en-US" altLang="ko-KR" dirty="0" smtClean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97174" y="1947785"/>
            <a:ext cx="4176464" cy="4320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271464" y="1979548"/>
            <a:ext cx="4520064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 </a:t>
            </a:r>
            <a:r>
              <a:rPr lang="en-US" altLang="ko-KR" dirty="0" err="1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rostopic</a:t>
            </a:r>
            <a:r>
              <a:rPr lang="en-US" altLang="ko-KR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list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74" y="2623843"/>
            <a:ext cx="9544050" cy="7143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91944" y="3793926"/>
            <a:ext cx="409416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topic</a:t>
            </a:r>
            <a:r>
              <a:rPr lang="ko-KR" altLang="en-US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message</a:t>
            </a:r>
            <a:r>
              <a:rPr lang="ko-KR" altLang="en-US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보여줌</a:t>
            </a:r>
            <a:endParaRPr lang="en-US" altLang="ko-KR" dirty="0" smtClean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97174" y="3762569"/>
            <a:ext cx="4176464" cy="4320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71464" y="3793926"/>
            <a:ext cx="4520064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 </a:t>
            </a:r>
            <a:r>
              <a:rPr lang="en-US" altLang="ko-KR" dirty="0" err="1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rostopic</a:t>
            </a:r>
            <a:r>
              <a:rPr lang="en-US" altLang="ko-KR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echo</a:t>
            </a:r>
            <a:r>
              <a:rPr lang="ko-KR" altLang="en-US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[topic]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74" y="4444160"/>
            <a:ext cx="9525000" cy="21717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97174" y="2780928"/>
            <a:ext cx="79437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87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1344" y="13848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Topic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4503" y="909435"/>
            <a:ext cx="62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spc="600" dirty="0" err="1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rostopic</a:t>
            </a:r>
            <a:endParaRPr lang="en-US" altLang="ko-KR" sz="3600" spc="600" dirty="0" smtClean="0">
              <a:solidFill>
                <a:srgbClr val="37486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91944" y="2851879"/>
            <a:ext cx="409416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topic</a:t>
            </a:r>
            <a:r>
              <a:rPr lang="ko-KR" altLang="en-US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정보를 보여줌</a:t>
            </a:r>
            <a:endParaRPr lang="en-US" altLang="ko-KR" dirty="0" smtClean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97174" y="2820522"/>
            <a:ext cx="4176464" cy="4320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97174" y="2851879"/>
            <a:ext cx="4520064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 </a:t>
            </a:r>
            <a:r>
              <a:rPr lang="en-US" altLang="ko-KR" dirty="0" err="1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rostopic</a:t>
            </a:r>
            <a:r>
              <a:rPr lang="en-US" altLang="ko-KR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info</a:t>
            </a:r>
            <a:r>
              <a:rPr lang="ko-KR" altLang="en-US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[topic]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74" y="3466853"/>
            <a:ext cx="95535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2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2413086"/>
            <a:ext cx="5112568" cy="24994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992" y="3022980"/>
            <a:ext cx="5112568" cy="25590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1344" y="13848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Topic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4503" y="909435"/>
            <a:ext cx="62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spc="600" dirty="0" err="1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rqt_graph</a:t>
            </a:r>
            <a:endParaRPr lang="en-US" altLang="ko-KR" sz="3600" spc="600" dirty="0" smtClean="0">
              <a:solidFill>
                <a:srgbClr val="37486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7408" y="3022980"/>
            <a:ext cx="6228692" cy="124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ROS </a:t>
            </a:r>
            <a:r>
              <a:rPr lang="en-US" altLang="ko-KR" sz="2000" dirty="0" err="1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Qt</a:t>
            </a:r>
            <a:r>
              <a:rPr lang="en-US" altLang="ko-KR" sz="2000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기반의 그래프 시각화 도구</a:t>
            </a:r>
            <a:endParaRPr lang="en-US" altLang="ko-KR" sz="2000" dirty="0" smtClean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sz="2000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들의 상태를 표시 </a:t>
            </a:r>
            <a:endParaRPr lang="en-US" altLang="ko-KR" sz="2000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45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92343" y="2967335"/>
            <a:ext cx="1607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en-US" altLang="ko-KR" sz="4800" b="1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19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6752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6752" y="2826515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Robot Operating System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24392" y="5589240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20153306 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유가원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753" y="2636349"/>
            <a:ext cx="275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919 ROS Seminar</a:t>
            </a:r>
            <a:endParaRPr lang="en-US" altLang="ko-KR" sz="11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5398" y="3117448"/>
            <a:ext cx="208823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700" b="1" dirty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390" y="2986643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Robot</a:t>
            </a:r>
            <a:r>
              <a:rPr lang="ko-KR" altLang="en-US" sz="1100" dirty="0" smtClean="0"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100" dirty="0" smtClean="0"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Operating System </a:t>
            </a:r>
            <a:endParaRPr lang="en-US" altLang="ko-KR" sz="1100" dirty="0"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14367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47728" y="3133080"/>
            <a:ext cx="2680372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Topic</a:t>
            </a:r>
            <a:endParaRPr lang="en-US" altLang="ko-KR" sz="1600" dirty="0">
              <a:solidFill>
                <a:srgbClr val="27212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6677614"/>
            <a:ext cx="12191999" cy="180386"/>
          </a:xfrm>
          <a:prstGeom prst="rect">
            <a:avLst/>
          </a:prstGeom>
          <a:solidFill>
            <a:srgbClr val="37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Robot Operating System</a:t>
            </a:r>
            <a:endParaRPr lang="en-US" altLang="ko-KR" sz="7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-27384"/>
            <a:ext cx="12191999" cy="132218"/>
          </a:xfrm>
          <a:prstGeom prst="rect">
            <a:avLst/>
          </a:prstGeom>
          <a:solidFill>
            <a:srgbClr val="37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143672" y="256021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403812" y="2967335"/>
            <a:ext cx="3384376" cy="923330"/>
            <a:chOff x="3818887" y="3152001"/>
            <a:chExt cx="3384376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4868060" y="3152001"/>
              <a:ext cx="128602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3000" b="1" dirty="0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토픽 </a:t>
              </a:r>
              <a:endParaRPr lang="en-US" altLang="ko-KR" sz="3000" b="1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8887" y="3705999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Topic</a:t>
              </a:r>
              <a:endParaRPr lang="en-US" altLang="ko-KR" b="1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1344" y="13848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Topic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4503" y="909435"/>
            <a:ext cx="62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Topic </a:t>
            </a:r>
            <a:r>
              <a:rPr lang="ko-KR" altLang="en-US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이란 </a:t>
            </a:r>
            <a:r>
              <a:rPr lang="en-US" altLang="ko-KR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1934633"/>
            <a:ext cx="529262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정의된 자료형을 가지는 메시지 스트림</a:t>
            </a:r>
            <a:endParaRPr lang="en-US" altLang="ko-KR" sz="1700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300" dirty="0" smtClean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분산 시스템에서 데이터를 교환하는 여러 보편적인 방법 중 하나인 </a:t>
            </a:r>
            <a:r>
              <a:rPr lang="ko-KR" altLang="en-US" sz="1700" dirty="0" smtClean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발행</a:t>
            </a:r>
            <a:r>
              <a:rPr lang="en-US" altLang="ko-KR" sz="1700" dirty="0" smtClean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700" dirty="0" smtClean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구독 통신 기법</a:t>
            </a:r>
            <a:r>
              <a:rPr lang="ko-KR" altLang="en-US" sz="17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구현 </a:t>
            </a:r>
            <a:endParaRPr lang="en-US" altLang="ko-KR" sz="1700" dirty="0" smtClean="0">
              <a:solidFill>
                <a:srgbClr val="27212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 smtClean="0">
              <a:solidFill>
                <a:srgbClr val="27212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ROS</a:t>
            </a:r>
            <a:r>
              <a:rPr lang="ko-KR" altLang="en-US" sz="17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개발자가 </a:t>
            </a:r>
            <a:r>
              <a:rPr lang="ko-KR" altLang="en-US" sz="17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걱정할 </a:t>
            </a:r>
            <a:r>
              <a:rPr lang="ko-KR" altLang="en-US" sz="17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필요 없도록 노드에서 토픽을 광고하거나 구독할 때의 </a:t>
            </a:r>
            <a:r>
              <a:rPr lang="ko-KR" altLang="en-US" sz="1700" dirty="0" smtClean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복잡한 연결 설정 과정을 내부 통신 구조에서 대신 처리해준다</a:t>
            </a:r>
            <a:r>
              <a:rPr lang="ko-KR" altLang="en-US" sz="17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장점이 있음 </a:t>
            </a:r>
            <a:endParaRPr lang="en-US" altLang="ko-KR" sz="1700" dirty="0">
              <a:solidFill>
                <a:srgbClr val="27212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500" dirty="0" smtClean="0">
              <a:solidFill>
                <a:srgbClr val="27212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동일한 토픽의 모든 메시지의 자료형은 </a:t>
            </a:r>
            <a:r>
              <a:rPr lang="ko-KR" altLang="en-US" sz="1700" dirty="0" smtClean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같음</a:t>
            </a:r>
            <a:r>
              <a:rPr lang="ko-KR" altLang="en-US" sz="17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700" dirty="0" smtClean="0">
              <a:solidFill>
                <a:srgbClr val="27212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00" dirty="0" smtClean="0">
              <a:solidFill>
                <a:srgbClr val="27212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토픽 이름 </a:t>
            </a:r>
            <a:r>
              <a:rPr lang="en-US" altLang="ko-KR" sz="17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sz="17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 토픽을 통해 전송되는 메시지</a:t>
            </a:r>
            <a:endParaRPr lang="en-US" altLang="ko-KR" sz="1700" dirty="0" smtClean="0">
              <a:solidFill>
                <a:srgbClr val="27212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54503" y="2132856"/>
            <a:ext cx="4900077" cy="3892315"/>
            <a:chOff x="731404" y="2073405"/>
            <a:chExt cx="4900077" cy="3892315"/>
          </a:xfrm>
        </p:grpSpPr>
        <p:grpSp>
          <p:nvGrpSpPr>
            <p:cNvPr id="9" name="그룹 8"/>
            <p:cNvGrpSpPr/>
            <p:nvPr/>
          </p:nvGrpSpPr>
          <p:grpSpPr>
            <a:xfrm>
              <a:off x="731404" y="2073405"/>
              <a:ext cx="4900077" cy="3892315"/>
              <a:chOff x="2123766" y="1120861"/>
              <a:chExt cx="8067371" cy="4468761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4984954" y="1120861"/>
                <a:ext cx="2330246" cy="1681316"/>
              </a:xfrm>
              <a:prstGeom prst="ellipse">
                <a:avLst/>
              </a:prstGeom>
              <a:solidFill>
                <a:srgbClr val="3748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080819" y="1669132"/>
                <a:ext cx="2138516" cy="459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roscore</a:t>
                </a:r>
                <a:endParaRPr lang="ko-KR" altLang="en-US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860891" y="3908306"/>
                <a:ext cx="2330246" cy="1681316"/>
              </a:xfrm>
              <a:prstGeom prst="ellipse">
                <a:avLst/>
              </a:prstGeom>
              <a:solidFill>
                <a:srgbClr val="3748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956756" y="4531609"/>
                <a:ext cx="2138516" cy="388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Subscriber</a:t>
                </a:r>
                <a:endParaRPr lang="ko-KR" altLang="en-US" sz="1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2123766" y="3908306"/>
                <a:ext cx="2330246" cy="1681316"/>
              </a:xfrm>
              <a:prstGeom prst="ellipse">
                <a:avLst/>
              </a:prstGeom>
              <a:solidFill>
                <a:srgbClr val="3748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213093" y="4531609"/>
                <a:ext cx="2138516" cy="424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Publisher</a:t>
                </a:r>
                <a:r>
                  <a:rPr lang="ko-KR" altLang="en-US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endParaRPr lang="en-US" altLang="ko-KR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cxnSp>
            <p:nvCxnSpPr>
              <p:cNvPr id="16" name="직선 화살표 연결선 15"/>
              <p:cNvCxnSpPr/>
              <p:nvPr/>
            </p:nvCxnSpPr>
            <p:spPr>
              <a:xfrm>
                <a:off x="7045303" y="2600520"/>
                <a:ext cx="1274261" cy="1396296"/>
              </a:xfrm>
              <a:prstGeom prst="straightConnector1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/>
              <p:nvPr/>
            </p:nvCxnSpPr>
            <p:spPr>
              <a:xfrm flipH="1">
                <a:off x="3881037" y="2600520"/>
                <a:ext cx="1274261" cy="1396296"/>
              </a:xfrm>
              <a:prstGeom prst="straightConnector1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/>
              <p:cNvCxnSpPr/>
              <p:nvPr/>
            </p:nvCxnSpPr>
            <p:spPr>
              <a:xfrm>
                <a:off x="4549877" y="4852222"/>
                <a:ext cx="3215149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861299" y="3747075"/>
              <a:ext cx="1298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374867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① 광고</a:t>
              </a:r>
              <a:endParaRPr lang="ko-KR" altLang="en-US" dirty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12669" y="3732855"/>
              <a:ext cx="1360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374867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② 구독 요청</a:t>
              </a:r>
              <a:endParaRPr lang="ko-KR" altLang="en-US" dirty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80771" y="5399413"/>
              <a:ext cx="1298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374867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③ 발행</a:t>
              </a:r>
              <a:endParaRPr lang="ko-KR" altLang="en-US" dirty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26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1344" y="13848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Topic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4503" y="909435"/>
            <a:ext cx="62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Topic Example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404" y="1916832"/>
            <a:ext cx="205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패키지 생성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70" y="3248533"/>
            <a:ext cx="9210675" cy="8763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020746" y="2539633"/>
            <a:ext cx="5723326" cy="4320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20746" y="2570990"/>
            <a:ext cx="572332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~/</a:t>
            </a:r>
            <a:r>
              <a:rPr lang="en-US" altLang="ko-KR" dirty="0" err="1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catkin_ws</a:t>
            </a:r>
            <a:r>
              <a:rPr lang="en-US" altLang="ko-KR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en-US" altLang="ko-KR" dirty="0" err="1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$ </a:t>
            </a:r>
            <a:r>
              <a:rPr lang="en-US" altLang="ko-KR" dirty="0" err="1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catkin_create_pkg</a:t>
            </a:r>
            <a:r>
              <a:rPr lang="en-US" altLang="ko-KR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topic</a:t>
            </a:r>
            <a:r>
              <a:rPr lang="ko-KR" altLang="en-US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rospy</a:t>
            </a:r>
            <a:endParaRPr lang="en-US" altLang="ko-KR" dirty="0" smtClean="0">
              <a:solidFill>
                <a:srgbClr val="33333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b="44052"/>
          <a:stretch/>
        </p:blipFill>
        <p:spPr>
          <a:xfrm>
            <a:off x="1015970" y="4304830"/>
            <a:ext cx="8229600" cy="1582726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655840" y="5085185"/>
            <a:ext cx="648072" cy="8023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68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1344" y="13848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Topic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4503" y="909435"/>
            <a:ext cx="62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Topic Example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404" y="2086119"/>
            <a:ext cx="630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~/topic/</a:t>
            </a:r>
            <a:r>
              <a:rPr lang="en-US" altLang="ko-KR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src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디렉토리에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python file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작성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77" y="2830549"/>
            <a:ext cx="5419725" cy="2952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7376" y="5804454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[   p.33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예제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3-1  ]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943732"/>
              </p:ext>
            </p:extLst>
          </p:nvPr>
        </p:nvGraphicFramePr>
        <p:xfrm>
          <a:off x="6816080" y="2204863"/>
          <a:ext cx="4824536" cy="365173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30520">
                  <a:extLst>
                    <a:ext uri="{9D8B030D-6E8A-4147-A177-3AD203B41FA5}">
                      <a16:colId xmlns:a16="http://schemas.microsoft.com/office/drawing/2014/main" val="1767461294"/>
                    </a:ext>
                  </a:extLst>
                </a:gridCol>
                <a:gridCol w="4094016">
                  <a:extLst>
                    <a:ext uri="{9D8B030D-6E8A-4147-A177-3AD203B41FA5}">
                      <a16:colId xmlns:a16="http://schemas.microsoft.com/office/drawing/2014/main" val="685299219"/>
                    </a:ext>
                  </a:extLst>
                </a:gridCol>
              </a:tblGrid>
              <a:tr h="318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Line </a:t>
                      </a:r>
                      <a:endParaRPr lang="ko-KR" altLang="en-US" sz="12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설명</a:t>
                      </a:r>
                      <a:endParaRPr lang="ko-KR" altLang="en-US" sz="12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805203"/>
                  </a:ext>
                </a:extLst>
              </a:tr>
              <a:tr h="461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shebang(</a:t>
                      </a:r>
                      <a:r>
                        <a:rPr lang="ko-KR" altLang="en-US" sz="1200" b="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쉬뱅</a:t>
                      </a:r>
                      <a:r>
                        <a:rPr lang="en-US" altLang="ko-KR" sz="12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sz="12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이라고 알려진 인터프리터 지시어</a:t>
                      </a:r>
                      <a:endParaRPr lang="en-US" altLang="ko-KR" sz="1200" b="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877671"/>
                  </a:ext>
                </a:extLst>
              </a:tr>
              <a:tr h="512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ROS </a:t>
                      </a:r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파이썬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노드에 있는 것으로 필요한 기본 기능을 모두 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import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함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604009"/>
                  </a:ext>
                </a:extLst>
              </a:tr>
              <a:tr h="461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토픽을 통하여 전송할 메시지 정의를 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import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482658"/>
                  </a:ext>
                </a:extLst>
              </a:tr>
              <a:tr h="461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 초기화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 이름 정의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955505"/>
                  </a:ext>
                </a:extLst>
              </a:tr>
              <a:tr h="512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토픽에 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counter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라는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이름을 부여하고 전송될 메시지의 </a:t>
                      </a:r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자료형이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Int32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임을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알려줌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토픽 생성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, 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토픽 광고 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2836648"/>
                  </a:ext>
                </a:extLst>
              </a:tr>
              <a:tr h="461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2Hz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단위로 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publish ( publish 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주기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설정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)</a:t>
                      </a: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998816"/>
                  </a:ext>
                </a:extLst>
              </a:tr>
              <a:tr h="461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12-15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count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값을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1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씩 증가시키면서 발행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681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98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1344" y="13848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Topic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4503" y="909435"/>
            <a:ext cx="62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Topic Example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404" y="2086119"/>
            <a:ext cx="630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~/topic/</a:t>
            </a:r>
            <a:r>
              <a:rPr lang="en-US" altLang="ko-KR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src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디렉토리에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python file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작성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1175" y="5704662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[   p.39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예제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3-2  ]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45" y="2812272"/>
            <a:ext cx="5804783" cy="2880320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42514"/>
              </p:ext>
            </p:extLst>
          </p:nvPr>
        </p:nvGraphicFramePr>
        <p:xfrm>
          <a:off x="6816080" y="2996952"/>
          <a:ext cx="4824536" cy="236789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767461294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685299219"/>
                    </a:ext>
                  </a:extLst>
                </a:gridCol>
              </a:tblGrid>
              <a:tr h="318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Line </a:t>
                      </a:r>
                      <a:endParaRPr lang="ko-KR" altLang="en-US" sz="12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설명</a:t>
                      </a:r>
                      <a:endParaRPr lang="ko-KR" altLang="en-US" sz="12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805203"/>
                  </a:ext>
                </a:extLst>
              </a:tr>
              <a:tr h="461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콜백</a:t>
                      </a:r>
                      <a:r>
                        <a:rPr lang="ko-KR" altLang="en-US" sz="12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함수</a:t>
                      </a:r>
                      <a:endParaRPr lang="en-US" altLang="ko-KR" sz="1200" b="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877671"/>
                  </a:ext>
                </a:extLst>
              </a:tr>
              <a:tr h="512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 초기화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604009"/>
                  </a:ext>
                </a:extLst>
              </a:tr>
              <a:tr h="461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Subscriber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생성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Topic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이름</a:t>
                      </a:r>
                      <a:r>
                        <a:rPr lang="en-US" altLang="ko-KR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메시지 </a:t>
                      </a:r>
                      <a:r>
                        <a:rPr lang="ko-KR" altLang="en-US" sz="1200" baseline="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자료형</a:t>
                      </a:r>
                      <a:r>
                        <a:rPr lang="en-US" altLang="ko-KR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aseline="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콜백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함수 지정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482658"/>
                  </a:ext>
                </a:extLst>
              </a:tr>
              <a:tr h="461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구독이 시작되면 </a:t>
                      </a:r>
                      <a:r>
                        <a:rPr lang="en-US" altLang="ko-KR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rospy.spin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호출하여 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ROS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에게 제어를 넘김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노드가 종료될 준비가 된 경우에만 제어를 반환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432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54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1344" y="13848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Topic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4503" y="909435"/>
            <a:ext cx="62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Topic Example</a:t>
            </a:r>
            <a:r>
              <a:rPr lang="ko-KR" altLang="en-US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404" y="1957333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실행권한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설정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911424" y="2580135"/>
            <a:ext cx="4176464" cy="5040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52572" y="2647496"/>
            <a:ext cx="4094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 </a:t>
            </a:r>
            <a:r>
              <a:rPr lang="en-US" altLang="ko-KR" dirty="0" err="1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chmod</a:t>
            </a:r>
            <a:r>
              <a:rPr lang="ko-KR" altLang="en-US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u+x</a:t>
            </a:r>
            <a:r>
              <a:rPr lang="en-US" altLang="ko-KR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topic_publisher.py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404" y="3486621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en-US" altLang="ko-KR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catkin_make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수행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3" y="4730452"/>
            <a:ext cx="9591675" cy="1866900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6082308" y="2580135"/>
            <a:ext cx="4176464" cy="5040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23456" y="2647496"/>
            <a:ext cx="4094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0" dirty="0" smtClean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 </a:t>
            </a:r>
            <a:r>
              <a:rPr lang="en-US" altLang="ko-KR" i="0" dirty="0" err="1" smtClean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chmod</a:t>
            </a:r>
            <a:r>
              <a:rPr lang="en-US" altLang="ko-KR" i="0" dirty="0" smtClean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i="0" dirty="0" err="1" smtClean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u+x</a:t>
            </a:r>
            <a:r>
              <a:rPr lang="en-US" altLang="ko-KR" i="0" dirty="0" smtClean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topic_subscriber.py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11424" y="4059022"/>
            <a:ext cx="4135316" cy="5040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52572" y="4126383"/>
            <a:ext cx="3199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~/</a:t>
            </a:r>
            <a:r>
              <a:rPr lang="en-US" altLang="ko-KR" dirty="0" err="1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catkin_ws</a:t>
            </a:r>
            <a:r>
              <a:rPr lang="en-US" altLang="ko-KR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$ </a:t>
            </a:r>
            <a:r>
              <a:rPr lang="en-US" altLang="ko-KR" dirty="0" err="1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catkin_make</a:t>
            </a:r>
            <a:endParaRPr lang="en-US" altLang="ko-KR" dirty="0" smtClean="0">
              <a:solidFill>
                <a:srgbClr val="33333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52478" y="4126383"/>
            <a:ext cx="5164002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workspace </a:t>
            </a:r>
            <a:r>
              <a:rPr lang="ko-KR" altLang="en-US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루트에서 </a:t>
            </a:r>
            <a:r>
              <a:rPr lang="en-US" altLang="ko-KR" dirty="0" err="1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catkin_make</a:t>
            </a:r>
            <a:r>
              <a:rPr lang="en-US" altLang="ko-KR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수행 해야함 </a:t>
            </a:r>
            <a:endParaRPr lang="en-US" altLang="ko-KR" dirty="0" smtClean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05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1344" y="13848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Topic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4503" y="909435"/>
            <a:ext cx="62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Topic Example</a:t>
            </a:r>
            <a:r>
              <a:rPr lang="ko-KR" altLang="en-US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404" y="2086119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911424" y="2697602"/>
            <a:ext cx="4176464" cy="4320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9872" y="2728959"/>
            <a:ext cx="409416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 </a:t>
            </a:r>
            <a:r>
              <a:rPr lang="en-US" altLang="ko-KR" dirty="0" err="1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roscore</a:t>
            </a:r>
            <a:endParaRPr lang="en-US" altLang="ko-KR" dirty="0" smtClean="0">
              <a:solidFill>
                <a:srgbClr val="33333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11424" y="3213108"/>
            <a:ext cx="4176464" cy="4320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99872" y="3244465"/>
            <a:ext cx="4520064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 </a:t>
            </a:r>
            <a:r>
              <a:rPr lang="en-US" altLang="ko-KR" dirty="0" err="1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rosrun</a:t>
            </a:r>
            <a:r>
              <a:rPr lang="en-US" altLang="ko-KR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topic topic_publisher.py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55" y="3823261"/>
            <a:ext cx="9544050" cy="390525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911424" y="4582266"/>
            <a:ext cx="4176464" cy="4320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99872" y="4613623"/>
            <a:ext cx="4592072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 </a:t>
            </a:r>
            <a:r>
              <a:rPr lang="en-US" altLang="ko-KR" dirty="0" err="1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rosrun</a:t>
            </a:r>
            <a:r>
              <a:rPr lang="en-US" altLang="ko-KR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topic topic_subscriber.py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85"/>
          <a:stretch/>
        </p:blipFill>
        <p:spPr>
          <a:xfrm>
            <a:off x="903437" y="5150897"/>
            <a:ext cx="9563100" cy="115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9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4889</TotalTime>
  <Words>553</Words>
  <Application>Microsoft Office PowerPoint</Application>
  <PresentationFormat>와이드스크린</PresentationFormat>
  <Paragraphs>125</Paragraphs>
  <Slides>15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나눔스퀘어 ExtraBold</vt:lpstr>
      <vt:lpstr>나눔스퀘어</vt:lpstr>
      <vt:lpstr>나눔스퀘어 Bold</vt:lpstr>
      <vt:lpstr>Wingdings</vt:lpstr>
      <vt:lpstr>맑은 고딕</vt:lpstr>
      <vt:lpstr>Arial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유가원</dc:creator>
  <cp:lastModifiedBy>유가원</cp:lastModifiedBy>
  <cp:revision>202</cp:revision>
  <dcterms:created xsi:type="dcterms:W3CDTF">2013-09-05T09:43:46Z</dcterms:created>
  <dcterms:modified xsi:type="dcterms:W3CDTF">2017-10-30T10:54:47Z</dcterms:modified>
</cp:coreProperties>
</file>