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304" r:id="rId2"/>
    <p:sldId id="278" r:id="rId3"/>
    <p:sldId id="279" r:id="rId4"/>
    <p:sldId id="307" r:id="rId5"/>
    <p:sldId id="377" r:id="rId6"/>
    <p:sldId id="378" r:id="rId7"/>
    <p:sldId id="379" r:id="rId8"/>
    <p:sldId id="380" r:id="rId9"/>
    <p:sldId id="369" r:id="rId10"/>
    <p:sldId id="367" r:id="rId11"/>
    <p:sldId id="357" r:id="rId12"/>
    <p:sldId id="370" r:id="rId13"/>
    <p:sldId id="371" r:id="rId14"/>
    <p:sldId id="372" r:id="rId15"/>
    <p:sldId id="374" r:id="rId16"/>
    <p:sldId id="375" r:id="rId17"/>
    <p:sldId id="376" r:id="rId18"/>
    <p:sldId id="330" r:id="rId19"/>
    <p:sldId id="302" r:id="rId20"/>
  </p:sldIdLst>
  <p:sldSz cx="12192000" cy="6858000"/>
  <p:notesSz cx="6858000" cy="9144000"/>
  <p:embeddedFontLst>
    <p:embeddedFont>
      <p:font typeface="나눔스퀘어" panose="020B0600000101010101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스퀘어 Bold" panose="020B0600000101010101" pitchFamily="50" charset="-127"/>
      <p:bold r:id="rId25"/>
    </p:embeddedFont>
    <p:embeddedFont>
      <p:font typeface="Yoon 윤고딕 520_TT" panose="020B0600000101010101" charset="-127"/>
      <p:regular r:id="rId26"/>
    </p:embeddedFont>
    <p:embeddedFont>
      <p:font typeface="나눔스퀘어 ExtraBold" panose="020B0600000101010101" pitchFamily="50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867"/>
    <a:srgbClr val="969696"/>
    <a:srgbClr val="7F7F7F"/>
    <a:srgbClr val="465572"/>
    <a:srgbClr val="455571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89" autoAdjust="0"/>
    <p:restoredTop sz="88349" autoAdjust="0"/>
  </p:normalViewPr>
  <p:slideViewPr>
    <p:cSldViewPr>
      <p:cViewPr varScale="1">
        <p:scale>
          <a:sx n="106" d="100"/>
          <a:sy n="106" d="100"/>
        </p:scale>
        <p:origin x="114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67F4F-CCEA-4BD0-92D6-24650E634AEA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8500A-DFC7-4483-AE0E-ADA768EC0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3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0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44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52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02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2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5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2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전체 설명 </a:t>
            </a:r>
            <a:r>
              <a:rPr lang="en-US" altLang="ko-KR" baseline="0" dirty="0" smtClean="0"/>
              <a:t>: 3</a:t>
            </a:r>
            <a:r>
              <a:rPr lang="ko-KR" altLang="en-US" baseline="0" dirty="0" smtClean="0"/>
              <a:t>초마다 주행과 정지를 교대로 하면서 초당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회의 움직임 명령 스트림을 보냄 주행하는 동안 프로그램은 초당 </a:t>
            </a:r>
            <a:r>
              <a:rPr lang="en-US" altLang="ko-KR" baseline="0" dirty="0" smtClean="0"/>
              <a:t>0.5m </a:t>
            </a:r>
            <a:r>
              <a:rPr lang="ko-KR" altLang="en-US" baseline="0" dirty="0" smtClean="0"/>
              <a:t>씩 전진 속도 명령을 보낼 것임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#6 : </a:t>
            </a:r>
            <a:r>
              <a:rPr lang="ko-KR" altLang="en-US" baseline="0" dirty="0" smtClean="0"/>
              <a:t>메시지를 보내는 노드가 수신 노드가 받을 수 있는 속도보다 더 빨리 보내고 있다면 </a:t>
            </a:r>
            <a:r>
              <a:rPr lang="en-US" altLang="ko-KR" baseline="0" dirty="0" err="1" smtClean="0"/>
              <a:t>rospy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queue_size</a:t>
            </a:r>
            <a:r>
              <a:rPr lang="ko-KR" altLang="en-US" baseline="0" dirty="0" smtClean="0"/>
              <a:t> 개수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이상의 메시지는 단순히 폐기 </a:t>
            </a:r>
            <a:endParaRPr lang="en-US" altLang="ko-KR" baseline="0" dirty="0" smtClean="0"/>
          </a:p>
          <a:p>
            <a:r>
              <a:rPr lang="en-US" altLang="ko-KR" baseline="0" dirty="0" smtClean="0"/>
              <a:t>#9 : </a:t>
            </a:r>
            <a:r>
              <a:rPr lang="ko-KR" altLang="en-US" baseline="0" dirty="0" smtClean="0"/>
              <a:t>메시지의 </a:t>
            </a:r>
            <a:r>
              <a:rPr lang="ko-KR" altLang="en-US" baseline="0" dirty="0" err="1" smtClean="0"/>
              <a:t>생성자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(Twist)</a:t>
            </a:r>
            <a:r>
              <a:rPr lang="ko-KR" altLang="en-US" baseline="0" dirty="0" smtClean="0"/>
              <a:t>는 모든 필드를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설정 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메시지의 속도 성분들이 모두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이기 때문</a:t>
            </a:r>
            <a:endParaRPr lang="en-US" altLang="ko-KR" baseline="0" dirty="0" smtClean="0"/>
          </a:p>
          <a:p>
            <a:r>
              <a:rPr lang="en-US" altLang="ko-KR" baseline="0" dirty="0" smtClean="0"/>
              <a:t>#11 : Twist </a:t>
            </a:r>
            <a:r>
              <a:rPr lang="ko-KR" altLang="en-US" baseline="0" dirty="0" smtClean="0"/>
              <a:t>메시지의 선형 속도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는 관례적으로 로봇이 향하고 있는 방향으로 정렬되어 있음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#22-24 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5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53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토픽이 </a:t>
            </a:r>
            <a:r>
              <a:rPr lang="ko-KR" altLang="en-US" baseline="0" dirty="0" err="1" smtClean="0"/>
              <a:t>광고될</a:t>
            </a:r>
            <a:r>
              <a:rPr lang="ko-KR" altLang="en-US" baseline="0" dirty="0" smtClean="0"/>
              <a:t> 때 </a:t>
            </a:r>
            <a:r>
              <a:rPr lang="ko-KR" altLang="en-US" baseline="0" dirty="0" err="1" smtClean="0"/>
              <a:t>래치된다고</a:t>
            </a:r>
            <a:r>
              <a:rPr lang="ko-KR" altLang="en-US" baseline="0" dirty="0" smtClean="0"/>
              <a:t> 설정하면 </a:t>
            </a:r>
            <a:r>
              <a:rPr lang="en-US" altLang="ko-KR" baseline="0" dirty="0" smtClean="0"/>
              <a:t>solution </a:t>
            </a:r>
            <a:r>
              <a:rPr lang="ko-KR" altLang="en-US" baseline="0" dirty="0" smtClean="0"/>
              <a:t>이 가능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선택적인 </a:t>
            </a:r>
            <a:r>
              <a:rPr lang="en-US" altLang="ko-KR" baseline="0" dirty="0" smtClean="0"/>
              <a:t>latched </a:t>
            </a:r>
            <a:r>
              <a:rPr lang="ko-KR" altLang="en-US" baseline="0" dirty="0" smtClean="0"/>
              <a:t>인자를 사용하여 </a:t>
            </a:r>
            <a:r>
              <a:rPr lang="ko-KR" altLang="en-US" baseline="0" dirty="0" err="1" smtClean="0"/>
              <a:t>래치</a:t>
            </a:r>
            <a:r>
              <a:rPr lang="ko-KR" altLang="en-US" baseline="0" dirty="0" smtClean="0"/>
              <a:t> 여부 설정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86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72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976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1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zebosim.org/tutorials?tut=install_ubunt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84" y="2804736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Robot </a:t>
            </a:r>
          </a:p>
          <a:p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Operating System</a:t>
            </a:r>
            <a:endParaRPr lang="en-US" altLang="ko-KR" sz="3600" b="1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5" y="2492897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919 ROS Seminar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6400" y="5733256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20153306  | 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유가원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66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684365" y="2967335"/>
            <a:ext cx="4823271" cy="923330"/>
            <a:chOff x="3099440" y="3152001"/>
            <a:chExt cx="4823271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3099440" y="3152001"/>
              <a:ext cx="482327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spc="300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</a:t>
              </a:r>
              <a:r>
                <a:rPr lang="en-US" altLang="ko-KR" sz="3000" b="1" spc="300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3000" b="1" spc="300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메시지 </a:t>
              </a:r>
              <a:r>
                <a:rPr lang="ko-KR" altLang="en-US" sz="3000" b="1" spc="300" dirty="0" err="1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자료형</a:t>
              </a:r>
              <a:r>
                <a:rPr lang="ko-KR" altLang="en-US" sz="3000" b="1" spc="300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정의 </a:t>
              </a:r>
              <a:endParaRPr lang="en-US" altLang="ko-KR" sz="3000" b="1" spc="3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65693" y="3705999"/>
              <a:ext cx="4300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Defining user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Message data types</a:t>
              </a:r>
              <a:endParaRPr lang="en-US" altLang="ko-KR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26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ROS </a:t>
            </a:r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메시지 </a:t>
            </a:r>
            <a:r>
              <a:rPr lang="ko-KR" altLang="en-US" sz="3600" spc="600" dirty="0" err="1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토픽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20945"/>
              </p:ext>
            </p:extLst>
          </p:nvPr>
        </p:nvGraphicFramePr>
        <p:xfrm>
          <a:off x="7392144" y="1052736"/>
          <a:ext cx="3960440" cy="50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426951663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18018487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ROS </a:t>
                      </a:r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자료형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8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파이썬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자료형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1616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27429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int8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41144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uint8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0063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int16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15601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uint16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75534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int32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27112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uint32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3336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int64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long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361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uint64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long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78694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float32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float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92489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float64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float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43256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6191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rospy.time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9032148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00255" y="2202287"/>
            <a:ext cx="5256584" cy="222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std_msgs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패키지는 기본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자료형을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정의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05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이러한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배열은 고정 길이 또는 가변 길이 관계 없이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파이썬의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튜플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(tuples)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변환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05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파이썬에서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튜플이나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리스트로 사용이 가능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2144" y="6199550"/>
            <a:ext cx="3960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 ROS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메시지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대응되는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0295" y="5010599"/>
            <a:ext cx="4536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BUT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내장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메시지 자료형만으로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400" u="sng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부족할 때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사용자 메시지를 정의 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7368" y="1945684"/>
            <a:ext cx="6192688" cy="2808312"/>
          </a:xfrm>
          <a:prstGeom prst="roundRect">
            <a:avLst/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8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 메시지 정의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토픽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57608" r="30779"/>
          <a:stretch/>
        </p:blipFill>
        <p:spPr>
          <a:xfrm>
            <a:off x="911424" y="3234924"/>
            <a:ext cx="3382358" cy="5879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5291809"/>
            <a:ext cx="5410200" cy="6572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5400" y="4592979"/>
            <a:ext cx="94002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package.xml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파일 수정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빌드 시스템에 새로운 메시지 정의를 알려주기 위함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1424" y="3824587"/>
            <a:ext cx="3382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 Complex.msg ]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1424" y="5964950"/>
            <a:ext cx="4752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 package.xml ]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400" y="2051323"/>
            <a:ext cx="10657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패키지의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msg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디렉터리에 있는 특수한 메시지 정의 파일을 사용하여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ROS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메시지를 정의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디렉토리에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msg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디렉토리 생성 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Complex.msg file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작성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54503" y="1866210"/>
            <a:ext cx="11042097" cy="2415450"/>
          </a:xfrm>
          <a:prstGeom prst="roundRect">
            <a:avLst/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4503" y="4454173"/>
            <a:ext cx="11042097" cy="2035075"/>
          </a:xfrm>
          <a:prstGeom prst="roundRect">
            <a:avLst/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5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 메시지 정의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토픽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1824"/>
          <a:stretch/>
        </p:blipFill>
        <p:spPr>
          <a:xfrm>
            <a:off x="7032104" y="2690937"/>
            <a:ext cx="3815308" cy="21907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6857"/>
          <a:stretch/>
        </p:blipFill>
        <p:spPr>
          <a:xfrm>
            <a:off x="1460363" y="3179837"/>
            <a:ext cx="3912493" cy="1647825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322923" y="2134396"/>
            <a:ext cx="11461709" cy="4246932"/>
          </a:xfrm>
          <a:prstGeom prst="roundRect">
            <a:avLst/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20029" y="1949730"/>
            <a:ext cx="27363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CMakeLists.txt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파일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수정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6370" y="509795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캣킨이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message_generation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패키지를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찾는 것을 알 수 있게 하기 위함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4753" y="5097958"/>
            <a:ext cx="3231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실행시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메시지를 사용한다고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캣킨에게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알림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395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 메시지 정의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토픽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931" y="2852936"/>
            <a:ext cx="2314575" cy="196215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322923" y="2134396"/>
            <a:ext cx="11461709" cy="4246932"/>
          </a:xfrm>
          <a:prstGeom prst="roundRect">
            <a:avLst/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36666" y="1875936"/>
            <a:ext cx="273630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CMakeLists.txt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파일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수정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2024" y="503861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메시지 파일을 추가함으로써 어떤 것을 컴파일할지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캣킨에게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알림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68" y="3116497"/>
            <a:ext cx="4762500" cy="14097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31707" y="5025950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사용자 메시지에 필요한 모든 종속성을 포함시킴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455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메시지 사용방법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토픽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546"/>
          <a:stretch/>
        </p:blipFill>
        <p:spPr>
          <a:xfrm>
            <a:off x="569937" y="2361247"/>
            <a:ext cx="4562475" cy="4095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716" y="2361247"/>
            <a:ext cx="4660561" cy="409575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57392" y="1916520"/>
            <a:ext cx="5362577" cy="4694739"/>
          </a:xfrm>
          <a:prstGeom prst="roundRect">
            <a:avLst>
              <a:gd name="adj" fmla="val 8058"/>
            </a:avLst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21141" y="1731854"/>
            <a:ext cx="2607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message_publisher.py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12024" y="1916520"/>
            <a:ext cx="5362577" cy="4694739"/>
          </a:xfrm>
          <a:prstGeom prst="roundRect">
            <a:avLst>
              <a:gd name="adj" fmla="val 7009"/>
            </a:avLst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05733" y="1731854"/>
            <a:ext cx="27751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message_subscriber.py</a:t>
            </a:r>
          </a:p>
        </p:txBody>
      </p:sp>
    </p:spTree>
    <p:extLst>
      <p:ext uri="{BB962C8B-B14F-4D97-AF65-F5344CB8AC3E}">
        <p14:creationId xmlns:p14="http://schemas.microsoft.com/office/powerpoint/2010/main" val="244618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</a:t>
            </a:r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사용방법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토픽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26" y="2988943"/>
            <a:ext cx="8362950" cy="600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5524"/>
          <a:stretch/>
        </p:blipFill>
        <p:spPr>
          <a:xfrm>
            <a:off x="770964" y="5123284"/>
            <a:ext cx="8422918" cy="11525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8913" y="3943870"/>
            <a:ext cx="46990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workspace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루트에서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catkin_make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수행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8913" y="1808643"/>
            <a:ext cx="1065718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실행 권한 설정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9426" y="2393859"/>
            <a:ext cx="6768752" cy="432047"/>
            <a:chOff x="2711624" y="2110120"/>
            <a:chExt cx="6768752" cy="43204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711624" y="2110120"/>
              <a:ext cx="6768752" cy="43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11624" y="2141477"/>
              <a:ext cx="6624736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dirty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$ 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chmod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u+x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message_publisher.py message_subscriber.py</a:t>
              </a:r>
              <a:endParaRPr lang="en-US" altLang="ko-KR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69426" y="4522316"/>
            <a:ext cx="3240360" cy="432047"/>
            <a:chOff x="5303912" y="4189874"/>
            <a:chExt cx="3240360" cy="432047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303912" y="4189874"/>
              <a:ext cx="3240360" cy="43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03912" y="4221231"/>
              <a:ext cx="3240360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~/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catkin_ws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$ 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catkin_make</a:t>
              </a:r>
              <a:endParaRPr lang="en-US" altLang="ko-KR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75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</a:t>
            </a:r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사용방법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토픽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r="13758" b="2227"/>
          <a:stretch/>
        </p:blipFill>
        <p:spPr>
          <a:xfrm>
            <a:off x="714057" y="3065801"/>
            <a:ext cx="5741983" cy="363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b="31869"/>
          <a:stretch/>
        </p:blipFill>
        <p:spPr>
          <a:xfrm>
            <a:off x="710901" y="4486830"/>
            <a:ext cx="5723326" cy="2063641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714057" y="1929273"/>
            <a:ext cx="1493511" cy="4320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4057" y="1960630"/>
            <a:ext cx="1277487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roscore</a:t>
            </a:r>
            <a:r>
              <a:rPr lang="ko-KR" altLang="en-US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 smtClean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4057" y="2515701"/>
            <a:ext cx="5723326" cy="4320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057" y="2547058"/>
            <a:ext cx="572332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rosrun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topic message_publisher.py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10901" y="3856861"/>
            <a:ext cx="5723326" cy="4320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0901" y="3888218"/>
            <a:ext cx="572332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dirty="0" err="1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rosrun</a:t>
            </a:r>
            <a:r>
              <a:rPr lang="en-US" altLang="ko-KR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topic 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message_subscriber.py</a:t>
            </a:r>
            <a:endParaRPr lang="en-US" altLang="ko-KR" dirty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19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92343" y="2967335"/>
            <a:ext cx="1607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en-US" altLang="ko-KR" sz="4800" b="1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1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752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752" y="2826515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Robot Operating System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24392" y="5589240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20153306 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유가원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53" y="2636349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919 ROS Seminar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398" y="3117448"/>
            <a:ext cx="208823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700" b="1" dirty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390" y="2986643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Robot</a:t>
            </a:r>
            <a:r>
              <a:rPr lang="ko-KR" altLang="en-US" sz="1100" dirty="0" smtClean="0"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Operating System </a:t>
            </a:r>
            <a:endParaRPr lang="en-US" altLang="ko-KR" sz="1100" dirty="0"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3714" y="2791059"/>
            <a:ext cx="3096342" cy="112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원더봇</a:t>
            </a:r>
            <a:endParaRPr lang="en-US" altLang="ko-KR" dirty="0" smtClean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텔레옵봇</a:t>
            </a:r>
            <a:endParaRPr lang="en-US" altLang="ko-KR" dirty="0" smtClean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6677614"/>
            <a:ext cx="12191999" cy="180386"/>
          </a:xfrm>
          <a:prstGeom prst="rect">
            <a:avLst/>
          </a:prstGeom>
          <a:solidFill>
            <a:srgbClr val="37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Robot Operating System</a:t>
            </a:r>
            <a:endParaRPr lang="en-US" altLang="ko-KR" sz="7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-27384"/>
            <a:ext cx="12191999" cy="132218"/>
          </a:xfrm>
          <a:prstGeom prst="rect">
            <a:avLst/>
          </a:prstGeom>
          <a:solidFill>
            <a:srgbClr val="37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143672" y="2742828"/>
            <a:ext cx="0" cy="1430029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033882" y="2967335"/>
            <a:ext cx="2124236" cy="923330"/>
            <a:chOff x="3818887" y="3152001"/>
            <a:chExt cx="3384376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4288204" y="3152001"/>
              <a:ext cx="24457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spc="300" dirty="0" err="1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원더봇</a:t>
              </a:r>
              <a:endParaRPr lang="en-US" altLang="ko-KR" sz="3000" b="1" spc="3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8887" y="3705999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wander-bot</a:t>
              </a:r>
              <a:endParaRPr lang="en-US" altLang="ko-KR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947" y="138015"/>
            <a:ext cx="68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원더봇</a:t>
            </a:r>
            <a:r>
              <a:rPr lang="en-US" altLang="ko-KR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6491" y="839614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Gazebo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16400" y="138015"/>
            <a:ext cx="8631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텔레옵봇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7388" y="1485945"/>
            <a:ext cx="7884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3D </a:t>
            </a:r>
            <a:r>
              <a:rPr lang="ko-KR" altLang="en-US" sz="2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시뮬레이터</a:t>
            </a:r>
            <a:endParaRPr lang="en-US" altLang="ko-KR" sz="21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992" t="1726"/>
          <a:stretch/>
        </p:blipFill>
        <p:spPr>
          <a:xfrm>
            <a:off x="6119463" y="2276872"/>
            <a:ext cx="5486448" cy="374441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51384" y="2708920"/>
            <a:ext cx="4994093" cy="2880320"/>
            <a:chOff x="597851" y="2780928"/>
            <a:chExt cx="4994093" cy="2880320"/>
          </a:xfrm>
        </p:grpSpPr>
        <p:grpSp>
          <p:nvGrpSpPr>
            <p:cNvPr id="13" name="그룹 12"/>
            <p:cNvGrpSpPr/>
            <p:nvPr/>
          </p:nvGrpSpPr>
          <p:grpSpPr>
            <a:xfrm>
              <a:off x="2927648" y="3284984"/>
              <a:ext cx="1130338" cy="360040"/>
              <a:chOff x="5303912" y="4189874"/>
              <a:chExt cx="3300789" cy="432047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5303912" y="4189874"/>
                <a:ext cx="3240360" cy="4320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364341" y="4230483"/>
                <a:ext cx="3240360" cy="33855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33333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$ gazebo</a:t>
                </a:r>
                <a:r>
                  <a:rPr lang="ko-KR" altLang="en-US" sz="1600" dirty="0" smtClean="0">
                    <a:solidFill>
                      <a:srgbClr val="33333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en-US" altLang="ko-KR" sz="1600" dirty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97851" y="2780928"/>
              <a:ext cx="4994093" cy="2880320"/>
              <a:chOff x="597851" y="2780928"/>
              <a:chExt cx="4994093" cy="288032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055440" y="3115174"/>
                <a:ext cx="423734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20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  <a:sym typeface="Wingdings" panose="05000000000000000000" pitchFamily="2" charset="2"/>
                  </a:rPr>
                  <a:t>gazebo 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  <a:sym typeface="Wingdings" panose="05000000000000000000" pitchFamily="2" charset="2"/>
                  </a:rPr>
                  <a:t>실행   </a:t>
                </a:r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  <a:sym typeface="Wingdings" panose="05000000000000000000" pitchFamily="2" charset="2"/>
                  </a:rPr>
                  <a:t>:</a:t>
                </a:r>
              </a:p>
              <a:p>
                <a:pPr marL="342900" indent="-342900" algn="just">
                  <a:lnSpc>
                    <a:spcPct val="20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  <a:sym typeface="Wingdings" panose="05000000000000000000" pitchFamily="2" charset="2"/>
                  </a:rPr>
                  <a:t>ROS 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  <a:sym typeface="Wingdings" panose="05000000000000000000" pitchFamily="2" charset="2"/>
                  </a:rPr>
                  <a:t>설치 시</a:t>
                </a:r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  <a:sym typeface="Wingdings" panose="05000000000000000000" pitchFamily="2" charset="2"/>
                  </a:rPr>
                  <a:t>같이 설치 됨</a:t>
                </a:r>
                <a:endParaRPr lang="en-US" altLang="ko-KR" sz="1600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endParaRPr>
              </a:p>
              <a:p>
                <a:pPr marL="342900" indent="-342900" algn="just">
                  <a:lnSpc>
                    <a:spcPct val="20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  <a:sym typeface="Wingdings" panose="05000000000000000000" pitchFamily="2" charset="2"/>
                    <a:hlinkClick r:id="rId4"/>
                  </a:rPr>
                  <a:t>http://</a:t>
                </a:r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  <a:sym typeface="Wingdings" panose="05000000000000000000" pitchFamily="2" charset="2"/>
                    <a:hlinkClick r:id="rId4"/>
                  </a:rPr>
                  <a:t>gazebosim.org/tutorials?tut=install_ubuntu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  <a:sym typeface="Wingdings" panose="05000000000000000000" pitchFamily="2" charset="2"/>
                  </a:rPr>
                  <a:t>에서 설치 방법 확인 가능 </a:t>
                </a:r>
                <a:endParaRPr lang="en-US" altLang="ko-KR" sz="1600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597851" y="2780928"/>
                <a:ext cx="4994093" cy="2880320"/>
              </a:xfrm>
              <a:prstGeom prst="roundRect">
                <a:avLst/>
              </a:prstGeom>
              <a:noFill/>
              <a:ln w="9525">
                <a:solidFill>
                  <a:srgbClr val="374867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26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766" y="4754457"/>
            <a:ext cx="2459819" cy="1254864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332448" y="2001046"/>
            <a:ext cx="11461709" cy="4606972"/>
          </a:xfrm>
          <a:prstGeom prst="roundRect">
            <a:avLst/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947" y="138015"/>
            <a:ext cx="68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원더봇</a:t>
            </a:r>
            <a:r>
              <a:rPr lang="en-US" altLang="ko-KR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6490" y="839614"/>
            <a:ext cx="884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초마다 주행과 정지를 반복하는 예제 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6400" y="138015"/>
            <a:ext cx="8631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텔레옵봇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0694" y="1824030"/>
            <a:ext cx="184695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package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생성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346" y="2359718"/>
            <a:ext cx="940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로봇 주행에 사용할 </a:t>
            </a:r>
            <a:r>
              <a:rPr lang="en-US" altLang="ko-KR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geometry_msgs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sensor_msgs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의존성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추가 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5346" y="4110990"/>
            <a:ext cx="9400201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CmakeLists.txt , package.xml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 자동으로 필요한 부분이 추가됨 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5045" y="6039795"/>
            <a:ext cx="2736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 CmakeLists.txt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13437" y="6044050"/>
            <a:ext cx="2736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 package.xml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457453" y="4928257"/>
            <a:ext cx="2448272" cy="1591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74765" y="5254158"/>
            <a:ext cx="2286943" cy="3931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457453" y="5805868"/>
            <a:ext cx="2088232" cy="1687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12" y="2873710"/>
            <a:ext cx="9191625" cy="857250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7179295" y="2882768"/>
            <a:ext cx="2160240" cy="2236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069" y="4936700"/>
            <a:ext cx="2569195" cy="10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2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947" y="138015"/>
            <a:ext cx="68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원더봇</a:t>
            </a:r>
            <a:r>
              <a:rPr lang="en-US" altLang="ko-KR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6400" y="138015"/>
            <a:ext cx="8631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텔레옵봇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77" y="5067187"/>
            <a:ext cx="9591008" cy="10378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6490" y="839614"/>
            <a:ext cx="884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초마다 주행과 정지를 반복하는 예제 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4594" y="2229748"/>
            <a:ext cx="94002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생성한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패키지에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script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디렉토리 생성 후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red_light_green_light.py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작성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297676" y="2915124"/>
            <a:ext cx="4958984" cy="646331"/>
            <a:chOff x="5303912" y="4082732"/>
            <a:chExt cx="3240360" cy="64633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303912" y="4189874"/>
              <a:ext cx="3240360" cy="43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03912" y="4082732"/>
              <a:ext cx="3240360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~/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catkin_ws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src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wanderbot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$ 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mkdir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scripts </a:t>
              </a:r>
              <a:endParaRPr lang="en-US" altLang="ko-KR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319777" y="4203365"/>
            <a:ext cx="7180913" cy="646331"/>
            <a:chOff x="5303912" y="4082732"/>
            <a:chExt cx="3240360" cy="646331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5303912" y="4189874"/>
              <a:ext cx="3240360" cy="43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03912" y="4082732"/>
              <a:ext cx="3240360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~/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catkin_ws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src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wanderbot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/scripts $ vi red_light_green_light.py</a:t>
              </a:r>
              <a:endParaRPr lang="en-US" altLang="ko-KR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297676" y="3664029"/>
            <a:ext cx="4958984" cy="432047"/>
            <a:chOff x="5303912" y="4189874"/>
            <a:chExt cx="3240360" cy="432047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5303912" y="4189874"/>
              <a:ext cx="3240360" cy="43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03912" y="4221231"/>
              <a:ext cx="3240360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~/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catkin_ws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src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wanderbot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$ cd scripts</a:t>
              </a:r>
              <a:endParaRPr lang="en-US" altLang="ko-KR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5774705" y="5714444"/>
            <a:ext cx="1368152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2448" y="1912248"/>
            <a:ext cx="11461709" cy="4695770"/>
          </a:xfrm>
          <a:prstGeom prst="roundRect">
            <a:avLst/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6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947" y="138015"/>
            <a:ext cx="68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원더봇</a:t>
            </a:r>
            <a:r>
              <a:rPr lang="en-US" altLang="ko-KR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6400" y="138015"/>
            <a:ext cx="8631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텔레옵봇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490" y="839614"/>
            <a:ext cx="884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초마다 주행과 정지를 반복하는 예제 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755" y="6489153"/>
            <a:ext cx="4224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 red_light_green_light.py ]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87378"/>
              </p:ext>
            </p:extLst>
          </p:nvPr>
        </p:nvGraphicFramePr>
        <p:xfrm>
          <a:off x="6096000" y="1819954"/>
          <a:ext cx="5544616" cy="43351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9877">
                  <a:extLst>
                    <a:ext uri="{9D8B030D-6E8A-4147-A177-3AD203B41FA5}">
                      <a16:colId xmlns:a16="http://schemas.microsoft.com/office/drawing/2014/main" val="1767461294"/>
                    </a:ext>
                  </a:extLst>
                </a:gridCol>
                <a:gridCol w="4874739">
                  <a:extLst>
                    <a:ext uri="{9D8B030D-6E8A-4147-A177-3AD203B41FA5}">
                      <a16:colId xmlns:a16="http://schemas.microsoft.com/office/drawing/2014/main" val="685299219"/>
                    </a:ext>
                  </a:extLst>
                </a:gridCol>
              </a:tblGrid>
              <a:tr h="301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Line </a:t>
                      </a:r>
                      <a:endParaRPr lang="ko-KR" altLang="en-US" sz="12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설명</a:t>
                      </a:r>
                      <a:endParaRPr lang="ko-KR" altLang="en-US" sz="12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05203"/>
                  </a:ext>
                </a:extLst>
              </a:tr>
              <a:tr h="437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Vector3</a:t>
                      </a:r>
                      <a:r>
                        <a:rPr lang="en-US" altLang="ko-KR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타입의</a:t>
                      </a:r>
                      <a:r>
                        <a:rPr lang="en-US" altLang="ko-KR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linear, angular </a:t>
                      </a:r>
                      <a:r>
                        <a:rPr lang="ko-KR" altLang="en-US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값을</a:t>
                      </a:r>
                      <a:r>
                        <a:rPr lang="en-US" altLang="ko-KR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가지는 </a:t>
                      </a:r>
                      <a:r>
                        <a:rPr lang="en-US" altLang="ko-KR" sz="1200" b="0" baseline="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msg</a:t>
                      </a:r>
                      <a:endParaRPr lang="en-US" altLang="ko-KR" sz="1200" b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877671"/>
                  </a:ext>
                </a:extLst>
              </a:tr>
              <a:tr h="48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queue_size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=1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인자는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오직 한 개의 발신 메시지를 </a:t>
                      </a:r>
                      <a:r>
                        <a:rPr lang="ko-KR" altLang="en-US" sz="1200" baseline="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버퍼링하게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함 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604009"/>
                  </a:ext>
                </a:extLst>
              </a:tr>
              <a:tr h="437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9-10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메시지 생성 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157209"/>
                  </a:ext>
                </a:extLst>
              </a:tr>
              <a:tr h="437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필드를 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0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설정 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 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정지 명령을 내림 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482658"/>
                  </a:ext>
                </a:extLst>
              </a:tr>
              <a:tr h="437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초당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0.5m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속도로 직진 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955505"/>
                  </a:ext>
                </a:extLst>
              </a:tr>
              <a:tr h="48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운행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여부를 표현하는 변수 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836648"/>
                  </a:ext>
                </a:extLst>
              </a:tr>
              <a:tr h="437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18-19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운행 여부가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True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이면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green_light_twist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publish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998816"/>
                  </a:ext>
                </a:extLst>
              </a:tr>
              <a:tr h="437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20-21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운행 여부가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이면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red_light_twist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publish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681702"/>
                  </a:ext>
                </a:extLst>
              </a:tr>
              <a:tr h="437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22-24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정기적으로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시간을 확인 하고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적색 등과 녹색등을 번갈아 작동시킴 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270609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7" y="1819954"/>
            <a:ext cx="4464495" cy="43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9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947" y="138015"/>
            <a:ext cx="68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원더봇</a:t>
            </a:r>
            <a:r>
              <a:rPr lang="en-US" altLang="ko-KR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6491" y="839614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</a:t>
            </a:r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atched</a:t>
            </a:r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topic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16400" y="138015"/>
            <a:ext cx="8631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텔레옵봇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7388" y="1485945"/>
            <a:ext cx="7884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가끔 발행하는 노드 설계에 사용되는 특수한 토픽</a:t>
            </a:r>
            <a:endParaRPr lang="en-US" altLang="ko-KR" sz="21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2876550"/>
            <a:ext cx="9191625" cy="1104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45" y="4797152"/>
            <a:ext cx="2952750" cy="1190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5" y="2566987"/>
            <a:ext cx="3333750" cy="1724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9826" y="4554264"/>
            <a:ext cx="5105400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604" y="651569"/>
            <a:ext cx="5495925" cy="5991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2598" y="1414515"/>
            <a:ext cx="6127183" cy="34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2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토픽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6491" y="839614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</a:t>
            </a:r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atched</a:t>
            </a:r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topic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7388" y="1485945"/>
            <a:ext cx="7884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가끔 발행하는 노드 설계에 사용되는 특수한 토픽</a:t>
            </a:r>
            <a:endParaRPr lang="en-US" altLang="ko-KR" sz="21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27843" y="3604846"/>
            <a:ext cx="8421899" cy="432047"/>
            <a:chOff x="714056" y="4437112"/>
            <a:chExt cx="8910336" cy="432047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714056" y="4437112"/>
              <a:ext cx="8910336" cy="43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14056" y="4468469"/>
              <a:ext cx="8694312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pub = 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rospy.Publisher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( ‘map’,  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nav_msgs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OccupancyGrid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en-US" altLang="ko-KR" dirty="0" smtClean="0"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latched=True</a:t>
              </a:r>
              <a:r>
                <a:rPr lang="en-US" altLang="ko-KR" dirty="0" smtClean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26824" y="4284565"/>
            <a:ext cx="104977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구독자는 토픽을 구독할 때 전송된 제일 마지막 메시지를 자동적으로 얻게 됨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97851" y="3028601"/>
            <a:ext cx="10826741" cy="2128592"/>
          </a:xfrm>
          <a:prstGeom prst="roundRect">
            <a:avLst/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75465" y="2780928"/>
            <a:ext cx="15043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Solution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2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8430</TotalTime>
  <Words>631</Words>
  <Application>Microsoft Office PowerPoint</Application>
  <PresentationFormat>와이드스크린</PresentationFormat>
  <Paragraphs>175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Wingdings</vt:lpstr>
      <vt:lpstr>나눔스퀘어</vt:lpstr>
      <vt:lpstr>맑은 고딕</vt:lpstr>
      <vt:lpstr>나눔스퀘어 Bold</vt:lpstr>
      <vt:lpstr>Yoon 윤고딕 520_TT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유가원</dc:creator>
  <cp:lastModifiedBy>유가원</cp:lastModifiedBy>
  <cp:revision>257</cp:revision>
  <dcterms:created xsi:type="dcterms:W3CDTF">2013-09-05T09:43:46Z</dcterms:created>
  <dcterms:modified xsi:type="dcterms:W3CDTF">2017-11-19T12:59:19Z</dcterms:modified>
</cp:coreProperties>
</file>