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C60E46-1E9B-4B45-8F0C-96A06CB9B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2FF2B7A-490B-4BA8-BC1E-512EF1250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903A359-0540-4983-B424-A9837586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EA02E7C-81DE-426C-B017-CE0CEF0E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A134F97-3030-4743-8420-CFAE4C24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61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3C4B8A-4280-4C93-B3D3-E984F22F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97317F9-8298-4292-BD92-80366DDD3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B850AB2-2B2E-4EF5-9657-FAD5E5B4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0197F3-8B6C-4BC7-952C-EED66BCB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73CCB3A-2EB0-4569-A9F1-5B8BC1AF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04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44987F89-D0C2-42C4-9E17-C0C48ADFD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88698BD-FBC6-4888-9F2E-65225CB23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FFAF85A-EA2E-42BF-A92D-0E4B4C32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D9AD483-CCB9-4F10-B492-BC93B056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5DE896D-4E2A-44DE-BCB7-7E7E335C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10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5E4BE73-11E5-4AB3-BDEE-D0CE22EF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FDFAEF4-B159-469B-9CA6-3621123B5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30647E-9010-4319-AB89-79A9918F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2E4B6DF-5225-4325-A709-83466383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C77554C-78A4-4955-87AC-794C56FB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24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F6DA32A-EF51-4619-84A1-671FB15A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79609D7-2BC0-4753-9CF5-BC62C671D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FE683CF-EA96-45F0-A5A8-C9873469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6693A66-BA9C-4950-A41B-5C284400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4C7B070-C3CD-4A36-94DA-39EB6E99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9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25ED5F-99D6-4306-8C86-09F305265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6E75830-CE14-4960-A0DD-D97179800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67588A1-189A-4C3C-8910-551AA5FF2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AD327CB-3B11-43A2-A79F-8ED087D1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E47620D-4D1D-4449-8333-E4A43360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875223E-CDD7-429C-8A24-3D44187B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9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708FEE-B432-4BE6-BD01-25013FF87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C569624-79D7-4B93-B956-26CA9D61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CF6685F-0AD8-439A-BB7E-EB399BC3F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E86231B-8803-4634-8187-107F34502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E1470BB-DF29-4E4B-B988-94090050A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BA130BA7-2069-4027-994C-CE830584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C00E5BF-AFC2-4F62-B945-DCE8E67E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9FA92A6-43C1-46B9-B9A8-94443ABE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18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DEDE81F-1FC1-4656-AA51-9DB5EED3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303D352-F5E1-47A3-8A02-EE3CCD30F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8B83FF7-B7FA-49EF-B876-329C02BA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91300FE-D11A-4BB0-96E3-B327836D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3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7CBC2D7-DCBC-4880-A4B6-AAC035DF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FC4A4D1A-329B-485F-B7AC-D25048B3F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2075871-B70F-4348-A936-BD2C603E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01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3C10B91-8275-46A5-A43C-06086FA14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FA1028C-1BEB-4FAA-98FF-5A88D0F23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A09C394-A32D-4570-8724-5A8514A1C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E3539DD-228E-4DD0-949B-352571FD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CCF2E96-C919-481B-9E58-6BE49EC2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D4EB589-17B4-4485-B6CD-4929237B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78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8FB325-780D-4624-AC83-83FA92C4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D84C046-1952-4E46-83D3-2AB6CC245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2E08000-72AE-4250-BB04-D74894529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684654B-F678-4763-B626-71DE3B55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BF065D5-E560-4B22-BAD8-FB8AD569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40DB793-4667-45D7-A9F9-9D064244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9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BADC848-96B3-4363-8E3A-F32A1A2F4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9A3C17F-70E5-46C5-94CC-4C031AE1C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95ED33-059A-4E1E-8BBA-44215243C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D02C3-EB5A-43ED-B5B8-9288D9E43D0B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705C714-97C0-45C9-931B-C85D44DD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70DE1ED-ECC9-487E-AD69-87D76C2FF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53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427" y="123568"/>
            <a:ext cx="12093146" cy="66396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62110B8-D14B-4879-9CBC-FF10B2BFAA16}"/>
              </a:ext>
            </a:extLst>
          </p:cNvPr>
          <p:cNvSpPr txBox="1"/>
          <p:nvPr/>
        </p:nvSpPr>
        <p:spPr>
          <a:xfrm>
            <a:off x="4111322" y="4465983"/>
            <a:ext cx="3969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altLang="ko-KR" sz="3600" b="1" dirty="0" err="1" smtClean="0">
                <a:solidFill>
                  <a:schemeClr val="bg1">
                    <a:lumMod val="75000"/>
                  </a:schemeClr>
                </a:solidFill>
              </a:rPr>
              <a:t>Joeun</a:t>
            </a:r>
            <a:r>
              <a:rPr lang="en-US" altLang="ko-KR" sz="3600" b="1" dirty="0" smtClean="0">
                <a:solidFill>
                  <a:schemeClr val="bg1">
                    <a:lumMod val="75000"/>
                  </a:schemeClr>
                </a:solidFill>
              </a:rPr>
              <a:t> Movie</a:t>
            </a:r>
            <a:endParaRPr lang="ko-KR" altLang="en-US" sz="3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1435553-D930-43D6-BBD7-3D78F760CF8E}"/>
              </a:ext>
            </a:extLst>
          </p:cNvPr>
          <p:cNvSpPr txBox="1"/>
          <p:nvPr/>
        </p:nvSpPr>
        <p:spPr>
          <a:xfrm>
            <a:off x="5241945" y="5072329"/>
            <a:ext cx="1708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J A V A </a:t>
            </a:r>
            <a:r>
              <a:rPr lang="ko-KR" altLang="en-US" sz="1050" dirty="0">
                <a:solidFill>
                  <a:schemeClr val="bg1"/>
                </a:solidFill>
              </a:rPr>
              <a:t>   </a:t>
            </a:r>
            <a:r>
              <a:rPr lang="en-US" altLang="ko-KR" sz="1050" dirty="0">
                <a:solidFill>
                  <a:schemeClr val="bg1"/>
                </a:solidFill>
              </a:rPr>
              <a:t>P R O J E C T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18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988003-2CBE-451C-992D-939DFC1C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95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The </a:t>
            </a:r>
            <a:r>
              <a:rPr lang="en-US" altLang="ko-KR" b="1" dirty="0" err="1"/>
              <a:t>Joeun</a:t>
            </a:r>
            <a:r>
              <a:rPr lang="en-US" altLang="ko-KR" b="1" dirty="0"/>
              <a:t> </a:t>
            </a:r>
            <a:r>
              <a:rPr lang="en-US" altLang="ko-KR" b="1" dirty="0" smtClean="0"/>
              <a:t>Movie</a:t>
            </a:r>
            <a:r>
              <a:rPr lang="ko-KR" altLang="en-US" dirty="0"/>
              <a:t>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3140D36-B20C-44D0-90CE-6785341CA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The </a:t>
            </a:r>
            <a:r>
              <a:rPr lang="en-US" altLang="ko-KR" sz="2000" b="1" dirty="0" err="1"/>
              <a:t>Joeun</a:t>
            </a:r>
            <a:r>
              <a:rPr lang="en-US" altLang="ko-KR" sz="2000" b="1" dirty="0"/>
              <a:t> Movie </a:t>
            </a:r>
            <a:r>
              <a:rPr lang="ko-KR" altLang="en-US" sz="2000" dirty="0" smtClean="0">
                <a:latin typeface="+mj-lt"/>
              </a:rPr>
              <a:t>는 </a:t>
            </a:r>
            <a:r>
              <a:rPr lang="ko-KR" altLang="en-US" sz="2000" dirty="0" smtClean="0">
                <a:latin typeface="+mj-lt"/>
              </a:rPr>
              <a:t>영화</a:t>
            </a:r>
            <a:r>
              <a:rPr lang="ko-KR" altLang="en-US" sz="2000" dirty="0" smtClean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조회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예약 및 티켓 출력을 제공하는 시스템입니다</a:t>
            </a:r>
            <a:r>
              <a:rPr lang="en-US" altLang="ko-KR" sz="2000" dirty="0">
                <a:latin typeface="+mj-lt"/>
              </a:rPr>
              <a:t>. </a:t>
            </a:r>
            <a:r>
              <a:rPr lang="ko-KR" altLang="en-US" sz="2000" dirty="0">
                <a:latin typeface="+mj-lt"/>
              </a:rPr>
              <a:t>프로그램을 시작하면 사용자는 </a:t>
            </a:r>
            <a:r>
              <a:rPr lang="ko-KR" altLang="en-US" sz="2000" dirty="0" smtClean="0">
                <a:latin typeface="+mj-lt"/>
              </a:rPr>
              <a:t>영화 목록 </a:t>
            </a:r>
            <a:r>
              <a:rPr lang="ko-KR" altLang="en-US" sz="2000" dirty="0">
                <a:latin typeface="+mj-lt"/>
              </a:rPr>
              <a:t>조회 및 예약을 할 수 있습니다</a:t>
            </a:r>
            <a:r>
              <a:rPr lang="en-US" altLang="ko-KR" sz="2000" dirty="0" smtClean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</a:rPr>
              <a:t>영화 목록은 극장에서 상영중인 영화의 전체 목록과 정보를 조회할 수 있습니다</a:t>
            </a:r>
            <a:r>
              <a:rPr lang="en-US" altLang="ko-KR" sz="2000" dirty="0" smtClean="0">
                <a:latin typeface="+mj-lt"/>
              </a:rPr>
              <a:t>.</a:t>
            </a:r>
            <a:endParaRPr lang="en-US" altLang="ko-KR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</a:rPr>
              <a:t>영화 예매 </a:t>
            </a:r>
            <a:r>
              <a:rPr lang="ko-KR" altLang="en-US" sz="2000" dirty="0">
                <a:latin typeface="+mj-lt"/>
              </a:rPr>
              <a:t>메뉴에서는 </a:t>
            </a:r>
            <a:r>
              <a:rPr lang="ko-KR" altLang="en-US" sz="2000" dirty="0" smtClean="0">
                <a:latin typeface="+mj-lt"/>
              </a:rPr>
              <a:t>당일 현재 시각에서 예매할 수 있는 영화만 목록으로 보여주고</a:t>
            </a:r>
            <a:r>
              <a:rPr lang="en-US" altLang="ko-KR" sz="2000" dirty="0" smtClean="0">
                <a:latin typeface="+mj-lt"/>
              </a:rPr>
              <a:t>, </a:t>
            </a:r>
            <a:r>
              <a:rPr lang="ko-KR" altLang="en-US" sz="2000" dirty="0" smtClean="0">
                <a:latin typeface="+mj-lt"/>
              </a:rPr>
              <a:t>예매자의 이름과 생년월일을 입력 후 영화를 선택합니다</a:t>
            </a:r>
            <a:r>
              <a:rPr lang="en-US" altLang="ko-KR" sz="2000" dirty="0" smtClean="0">
                <a:latin typeface="+mj-lt"/>
              </a:rPr>
              <a:t>. </a:t>
            </a:r>
            <a:r>
              <a:rPr lang="ko-KR" altLang="en-US" sz="2000" dirty="0" smtClean="0">
                <a:latin typeface="+mj-lt"/>
              </a:rPr>
              <a:t>영화의 </a:t>
            </a:r>
            <a:r>
              <a:rPr lang="ko-KR" altLang="en-US" sz="2000" dirty="0" err="1" smtClean="0">
                <a:latin typeface="+mj-lt"/>
              </a:rPr>
              <a:t>제한연령가에</a:t>
            </a:r>
            <a:r>
              <a:rPr lang="ko-KR" altLang="en-US" sz="2000" dirty="0" smtClean="0">
                <a:latin typeface="+mj-lt"/>
              </a:rPr>
              <a:t> 따라 나이가 제한되면 예매가 거절됩니다</a:t>
            </a:r>
            <a:r>
              <a:rPr lang="en-US" altLang="ko-KR" sz="2000" dirty="0" smtClean="0">
                <a:latin typeface="+mj-lt"/>
              </a:rPr>
              <a:t>. </a:t>
            </a:r>
            <a:r>
              <a:rPr lang="ko-KR" altLang="en-US" sz="2000" dirty="0" smtClean="0">
                <a:latin typeface="+mj-lt"/>
              </a:rPr>
              <a:t>관람연령에 문제가 없는 경우 좌석 선택 메뉴로 이동하며</a:t>
            </a:r>
            <a:r>
              <a:rPr lang="en-US" altLang="ko-KR" sz="2000" dirty="0" smtClean="0">
                <a:latin typeface="+mj-lt"/>
              </a:rPr>
              <a:t>, </a:t>
            </a:r>
            <a:r>
              <a:rPr lang="ko-KR" altLang="en-US" sz="2000" dirty="0" smtClean="0">
                <a:latin typeface="+mj-lt"/>
              </a:rPr>
              <a:t>이미 예매된 좌석은 예약이 불가합니다</a:t>
            </a:r>
            <a:r>
              <a:rPr lang="en-US" altLang="ko-KR" sz="2000" dirty="0" smtClean="0">
                <a:latin typeface="+mj-lt"/>
              </a:rPr>
              <a:t>. </a:t>
            </a:r>
            <a:r>
              <a:rPr lang="ko-KR" altLang="en-US" sz="2000" dirty="0" smtClean="0">
                <a:latin typeface="+mj-lt"/>
              </a:rPr>
              <a:t>빈 좌석의 번호를 선택하면 정상적으로 예매가 완료됩니다</a:t>
            </a:r>
            <a:r>
              <a:rPr lang="en-US" altLang="ko-KR" sz="2000" dirty="0" smtClean="0">
                <a:latin typeface="+mj-lt"/>
              </a:rPr>
              <a:t>.</a:t>
            </a:r>
            <a:endParaRPr lang="en-US" altLang="ko-KR" sz="20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</a:rPr>
              <a:t>예매가 </a:t>
            </a:r>
            <a:r>
              <a:rPr lang="ko-KR" altLang="en-US" sz="2000" dirty="0">
                <a:latin typeface="+mj-lt"/>
              </a:rPr>
              <a:t>완료하면 </a:t>
            </a:r>
            <a:r>
              <a:rPr lang="ko-KR" altLang="en-US" sz="2000" dirty="0" smtClean="0">
                <a:latin typeface="+mj-lt"/>
              </a:rPr>
              <a:t>예매자의 </a:t>
            </a:r>
            <a:r>
              <a:rPr lang="ko-KR" altLang="en-US" sz="2000" dirty="0">
                <a:latin typeface="+mj-lt"/>
              </a:rPr>
              <a:t>이름과 결제 비밀번호를 입력 받아 예약 조회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티켓 출력이 가능합니다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+mj-lt"/>
              </a:rPr>
              <a:t>항공편 업로드 메뉴를 선택하면 </a:t>
            </a:r>
            <a:r>
              <a:rPr lang="en-US" altLang="ko-KR" sz="2000" dirty="0" smtClean="0">
                <a:latin typeface="+mj-lt"/>
              </a:rPr>
              <a:t>‘</a:t>
            </a:r>
            <a:r>
              <a:rPr lang="en-US" altLang="ko-KR" sz="1800" dirty="0" smtClean="0"/>
              <a:t>D:\\</a:t>
            </a:r>
            <a:r>
              <a:rPr lang="en-US" altLang="ko-KR" sz="1800" dirty="0"/>
              <a:t>ticket\\</a:t>
            </a:r>
            <a:r>
              <a:rPr lang="en-US" altLang="ko-KR" sz="1800" dirty="0" smtClean="0"/>
              <a:t>addMonvieList.txt </a:t>
            </a:r>
            <a:r>
              <a:rPr lang="ko-KR" altLang="en-US" sz="2000" dirty="0" smtClean="0">
                <a:latin typeface="+mj-lt"/>
              </a:rPr>
              <a:t>파일을 </a:t>
            </a:r>
            <a:r>
              <a:rPr lang="ko-KR" altLang="en-US" sz="2000" dirty="0">
                <a:latin typeface="+mj-lt"/>
              </a:rPr>
              <a:t>불러와 항공편 목록에 추가 할 수 있습니다</a:t>
            </a:r>
            <a:r>
              <a:rPr lang="en-US" altLang="ko-KR" sz="2000" dirty="0">
                <a:latin typeface="+mj-lt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547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389F732-4FF3-430E-BA89-C88923AA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958"/>
            <a:ext cx="10515600" cy="1325563"/>
          </a:xfrm>
        </p:spPr>
        <p:txBody>
          <a:bodyPr/>
          <a:lstStyle/>
          <a:p>
            <a:r>
              <a:rPr lang="en-US" altLang="ko-KR" dirty="0"/>
              <a:t>Java Air</a:t>
            </a:r>
            <a:r>
              <a:rPr lang="ko-KR" altLang="en-US" dirty="0"/>
              <a:t> 설계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AFE75811-B5CF-4DC5-91A9-31310C541A7E}"/>
              </a:ext>
            </a:extLst>
          </p:cNvPr>
          <p:cNvGrpSpPr/>
          <p:nvPr/>
        </p:nvGrpSpPr>
        <p:grpSpPr>
          <a:xfrm>
            <a:off x="765992" y="1665521"/>
            <a:ext cx="10660015" cy="4692440"/>
            <a:chOff x="405064" y="1775336"/>
            <a:chExt cx="11141393" cy="4904338"/>
          </a:xfrm>
        </p:grpSpPr>
        <p:sp>
          <p:nvSpPr>
            <p:cNvPr id="4" name="순서도: 대체 처리 3">
              <a:extLst>
                <a:ext uri="{FF2B5EF4-FFF2-40B4-BE49-F238E27FC236}">
                  <a16:creationId xmlns:a16="http://schemas.microsoft.com/office/drawing/2014/main" xmlns="" id="{F04F56D2-8BB2-4264-B18A-43A6AE620560}"/>
                </a:ext>
              </a:extLst>
            </p:cNvPr>
            <p:cNvSpPr/>
            <p:nvPr/>
          </p:nvSpPr>
          <p:spPr>
            <a:xfrm>
              <a:off x="405064" y="1775336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항공편 목록</a:t>
              </a:r>
            </a:p>
          </p:txBody>
        </p:sp>
        <p:sp>
          <p:nvSpPr>
            <p:cNvPr id="5" name="순서도: 대체 처리 4">
              <a:extLst>
                <a:ext uri="{FF2B5EF4-FFF2-40B4-BE49-F238E27FC236}">
                  <a16:creationId xmlns:a16="http://schemas.microsoft.com/office/drawing/2014/main" xmlns="" id="{61336E03-0824-4196-9960-0D93DC431748}"/>
                </a:ext>
              </a:extLst>
            </p:cNvPr>
            <p:cNvSpPr/>
            <p:nvPr/>
          </p:nvSpPr>
          <p:spPr>
            <a:xfrm>
              <a:off x="2362201" y="1775336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항공편 예매</a:t>
              </a:r>
            </a:p>
          </p:txBody>
        </p:sp>
        <p:sp>
          <p:nvSpPr>
            <p:cNvPr id="6" name="순서도: 대체 처리 5">
              <a:extLst>
                <a:ext uri="{FF2B5EF4-FFF2-40B4-BE49-F238E27FC236}">
                  <a16:creationId xmlns:a16="http://schemas.microsoft.com/office/drawing/2014/main" xmlns="" id="{C0E74CBB-E9DB-423D-94B0-B106ABB0B64E}"/>
                </a:ext>
              </a:extLst>
            </p:cNvPr>
            <p:cNvSpPr/>
            <p:nvPr/>
          </p:nvSpPr>
          <p:spPr>
            <a:xfrm>
              <a:off x="4319338" y="1775336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예약 확인</a:t>
              </a:r>
            </a:p>
          </p:txBody>
        </p:sp>
        <p:sp>
          <p:nvSpPr>
            <p:cNvPr id="7" name="순서도: 대체 처리 6">
              <a:extLst>
                <a:ext uri="{FF2B5EF4-FFF2-40B4-BE49-F238E27FC236}">
                  <a16:creationId xmlns:a16="http://schemas.microsoft.com/office/drawing/2014/main" xmlns="" id="{CF02F836-27AF-4292-A4F5-FF902A294C15}"/>
                </a:ext>
              </a:extLst>
            </p:cNvPr>
            <p:cNvSpPr/>
            <p:nvPr/>
          </p:nvSpPr>
          <p:spPr>
            <a:xfrm>
              <a:off x="6276475" y="1775336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티켓 출력</a:t>
              </a:r>
            </a:p>
          </p:txBody>
        </p:sp>
        <p:sp>
          <p:nvSpPr>
            <p:cNvPr id="8" name="순서도: 대체 처리 7">
              <a:extLst>
                <a:ext uri="{FF2B5EF4-FFF2-40B4-BE49-F238E27FC236}">
                  <a16:creationId xmlns:a16="http://schemas.microsoft.com/office/drawing/2014/main" xmlns="" id="{FCAE2197-735F-4AF8-A9CB-1A43B6FCB2D1}"/>
                </a:ext>
              </a:extLst>
            </p:cNvPr>
            <p:cNvSpPr/>
            <p:nvPr/>
          </p:nvSpPr>
          <p:spPr>
            <a:xfrm>
              <a:off x="8233612" y="1775336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항공편</a:t>
              </a:r>
              <a:endParaRPr lang="en-US" altLang="ko-KR" sz="1100" b="1" dirty="0">
                <a:latin typeface="+mj-lt"/>
              </a:endParaRPr>
            </a:p>
            <a:p>
              <a:pPr algn="ctr"/>
              <a:r>
                <a:rPr lang="ko-KR" altLang="en-US" sz="1100" b="1" dirty="0">
                  <a:latin typeface="+mj-lt"/>
                </a:rPr>
                <a:t>업로드</a:t>
              </a:r>
            </a:p>
          </p:txBody>
        </p:sp>
        <p:sp>
          <p:nvSpPr>
            <p:cNvPr id="9" name="순서도: 대체 처리 8">
              <a:extLst>
                <a:ext uri="{FF2B5EF4-FFF2-40B4-BE49-F238E27FC236}">
                  <a16:creationId xmlns:a16="http://schemas.microsoft.com/office/drawing/2014/main" xmlns="" id="{607ABCCD-9AF3-418B-833E-CA227B70C5EF}"/>
                </a:ext>
              </a:extLst>
            </p:cNvPr>
            <p:cNvSpPr/>
            <p:nvPr/>
          </p:nvSpPr>
          <p:spPr>
            <a:xfrm>
              <a:off x="10190749" y="1775336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프로그램</a:t>
              </a:r>
              <a:endParaRPr lang="en-US" altLang="ko-KR" sz="1100" b="1" dirty="0">
                <a:latin typeface="+mj-lt"/>
              </a:endParaRPr>
            </a:p>
            <a:p>
              <a:pPr algn="ctr"/>
              <a:r>
                <a:rPr lang="ko-KR" altLang="en-US" sz="1100" b="1" dirty="0">
                  <a:latin typeface="+mj-lt"/>
                </a:rPr>
                <a:t>종료</a:t>
              </a:r>
            </a:p>
          </p:txBody>
        </p:sp>
        <p:sp>
          <p:nvSpPr>
            <p:cNvPr id="10" name="순서도: 대체 처리 9">
              <a:extLst>
                <a:ext uri="{FF2B5EF4-FFF2-40B4-BE49-F238E27FC236}">
                  <a16:creationId xmlns:a16="http://schemas.microsoft.com/office/drawing/2014/main" xmlns="" id="{8BD5E63E-84B7-48E6-8FB8-82080269065F}"/>
                </a:ext>
              </a:extLst>
            </p:cNvPr>
            <p:cNvSpPr/>
            <p:nvPr/>
          </p:nvSpPr>
          <p:spPr>
            <a:xfrm>
              <a:off x="405064" y="2995628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목록 조회</a:t>
              </a:r>
            </a:p>
          </p:txBody>
        </p:sp>
        <p:sp>
          <p:nvSpPr>
            <p:cNvPr id="11" name="순서도: 대체 처리 10">
              <a:extLst>
                <a:ext uri="{FF2B5EF4-FFF2-40B4-BE49-F238E27FC236}">
                  <a16:creationId xmlns:a16="http://schemas.microsoft.com/office/drawing/2014/main" xmlns="" id="{914AE32F-E325-4DB0-B1D7-4BCD91712141}"/>
                </a:ext>
              </a:extLst>
            </p:cNvPr>
            <p:cNvSpPr/>
            <p:nvPr/>
          </p:nvSpPr>
          <p:spPr>
            <a:xfrm>
              <a:off x="2362201" y="2995628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항공편 선택</a:t>
              </a:r>
            </a:p>
          </p:txBody>
        </p:sp>
        <p:sp>
          <p:nvSpPr>
            <p:cNvPr id="12" name="순서도: 대체 처리 11">
              <a:extLst>
                <a:ext uri="{FF2B5EF4-FFF2-40B4-BE49-F238E27FC236}">
                  <a16:creationId xmlns:a16="http://schemas.microsoft.com/office/drawing/2014/main" xmlns="" id="{CD74E96C-F9ED-490B-A5F6-07011C403CE1}"/>
                </a:ext>
              </a:extLst>
            </p:cNvPr>
            <p:cNvSpPr/>
            <p:nvPr/>
          </p:nvSpPr>
          <p:spPr>
            <a:xfrm>
              <a:off x="2362200" y="5382447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좌석 선택</a:t>
              </a:r>
              <a:endParaRPr lang="en-US" altLang="ko-KR" sz="1100" b="1" dirty="0">
                <a:latin typeface="+mj-lt"/>
              </a:endParaRPr>
            </a:p>
          </p:txBody>
        </p:sp>
        <p:sp>
          <p:nvSpPr>
            <p:cNvPr id="13" name="순서도: 대체 처리 12">
              <a:extLst>
                <a:ext uri="{FF2B5EF4-FFF2-40B4-BE49-F238E27FC236}">
                  <a16:creationId xmlns:a16="http://schemas.microsoft.com/office/drawing/2014/main" xmlns="" id="{69342619-3B79-408C-AF59-3DD09BC702CE}"/>
                </a:ext>
              </a:extLst>
            </p:cNvPr>
            <p:cNvSpPr/>
            <p:nvPr/>
          </p:nvSpPr>
          <p:spPr>
            <a:xfrm>
              <a:off x="2362201" y="4208329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이름</a:t>
              </a:r>
              <a:r>
                <a:rPr lang="en-US" altLang="ko-KR" sz="1100" b="1" dirty="0">
                  <a:latin typeface="+mj-lt"/>
                </a:rPr>
                <a:t>, </a:t>
              </a:r>
              <a:r>
                <a:rPr lang="ko-KR" altLang="en-US" sz="1100" b="1" dirty="0">
                  <a:latin typeface="+mj-lt"/>
                </a:rPr>
                <a:t>나이</a:t>
              </a:r>
              <a:endParaRPr lang="en-US" altLang="ko-KR" sz="1100" b="1" dirty="0">
                <a:latin typeface="+mj-lt"/>
              </a:endParaRPr>
            </a:p>
            <a:p>
              <a:pPr algn="ctr"/>
              <a:r>
                <a:rPr lang="ko-KR" altLang="en-US" sz="1100" b="1" dirty="0">
                  <a:latin typeface="+mj-lt"/>
                </a:rPr>
                <a:t>입력</a:t>
              </a:r>
            </a:p>
          </p:txBody>
        </p:sp>
        <p:cxnSp>
          <p:nvCxnSpPr>
            <p:cNvPr id="15" name="연결선: 구부러짐 14">
              <a:extLst>
                <a:ext uri="{FF2B5EF4-FFF2-40B4-BE49-F238E27FC236}">
                  <a16:creationId xmlns:a16="http://schemas.microsoft.com/office/drawing/2014/main" xmlns="" id="{30DF917A-0A3F-4AC2-9407-F5163A4C37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1294" y="3417616"/>
              <a:ext cx="12700" cy="1212701"/>
            </a:xfrm>
            <a:prstGeom prst="curvedConnector3">
              <a:avLst>
                <a:gd name="adj1" fmla="val -3616512"/>
              </a:avLst>
            </a:prstGeom>
            <a:ln w="12700">
              <a:tailEnd type="triangle"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9C658B33-5349-4382-8E92-CFDD6DB6213F}"/>
                </a:ext>
              </a:extLst>
            </p:cNvPr>
            <p:cNvSpPr txBox="1"/>
            <p:nvPr/>
          </p:nvSpPr>
          <p:spPr>
            <a:xfrm>
              <a:off x="1895416" y="3810997"/>
              <a:ext cx="984456" cy="400110"/>
            </a:xfrm>
            <a:prstGeom prst="rect">
              <a:avLst/>
            </a:prstGeom>
            <a:noFill/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국제선</a:t>
              </a:r>
              <a:r>
                <a:rPr lang="en-US" altLang="ko-KR" sz="1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,</a:t>
              </a:r>
            </a:p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만</a:t>
              </a:r>
              <a:r>
                <a:rPr lang="en-US" altLang="ko-KR" sz="1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15</a:t>
              </a:r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세 미만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9" name="순서도: 대체 처리 18">
              <a:extLst>
                <a:ext uri="{FF2B5EF4-FFF2-40B4-BE49-F238E27FC236}">
                  <a16:creationId xmlns:a16="http://schemas.microsoft.com/office/drawing/2014/main" xmlns="" id="{D8D4DBCA-DAA8-466E-B1A0-5A2F4B64FE06}"/>
                </a:ext>
              </a:extLst>
            </p:cNvPr>
            <p:cNvSpPr/>
            <p:nvPr/>
          </p:nvSpPr>
          <p:spPr>
            <a:xfrm>
              <a:off x="6271278" y="5382446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결제 비밀번호</a:t>
              </a:r>
              <a:endParaRPr lang="en-US" altLang="ko-KR" sz="1100" b="1" dirty="0">
                <a:latin typeface="+mj-lt"/>
              </a:endParaRPr>
            </a:p>
            <a:p>
              <a:pPr algn="ctr"/>
              <a:r>
                <a:rPr lang="ko-KR" altLang="en-US" sz="1100" b="1" dirty="0">
                  <a:latin typeface="+mj-lt"/>
                </a:rPr>
                <a:t>입력</a:t>
              </a:r>
              <a:endParaRPr lang="en-US" altLang="ko-KR" sz="1100" b="1" dirty="0">
                <a:latin typeface="+mj-lt"/>
              </a:endParaRPr>
            </a:p>
            <a:p>
              <a:pPr algn="ctr"/>
              <a:r>
                <a:rPr lang="en-US" altLang="ko-KR" sz="1100" b="1" dirty="0">
                  <a:latin typeface="+mj-lt"/>
                </a:rPr>
                <a:t>&gt; </a:t>
              </a:r>
              <a:r>
                <a:rPr lang="ko-KR" altLang="en-US" sz="1100" b="1" dirty="0">
                  <a:latin typeface="+mj-lt"/>
                </a:rPr>
                <a:t>예약 성공</a:t>
              </a:r>
            </a:p>
          </p:txBody>
        </p:sp>
        <p:sp>
          <p:nvSpPr>
            <p:cNvPr id="21" name="순서도: 대체 처리 20">
              <a:extLst>
                <a:ext uri="{FF2B5EF4-FFF2-40B4-BE49-F238E27FC236}">
                  <a16:creationId xmlns:a16="http://schemas.microsoft.com/office/drawing/2014/main" xmlns="" id="{073F6CDF-4625-4484-B8D0-F537BE40E582}"/>
                </a:ext>
              </a:extLst>
            </p:cNvPr>
            <p:cNvSpPr/>
            <p:nvPr/>
          </p:nvSpPr>
          <p:spPr>
            <a:xfrm>
              <a:off x="4319338" y="2995628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이름</a:t>
              </a:r>
              <a:r>
                <a:rPr lang="en-US" altLang="ko-KR" sz="1100" b="1" dirty="0">
                  <a:latin typeface="+mj-lt"/>
                </a:rPr>
                <a:t>,</a:t>
              </a:r>
            </a:p>
            <a:p>
              <a:pPr algn="ctr"/>
              <a:r>
                <a:rPr lang="ko-KR" altLang="en-US" sz="1100" b="1" dirty="0">
                  <a:latin typeface="+mj-lt"/>
                </a:rPr>
                <a:t>결제 비밀번호</a:t>
              </a:r>
              <a:endParaRPr lang="en-US" altLang="ko-KR" sz="1100" b="1" dirty="0">
                <a:latin typeface="+mj-lt"/>
              </a:endParaRPr>
            </a:p>
            <a:p>
              <a:pPr algn="ctr"/>
              <a:r>
                <a:rPr lang="ko-KR" altLang="en-US" sz="1100" b="1" dirty="0">
                  <a:latin typeface="+mj-lt"/>
                </a:rPr>
                <a:t>확인</a:t>
              </a:r>
              <a:endParaRPr lang="en-US" altLang="ko-KR" sz="1100" b="1" dirty="0">
                <a:latin typeface="+mj-lt"/>
              </a:endParaRPr>
            </a:p>
          </p:txBody>
        </p:sp>
        <p:sp>
          <p:nvSpPr>
            <p:cNvPr id="23" name="순서도: 대체 처리 22">
              <a:extLst>
                <a:ext uri="{FF2B5EF4-FFF2-40B4-BE49-F238E27FC236}">
                  <a16:creationId xmlns:a16="http://schemas.microsoft.com/office/drawing/2014/main" xmlns="" id="{F624BC32-24A5-4D0E-A5F8-A63618E53EE1}"/>
                </a:ext>
              </a:extLst>
            </p:cNvPr>
            <p:cNvSpPr/>
            <p:nvPr/>
          </p:nvSpPr>
          <p:spPr>
            <a:xfrm>
              <a:off x="4319338" y="4189037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예약 내역 확인</a:t>
              </a:r>
              <a:endParaRPr lang="en-US" altLang="ko-KR" sz="1100" b="1" dirty="0">
                <a:latin typeface="+mj-lt"/>
              </a:endParaRPr>
            </a:p>
          </p:txBody>
        </p:sp>
        <p:sp>
          <p:nvSpPr>
            <p:cNvPr id="24" name="순서도: 대체 처리 23">
              <a:extLst>
                <a:ext uri="{FF2B5EF4-FFF2-40B4-BE49-F238E27FC236}">
                  <a16:creationId xmlns:a16="http://schemas.microsoft.com/office/drawing/2014/main" xmlns="" id="{45EA7DDD-4D09-4AAA-87AF-E8B5953A437E}"/>
                </a:ext>
              </a:extLst>
            </p:cNvPr>
            <p:cNvSpPr/>
            <p:nvPr/>
          </p:nvSpPr>
          <p:spPr>
            <a:xfrm>
              <a:off x="6276475" y="2995628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이름</a:t>
              </a:r>
              <a:r>
                <a:rPr lang="en-US" altLang="ko-KR" sz="1100" b="1" dirty="0">
                  <a:latin typeface="+mj-lt"/>
                </a:rPr>
                <a:t>,</a:t>
              </a:r>
            </a:p>
            <a:p>
              <a:pPr algn="ctr"/>
              <a:r>
                <a:rPr lang="ko-KR" altLang="en-US" sz="1100" b="1" dirty="0">
                  <a:latin typeface="+mj-lt"/>
                </a:rPr>
                <a:t>결제 비밀번호</a:t>
              </a:r>
              <a:endParaRPr lang="en-US" altLang="ko-KR" sz="1100" b="1" dirty="0">
                <a:latin typeface="+mj-lt"/>
              </a:endParaRPr>
            </a:p>
            <a:p>
              <a:pPr algn="ctr"/>
              <a:r>
                <a:rPr lang="ko-KR" altLang="en-US" sz="1100" b="1" dirty="0">
                  <a:latin typeface="+mj-lt"/>
                </a:rPr>
                <a:t>확인</a:t>
              </a:r>
              <a:endParaRPr lang="en-US" altLang="ko-KR" sz="1100" b="1" dirty="0">
                <a:latin typeface="+mj-lt"/>
              </a:endParaRPr>
            </a:p>
          </p:txBody>
        </p:sp>
        <p:sp>
          <p:nvSpPr>
            <p:cNvPr id="25" name="순서도: 대체 처리 24">
              <a:extLst>
                <a:ext uri="{FF2B5EF4-FFF2-40B4-BE49-F238E27FC236}">
                  <a16:creationId xmlns:a16="http://schemas.microsoft.com/office/drawing/2014/main" xmlns="" id="{2C74A3AC-6ECE-4B78-B36E-34FF21DEB3C6}"/>
                </a:ext>
              </a:extLst>
            </p:cNvPr>
            <p:cNvSpPr/>
            <p:nvPr/>
          </p:nvSpPr>
          <p:spPr>
            <a:xfrm>
              <a:off x="6276475" y="4189037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티켓</a:t>
              </a:r>
              <a:r>
                <a:rPr lang="en-US" altLang="ko-KR" sz="1100" b="1" dirty="0">
                  <a:latin typeface="+mj-lt"/>
                </a:rPr>
                <a:t>.txt </a:t>
              </a:r>
            </a:p>
            <a:p>
              <a:pPr algn="ctr"/>
              <a:r>
                <a:rPr lang="ko-KR" altLang="en-US" sz="1100" b="1" dirty="0">
                  <a:latin typeface="+mj-lt"/>
                </a:rPr>
                <a:t>파일 저장</a:t>
              </a:r>
              <a:endParaRPr lang="en-US" altLang="ko-KR" sz="1100" b="1" dirty="0">
                <a:latin typeface="+mj-lt"/>
              </a:endParaRPr>
            </a:p>
          </p:txBody>
        </p:sp>
        <p:sp>
          <p:nvSpPr>
            <p:cNvPr id="26" name="순서도: 대체 처리 25">
              <a:extLst>
                <a:ext uri="{FF2B5EF4-FFF2-40B4-BE49-F238E27FC236}">
                  <a16:creationId xmlns:a16="http://schemas.microsoft.com/office/drawing/2014/main" xmlns="" id="{BF35B2D3-F85B-4C52-9D6B-878DCDD6E515}"/>
                </a:ext>
              </a:extLst>
            </p:cNvPr>
            <p:cNvSpPr/>
            <p:nvPr/>
          </p:nvSpPr>
          <p:spPr>
            <a:xfrm>
              <a:off x="8233612" y="2995628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스케줄</a:t>
              </a:r>
              <a:r>
                <a:rPr lang="en-US" altLang="ko-KR" sz="1100" b="1" dirty="0">
                  <a:latin typeface="+mj-lt"/>
                </a:rPr>
                <a:t>.txt</a:t>
              </a:r>
            </a:p>
            <a:p>
              <a:pPr algn="ctr"/>
              <a:r>
                <a:rPr lang="ko-KR" altLang="en-US" sz="1100" b="1" dirty="0">
                  <a:latin typeface="+mj-lt"/>
                </a:rPr>
                <a:t>파일 업로드</a:t>
              </a:r>
              <a:endParaRPr lang="en-US" altLang="ko-KR" sz="1100" b="1" dirty="0">
                <a:latin typeface="+mj-lt"/>
              </a:endParaRPr>
            </a:p>
          </p:txBody>
        </p:sp>
        <p:sp>
          <p:nvSpPr>
            <p:cNvPr id="27" name="순서도: 대체 처리 26">
              <a:extLst>
                <a:ext uri="{FF2B5EF4-FFF2-40B4-BE49-F238E27FC236}">
                  <a16:creationId xmlns:a16="http://schemas.microsoft.com/office/drawing/2014/main" xmlns="" id="{D99AFA3D-AD28-4744-A2F2-8BFD22D8A2CD}"/>
                </a:ext>
              </a:extLst>
            </p:cNvPr>
            <p:cNvSpPr/>
            <p:nvPr/>
          </p:nvSpPr>
          <p:spPr>
            <a:xfrm>
              <a:off x="8233612" y="4189037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항공편 목록에</a:t>
              </a:r>
              <a:endParaRPr lang="en-US" altLang="ko-KR" sz="1100" b="1" dirty="0">
                <a:latin typeface="+mj-lt"/>
              </a:endParaRPr>
            </a:p>
            <a:p>
              <a:pPr algn="ctr"/>
              <a:r>
                <a:rPr lang="ko-KR" altLang="en-US" sz="1100" b="1" dirty="0">
                  <a:latin typeface="+mj-lt"/>
                </a:rPr>
                <a:t>추가</a:t>
              </a:r>
              <a:endParaRPr lang="en-US" altLang="ko-KR" sz="1100" b="1" dirty="0">
                <a:latin typeface="+mj-lt"/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xmlns="" id="{A53D600A-EBA6-4002-B551-8B5BA7484AB7}"/>
                </a:ext>
              </a:extLst>
            </p:cNvPr>
            <p:cNvCxnSpPr>
              <a:cxnSpLocks/>
              <a:stCxn id="4" idx="2"/>
              <a:endCxn id="10" idx="0"/>
            </p:cNvCxnSpPr>
            <p:nvPr/>
          </p:nvCxnSpPr>
          <p:spPr>
            <a:xfrm>
              <a:off x="1082918" y="2580728"/>
              <a:ext cx="0" cy="4149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xmlns="" id="{3591C06D-B0D2-4A4B-9BE5-33F89F234A60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>
              <a:off x="3040055" y="2580728"/>
              <a:ext cx="0" cy="4149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xmlns="" id="{353871BF-AF57-4C4A-BB0A-7598917FEBA9}"/>
                </a:ext>
              </a:extLst>
            </p:cNvPr>
            <p:cNvCxnSpPr>
              <a:cxnSpLocks/>
              <a:stCxn id="6" idx="2"/>
              <a:endCxn id="21" idx="0"/>
            </p:cNvCxnSpPr>
            <p:nvPr/>
          </p:nvCxnSpPr>
          <p:spPr>
            <a:xfrm>
              <a:off x="4997192" y="2580728"/>
              <a:ext cx="0" cy="4149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xmlns="" id="{93945AFF-754A-4CD2-83B9-85FD02585753}"/>
                </a:ext>
              </a:extLst>
            </p:cNvPr>
            <p:cNvCxnSpPr>
              <a:cxnSpLocks/>
              <a:stCxn id="7" idx="2"/>
              <a:endCxn id="24" idx="0"/>
            </p:cNvCxnSpPr>
            <p:nvPr/>
          </p:nvCxnSpPr>
          <p:spPr>
            <a:xfrm>
              <a:off x="6954329" y="2580728"/>
              <a:ext cx="0" cy="4149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xmlns="" id="{1D036DC0-4A36-46FE-96C6-7B4C0E64FCD2}"/>
                </a:ext>
              </a:extLst>
            </p:cNvPr>
            <p:cNvCxnSpPr>
              <a:cxnSpLocks/>
              <a:stCxn id="8" idx="2"/>
              <a:endCxn id="26" idx="0"/>
            </p:cNvCxnSpPr>
            <p:nvPr/>
          </p:nvCxnSpPr>
          <p:spPr>
            <a:xfrm>
              <a:off x="8911466" y="2580728"/>
              <a:ext cx="0" cy="4149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xmlns="" id="{1C89657D-CBFF-4D2C-8946-CB39F4E3CAAB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>
              <a:off x="3040055" y="3801020"/>
              <a:ext cx="0" cy="4073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xmlns="" id="{2F2B7CC3-D6B2-4FCD-B3DD-0A13F661F9C6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>
            <a:xfrm>
              <a:off x="4997192" y="3801020"/>
              <a:ext cx="0" cy="38801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xmlns="" id="{E717BF73-E9EA-41F5-B2E8-4C7B6F8B3A77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>
              <a:off x="6954329" y="3801020"/>
              <a:ext cx="0" cy="38801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xmlns="" id="{B29F5607-2B41-4CEE-B618-E7812E8BDA36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>
            <a:xfrm>
              <a:off x="8911466" y="3801020"/>
              <a:ext cx="0" cy="38801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xmlns="" id="{D1D221FB-90EB-44DC-8F45-FF30F0205A43}"/>
                </a:ext>
              </a:extLst>
            </p:cNvPr>
            <p:cNvCxnSpPr>
              <a:cxnSpLocks/>
              <a:stCxn id="13" idx="2"/>
              <a:endCxn id="12" idx="0"/>
            </p:cNvCxnSpPr>
            <p:nvPr/>
          </p:nvCxnSpPr>
          <p:spPr>
            <a:xfrm flipH="1">
              <a:off x="3040054" y="5013721"/>
              <a:ext cx="1" cy="36872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xmlns="" id="{3A31BE93-048B-4A0D-A474-FFD8A15C9323}"/>
                </a:ext>
              </a:extLst>
            </p:cNvPr>
            <p:cNvCxnSpPr>
              <a:cxnSpLocks/>
              <a:stCxn id="12" idx="3"/>
              <a:endCxn id="19" idx="1"/>
            </p:cNvCxnSpPr>
            <p:nvPr/>
          </p:nvCxnSpPr>
          <p:spPr>
            <a:xfrm flipV="1">
              <a:off x="3717908" y="5785142"/>
              <a:ext cx="2553370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B8954EAE-04BF-42ED-8BB9-A6A34375F901}"/>
                </a:ext>
              </a:extLst>
            </p:cNvPr>
            <p:cNvSpPr txBox="1"/>
            <p:nvPr/>
          </p:nvSpPr>
          <p:spPr>
            <a:xfrm>
              <a:off x="3833808" y="6433454"/>
              <a:ext cx="2321570" cy="246220"/>
            </a:xfrm>
            <a:prstGeom prst="rect">
              <a:avLst/>
            </a:prstGeom>
            <a:noFill/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이미 예약된 좌석인 경우 다시 선택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70" name="연결선: 구부러짐 69">
              <a:extLst>
                <a:ext uri="{FF2B5EF4-FFF2-40B4-BE49-F238E27FC236}">
                  <a16:creationId xmlns:a16="http://schemas.microsoft.com/office/drawing/2014/main" xmlns="" id="{E6D51D07-B7A3-4E1C-9A0A-BA6462A5A1E5}"/>
                </a:ext>
              </a:extLst>
            </p:cNvPr>
            <p:cNvCxnSpPr>
              <a:cxnSpLocks/>
              <a:stCxn id="19" idx="2"/>
              <a:endCxn id="12" idx="2"/>
            </p:cNvCxnSpPr>
            <p:nvPr/>
          </p:nvCxnSpPr>
          <p:spPr>
            <a:xfrm rot="5400000">
              <a:off x="4994593" y="4233299"/>
              <a:ext cx="1" cy="3909078"/>
            </a:xfrm>
            <a:prstGeom prst="curvedConnector3">
              <a:avLst>
                <a:gd name="adj1" fmla="val 2286010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xmlns="" id="{12113737-FC68-463D-A9B5-4F3DBC4D9A20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1760772" y="2178032"/>
              <a:ext cx="60142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AC4C2DD0-738A-4CE5-B172-A44469F4768D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3717909" y="2178032"/>
              <a:ext cx="60142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xmlns="" id="{D8947C14-3D3B-4A71-8D9B-418829C799B1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5675046" y="2178032"/>
              <a:ext cx="60142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xmlns="" id="{7A2CDFC7-515D-4774-AE70-5FF80FB340E2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7632183" y="2178032"/>
              <a:ext cx="60142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xmlns="" id="{85D93254-E7C9-4A7A-BE2E-66FD5DA43AEF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9589320" y="2178032"/>
              <a:ext cx="60142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107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988003-2CBE-451C-992D-939DFC1C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958"/>
            <a:ext cx="10515600" cy="1325563"/>
          </a:xfrm>
        </p:spPr>
        <p:txBody>
          <a:bodyPr/>
          <a:lstStyle/>
          <a:p>
            <a:r>
              <a:rPr lang="en-US" altLang="ko-KR" dirty="0"/>
              <a:t>Java Air</a:t>
            </a:r>
            <a:r>
              <a:rPr lang="ko-KR" altLang="en-US" dirty="0"/>
              <a:t> 클래스 구성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8DBEE668-AA90-4DC5-B4B1-A9576650249C}"/>
              </a:ext>
            </a:extLst>
          </p:cNvPr>
          <p:cNvSpPr/>
          <p:nvPr/>
        </p:nvSpPr>
        <p:spPr>
          <a:xfrm>
            <a:off x="1404705" y="1455170"/>
            <a:ext cx="9807245" cy="90600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xmlns="" id="{06C70984-2FBF-4F8F-9BBD-64BA8A0F6F9D}"/>
              </a:ext>
            </a:extLst>
          </p:cNvPr>
          <p:cNvSpPr/>
          <p:nvPr/>
        </p:nvSpPr>
        <p:spPr>
          <a:xfrm>
            <a:off x="1169114" y="1587297"/>
            <a:ext cx="2806436" cy="670144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latin typeface="+mj-lt"/>
              </a:rPr>
              <a:t>FlightReservationMain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505445F-57E9-468A-B65A-A48D27CB76F5}"/>
              </a:ext>
            </a:extLst>
          </p:cNvPr>
          <p:cNvSpPr txBox="1"/>
          <p:nvPr/>
        </p:nvSpPr>
        <p:spPr>
          <a:xfrm>
            <a:off x="4211141" y="1701204"/>
            <a:ext cx="374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 프로그램을 실행하는 클래스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9BB0DE11-1EB7-44BC-84A6-814B59F07678}"/>
              </a:ext>
            </a:extLst>
          </p:cNvPr>
          <p:cNvSpPr/>
          <p:nvPr/>
        </p:nvSpPr>
        <p:spPr>
          <a:xfrm>
            <a:off x="1404705" y="2493302"/>
            <a:ext cx="9807245" cy="90600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xmlns="" id="{D81CBBE7-B971-4B04-A4D7-143C2CA59C32}"/>
              </a:ext>
            </a:extLst>
          </p:cNvPr>
          <p:cNvSpPr/>
          <p:nvPr/>
        </p:nvSpPr>
        <p:spPr>
          <a:xfrm>
            <a:off x="1169114" y="2625429"/>
            <a:ext cx="2806436" cy="670144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latin typeface="+mj-lt"/>
              </a:rPr>
              <a:t>FlightManager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DE4A77F-C7F9-4D14-B95C-E1CB49F2BA04}"/>
              </a:ext>
            </a:extLst>
          </p:cNvPr>
          <p:cNvSpPr txBox="1"/>
          <p:nvPr/>
        </p:nvSpPr>
        <p:spPr>
          <a:xfrm>
            <a:off x="4240185" y="2775835"/>
            <a:ext cx="447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예약과 출력 등</a:t>
            </a:r>
            <a:r>
              <a:rPr lang="en-US" altLang="ko-KR" dirty="0"/>
              <a:t>,</a:t>
            </a:r>
            <a:r>
              <a:rPr lang="ko-KR" altLang="en-US" dirty="0"/>
              <a:t> 기능을 구현한 클래스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6C4D1C50-7DEC-45C7-93CF-DB02C2EEBC43}"/>
              </a:ext>
            </a:extLst>
          </p:cNvPr>
          <p:cNvSpPr/>
          <p:nvPr/>
        </p:nvSpPr>
        <p:spPr>
          <a:xfrm>
            <a:off x="1404705" y="3531434"/>
            <a:ext cx="9807245" cy="90600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xmlns="" id="{20F3DB4C-0C39-42F1-A803-B249C82CD49F}"/>
              </a:ext>
            </a:extLst>
          </p:cNvPr>
          <p:cNvSpPr/>
          <p:nvPr/>
        </p:nvSpPr>
        <p:spPr>
          <a:xfrm>
            <a:off x="1169114" y="3663561"/>
            <a:ext cx="2806436" cy="670144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+mj-lt"/>
              </a:rPr>
              <a:t>Flight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26B2CA2-BCD2-4676-89DC-F72D5BD63A40}"/>
              </a:ext>
            </a:extLst>
          </p:cNvPr>
          <p:cNvSpPr txBox="1"/>
          <p:nvPr/>
        </p:nvSpPr>
        <p:spPr>
          <a:xfrm>
            <a:off x="4240185" y="3813967"/>
            <a:ext cx="447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운항 일정과 예약 현황을 저장하는 클래스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CAEEC102-70A7-4B66-8130-FCC3DDEE20CD}"/>
              </a:ext>
            </a:extLst>
          </p:cNvPr>
          <p:cNvSpPr/>
          <p:nvPr/>
        </p:nvSpPr>
        <p:spPr>
          <a:xfrm>
            <a:off x="1404705" y="4569566"/>
            <a:ext cx="9807245" cy="90600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xmlns="" id="{7F7B7064-F9D3-46E3-93A7-DCB9D120EA54}"/>
              </a:ext>
            </a:extLst>
          </p:cNvPr>
          <p:cNvSpPr/>
          <p:nvPr/>
        </p:nvSpPr>
        <p:spPr>
          <a:xfrm>
            <a:off x="1169114" y="4701693"/>
            <a:ext cx="2806436" cy="670144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+mj-lt"/>
              </a:rPr>
              <a:t>Passenger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2942827-2757-495C-9F1C-4FD495D0E965}"/>
              </a:ext>
            </a:extLst>
          </p:cNvPr>
          <p:cNvSpPr txBox="1"/>
          <p:nvPr/>
        </p:nvSpPr>
        <p:spPr>
          <a:xfrm>
            <a:off x="4240185" y="4837902"/>
            <a:ext cx="447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예약자의 정보를 저장하는 클래스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8CAA659E-C069-418D-8BD4-981E37575787}"/>
              </a:ext>
            </a:extLst>
          </p:cNvPr>
          <p:cNvSpPr/>
          <p:nvPr/>
        </p:nvSpPr>
        <p:spPr>
          <a:xfrm>
            <a:off x="1404705" y="5640173"/>
            <a:ext cx="9807245" cy="90600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xmlns="" id="{EAD6CA5E-869B-41B9-BC5D-D009BFE0AC34}"/>
              </a:ext>
            </a:extLst>
          </p:cNvPr>
          <p:cNvSpPr/>
          <p:nvPr/>
        </p:nvSpPr>
        <p:spPr>
          <a:xfrm>
            <a:off x="1169114" y="5772300"/>
            <a:ext cx="2806436" cy="670144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FileC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82A326-CD22-4C40-B556-85608F188332}"/>
              </a:ext>
            </a:extLst>
          </p:cNvPr>
          <p:cNvSpPr txBox="1"/>
          <p:nvPr/>
        </p:nvSpPr>
        <p:spPr>
          <a:xfrm>
            <a:off x="4240185" y="5908509"/>
            <a:ext cx="678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티켓 출력과 항공편 목록 입력을 하는 클래스</a:t>
            </a:r>
          </a:p>
        </p:txBody>
      </p:sp>
    </p:spTree>
    <p:extLst>
      <p:ext uri="{BB962C8B-B14F-4D97-AF65-F5344CB8AC3E}">
        <p14:creationId xmlns:p14="http://schemas.microsoft.com/office/powerpoint/2010/main" val="3600133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988003-2CBE-451C-992D-939DFC1C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958"/>
            <a:ext cx="10515600" cy="1325563"/>
          </a:xfrm>
        </p:spPr>
        <p:txBody>
          <a:bodyPr/>
          <a:lstStyle/>
          <a:p>
            <a:r>
              <a:rPr lang="en-US" altLang="ko-KR" dirty="0"/>
              <a:t>Java Air</a:t>
            </a:r>
            <a:r>
              <a:rPr lang="ko-KR" altLang="en-US" dirty="0"/>
              <a:t>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3140D36-B20C-44D0-90CE-6785341CA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297"/>
            <a:ext cx="10515600" cy="48905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err="1">
                <a:latin typeface="+mj-lt"/>
              </a:rPr>
              <a:t>ArrayList</a:t>
            </a:r>
            <a:r>
              <a:rPr lang="ko-KR" altLang="en-US" sz="1800" dirty="0">
                <a:latin typeface="+mj-lt"/>
              </a:rPr>
              <a:t>를 사용하여 항공편 목록과 고객 목록을 저장하고</a:t>
            </a:r>
            <a:r>
              <a:rPr lang="en-US" altLang="ko-KR" sz="1800" dirty="0">
                <a:latin typeface="+mj-lt"/>
              </a:rPr>
              <a:t>, </a:t>
            </a:r>
            <a:r>
              <a:rPr lang="ko-KR" altLang="en-US" sz="1800" dirty="0">
                <a:latin typeface="+mj-lt"/>
              </a:rPr>
              <a:t>예약한 고객의 이름과 항공편을 매핑하기 위해 </a:t>
            </a:r>
            <a:r>
              <a:rPr lang="en-US" altLang="ko-KR" sz="1800" dirty="0">
                <a:latin typeface="+mj-lt"/>
              </a:rPr>
              <a:t>Map</a:t>
            </a:r>
            <a:r>
              <a:rPr lang="ko-KR" altLang="en-US" sz="1800" dirty="0">
                <a:latin typeface="+mj-lt"/>
              </a:rPr>
              <a:t>을 사용합니다</a:t>
            </a:r>
            <a:r>
              <a:rPr lang="en-US" altLang="ko-KR" sz="1800" dirty="0">
                <a:latin typeface="+mj-lt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+mj-lt"/>
              </a:rPr>
              <a:t>항공편 예약 과정에서는</a:t>
            </a:r>
            <a:r>
              <a:rPr lang="en-US" altLang="ko-KR" sz="1800" dirty="0">
                <a:latin typeface="+mj-lt"/>
              </a:rPr>
              <a:t> Flight </a:t>
            </a:r>
            <a:r>
              <a:rPr lang="ko-KR" altLang="en-US" sz="1800" dirty="0">
                <a:latin typeface="+mj-lt"/>
              </a:rPr>
              <a:t>클래스의 </a:t>
            </a:r>
            <a:r>
              <a:rPr lang="en-US" altLang="ko-KR" sz="1800" dirty="0">
                <a:latin typeface="+mj-lt"/>
              </a:rPr>
              <a:t>Boolean </a:t>
            </a:r>
            <a:r>
              <a:rPr lang="ko-KR" altLang="en-US" sz="1800" dirty="0">
                <a:latin typeface="+mj-lt"/>
              </a:rPr>
              <a:t>변수를 이용하여 사용하여 국제선 여부를 구분합니다</a:t>
            </a:r>
            <a:r>
              <a:rPr lang="en-US" altLang="ko-KR" sz="1800" dirty="0">
                <a:latin typeface="+mj-lt"/>
              </a:rPr>
              <a:t>. </a:t>
            </a:r>
            <a:r>
              <a:rPr lang="ko-KR" altLang="en-US" sz="1800" dirty="0">
                <a:latin typeface="+mj-lt"/>
              </a:rPr>
              <a:t>사용자의 나이를</a:t>
            </a:r>
            <a:r>
              <a:rPr lang="en-US" altLang="ko-KR" sz="1800" dirty="0">
                <a:latin typeface="+mj-lt"/>
              </a:rPr>
              <a:t> </a:t>
            </a:r>
            <a:r>
              <a:rPr lang="ko-KR" altLang="en-US" sz="1800" dirty="0">
                <a:latin typeface="+mj-lt"/>
              </a:rPr>
              <a:t>입력 받아 </a:t>
            </a:r>
            <a:r>
              <a:rPr lang="en-US" altLang="ko-KR" sz="1800" dirty="0" err="1">
                <a:latin typeface="+mj-lt"/>
              </a:rPr>
              <a:t>java.time</a:t>
            </a:r>
            <a:r>
              <a:rPr lang="en-US" altLang="ko-KR" sz="1800" dirty="0">
                <a:latin typeface="+mj-lt"/>
              </a:rPr>
              <a:t> </a:t>
            </a:r>
            <a:r>
              <a:rPr lang="ko-KR" altLang="en-US" sz="1800" dirty="0">
                <a:latin typeface="+mj-lt"/>
              </a:rPr>
              <a:t>패키지를 통해 만 나이를 추출하고</a:t>
            </a:r>
            <a:r>
              <a:rPr lang="en-US" altLang="ko-KR" sz="1800" dirty="0">
                <a:latin typeface="+mj-lt"/>
              </a:rPr>
              <a:t>, 15</a:t>
            </a:r>
            <a:r>
              <a:rPr lang="ko-KR" altLang="en-US" sz="1800" dirty="0">
                <a:latin typeface="+mj-lt"/>
              </a:rPr>
              <a:t>세 미만인 경우 예약을 거절합니다</a:t>
            </a:r>
            <a:r>
              <a:rPr lang="en-US" altLang="ko-KR" sz="1800" dirty="0">
                <a:latin typeface="+mj-lt"/>
              </a:rPr>
              <a:t>.  </a:t>
            </a:r>
            <a:r>
              <a:rPr lang="ko-KR" altLang="en-US" sz="1800" dirty="0">
                <a:latin typeface="+mj-lt"/>
              </a:rPr>
              <a:t>결제 비밀번호를 입력 받은 후</a:t>
            </a:r>
            <a:r>
              <a:rPr lang="en-US" altLang="ko-KR" sz="1800" dirty="0">
                <a:latin typeface="+mj-lt"/>
              </a:rPr>
              <a:t>, </a:t>
            </a:r>
            <a:r>
              <a:rPr lang="ko-KR" altLang="en-US" sz="1800" dirty="0">
                <a:latin typeface="+mj-lt"/>
              </a:rPr>
              <a:t>해당 정보를 </a:t>
            </a:r>
            <a:r>
              <a:rPr lang="en-US" altLang="ko-KR" sz="1800" dirty="0">
                <a:latin typeface="+mj-lt"/>
              </a:rPr>
              <a:t>Passenger </a:t>
            </a:r>
            <a:r>
              <a:rPr lang="ko-KR" altLang="en-US" sz="1800" dirty="0">
                <a:latin typeface="+mj-lt"/>
              </a:rPr>
              <a:t>객체를 저장하는 </a:t>
            </a:r>
            <a:r>
              <a:rPr lang="en-US" altLang="ko-KR" sz="1800" dirty="0" err="1">
                <a:latin typeface="+mj-lt"/>
              </a:rPr>
              <a:t>ArrayList</a:t>
            </a:r>
            <a:r>
              <a:rPr lang="ko-KR" altLang="en-US" sz="1800" dirty="0">
                <a:latin typeface="+mj-lt"/>
              </a:rPr>
              <a:t>와 </a:t>
            </a:r>
            <a:r>
              <a:rPr lang="en-US" altLang="ko-KR" sz="1800" dirty="0">
                <a:latin typeface="+mj-lt"/>
              </a:rPr>
              <a:t>Map</a:t>
            </a:r>
            <a:r>
              <a:rPr lang="ko-KR" altLang="en-US" sz="1800" dirty="0">
                <a:latin typeface="+mj-lt"/>
              </a:rPr>
              <a:t>에 저장합니다</a:t>
            </a:r>
            <a:r>
              <a:rPr lang="en-US" altLang="ko-KR" sz="1800" dirty="0">
                <a:latin typeface="+mj-lt"/>
              </a:rPr>
              <a:t>. </a:t>
            </a:r>
            <a:r>
              <a:rPr lang="ko-KR" altLang="en-US" sz="1800" dirty="0">
                <a:latin typeface="+mj-lt"/>
              </a:rPr>
              <a:t>마지막으로 좌석을 선택합니다</a:t>
            </a:r>
            <a:r>
              <a:rPr lang="en-US" altLang="ko-KR" sz="1800" dirty="0">
                <a:latin typeface="+mj-lt"/>
              </a:rPr>
              <a:t>. </a:t>
            </a:r>
            <a:r>
              <a:rPr lang="ko-KR" altLang="en-US" sz="1800" dirty="0">
                <a:latin typeface="+mj-lt"/>
              </a:rPr>
              <a:t>이미 예약된 좌석은 </a:t>
            </a:r>
            <a:r>
              <a:rPr lang="en-US" altLang="ko-KR" sz="1800" dirty="0">
                <a:latin typeface="+mj-lt"/>
              </a:rPr>
              <a:t>“[XX]”</a:t>
            </a:r>
            <a:r>
              <a:rPr lang="ko-KR" altLang="en-US" sz="1800" dirty="0">
                <a:latin typeface="+mj-lt"/>
              </a:rPr>
              <a:t>로 표시되며</a:t>
            </a:r>
            <a:r>
              <a:rPr lang="en-US" altLang="ko-KR" sz="1800" dirty="0">
                <a:latin typeface="+mj-lt"/>
              </a:rPr>
              <a:t> </a:t>
            </a:r>
            <a:r>
              <a:rPr lang="ko-KR" altLang="en-US" sz="1800" dirty="0">
                <a:latin typeface="+mj-lt"/>
              </a:rPr>
              <a:t>선택된 좌석은 </a:t>
            </a:r>
            <a:r>
              <a:rPr lang="en-US" altLang="ko-KR" sz="1800" dirty="0" err="1">
                <a:latin typeface="+mj-lt"/>
              </a:rPr>
              <a:t>ArrayList</a:t>
            </a:r>
            <a:r>
              <a:rPr lang="ko-KR" altLang="en-US" sz="1800" dirty="0">
                <a:latin typeface="+mj-lt"/>
              </a:rPr>
              <a:t>에 저장됩니다</a:t>
            </a:r>
            <a:r>
              <a:rPr lang="en-US" altLang="ko-KR" sz="1800" dirty="0">
                <a:latin typeface="+mj-lt"/>
              </a:rPr>
              <a:t>. </a:t>
            </a:r>
            <a:r>
              <a:rPr lang="ko-KR" altLang="en-US" sz="1800" dirty="0">
                <a:latin typeface="+mj-lt"/>
              </a:rPr>
              <a:t>예약이 완료되면 </a:t>
            </a:r>
            <a:r>
              <a:rPr lang="en-US" altLang="ko-KR" sz="1800" dirty="0" err="1">
                <a:latin typeface="+mj-lt"/>
              </a:rPr>
              <a:t>Thread.sleep</a:t>
            </a:r>
            <a:r>
              <a:rPr lang="ko-KR" altLang="en-US" sz="1800" dirty="0">
                <a:latin typeface="+mj-lt"/>
              </a:rPr>
              <a:t>으로 일정 시간을 지연시켜서</a:t>
            </a:r>
            <a:r>
              <a:rPr lang="en-US" altLang="ko-KR" sz="1800" dirty="0">
                <a:latin typeface="+mj-lt"/>
              </a:rPr>
              <a:t> </a:t>
            </a:r>
            <a:r>
              <a:rPr lang="ko-KR" altLang="en-US" sz="1800" dirty="0">
                <a:latin typeface="+mj-lt"/>
              </a:rPr>
              <a:t>실제로 예약이 완료된 것처럼 느껴지는 효과를 주었습니다</a:t>
            </a:r>
            <a:r>
              <a:rPr lang="en-US" altLang="ko-KR" sz="18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+mj-lt"/>
              </a:rPr>
              <a:t>예약된 정보는 예약 조회</a:t>
            </a:r>
            <a:r>
              <a:rPr lang="en-US" altLang="ko-KR" sz="1800" dirty="0">
                <a:latin typeface="+mj-lt"/>
              </a:rPr>
              <a:t>, </a:t>
            </a:r>
            <a:r>
              <a:rPr lang="ko-KR" altLang="en-US" sz="1800" dirty="0">
                <a:latin typeface="+mj-lt"/>
              </a:rPr>
              <a:t>티켓 출력으로 조회 및 파일 출력이 가능하며</a:t>
            </a:r>
            <a:r>
              <a:rPr lang="en-US" altLang="ko-KR" sz="1800" dirty="0">
                <a:latin typeface="+mj-lt"/>
              </a:rPr>
              <a:t> </a:t>
            </a:r>
            <a:r>
              <a:rPr lang="ko-KR" altLang="en-US" sz="1800" dirty="0">
                <a:latin typeface="+mj-lt"/>
              </a:rPr>
              <a:t>항공편 업로드로 항공편 목록을 추가 할 수 있습니다</a:t>
            </a:r>
            <a:r>
              <a:rPr lang="en-US" altLang="ko-KR" sz="18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latin typeface="+mj-lt"/>
            </a:endParaRP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27165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372</Words>
  <Application>Microsoft Office PowerPoint</Application>
  <PresentationFormat>사용자 지정</PresentationFormat>
  <Paragraphs>56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The Joeun Movie 기능</vt:lpstr>
      <vt:lpstr>Java Air 설계</vt:lpstr>
      <vt:lpstr>Java Air 클래스 구성</vt:lpstr>
      <vt:lpstr>Java Air 구현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i7F-00</dc:creator>
  <cp:lastModifiedBy>김진혁</cp:lastModifiedBy>
  <cp:revision>27</cp:revision>
  <dcterms:created xsi:type="dcterms:W3CDTF">2024-03-29T03:21:38Z</dcterms:created>
  <dcterms:modified xsi:type="dcterms:W3CDTF">2025-04-06T14:01:10Z</dcterms:modified>
</cp:coreProperties>
</file>