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1"/>
  </p:notesMasterIdLst>
  <p:sldIdLst>
    <p:sldId id="256" r:id="rId4"/>
    <p:sldId id="346" r:id="rId5"/>
    <p:sldId id="297" r:id="rId6"/>
    <p:sldId id="261" r:id="rId7"/>
    <p:sldId id="264" r:id="rId8"/>
    <p:sldId id="345" r:id="rId9"/>
    <p:sldId id="302" r:id="rId10"/>
    <p:sldId id="299" r:id="rId11"/>
    <p:sldId id="305" r:id="rId12"/>
    <p:sldId id="301" r:id="rId13"/>
    <p:sldId id="306" r:id="rId14"/>
    <p:sldId id="304" r:id="rId15"/>
    <p:sldId id="307" r:id="rId16"/>
    <p:sldId id="308" r:id="rId17"/>
    <p:sldId id="303" r:id="rId18"/>
    <p:sldId id="310" r:id="rId19"/>
    <p:sldId id="309" r:id="rId20"/>
    <p:sldId id="311" r:id="rId21"/>
    <p:sldId id="313" r:id="rId22"/>
    <p:sldId id="312" r:id="rId23"/>
    <p:sldId id="339" r:id="rId24"/>
    <p:sldId id="337" r:id="rId25"/>
    <p:sldId id="340" r:id="rId26"/>
    <p:sldId id="338" r:id="rId27"/>
    <p:sldId id="341" r:id="rId28"/>
    <p:sldId id="344" r:id="rId29"/>
    <p:sldId id="343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4660"/>
  </p:normalViewPr>
  <p:slideViewPr>
    <p:cSldViewPr>
      <p:cViewPr varScale="1">
        <p:scale>
          <a:sx n="142" d="100"/>
          <a:sy n="142" d="100"/>
        </p:scale>
        <p:origin x="798" y="120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5944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7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  <p:sldLayoutId id="214748367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HobbyMe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익숙한 하루를 특별하게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우리들의 이야기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5280E-EA6D-45B9-B7F9-16B281392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02891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및 기술 스택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Development Environment &amp; Tech Stack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081"/>
              </p:ext>
            </p:extLst>
          </p:nvPr>
        </p:nvGraphicFramePr>
        <p:xfrm>
          <a:off x="759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Backend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 Servlet &amp; JSP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 17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JDBC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03704"/>
              </p:ext>
            </p:extLst>
          </p:nvPr>
        </p:nvGraphicFramePr>
        <p:xfrm>
          <a:off x="2686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Frontend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JSP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HTML/CSS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JavaScript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65159"/>
              </p:ext>
            </p:extLst>
          </p:nvPr>
        </p:nvGraphicFramePr>
        <p:xfrm>
          <a:off x="4613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Database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MySQL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11682"/>
              </p:ext>
            </p:extLst>
          </p:nvPr>
        </p:nvGraphicFramePr>
        <p:xfrm>
          <a:off x="6540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Server &amp; Tool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Apache Tomcat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Eclipse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Git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JSTL</a:t>
                      </a: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A5E381E-3846-4869-88CF-519C62E7F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78" y="1275606"/>
            <a:ext cx="699542" cy="6995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53E876-F223-4A13-A47E-F61000DF6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98" y="1409937"/>
            <a:ext cx="592642" cy="2963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D09104-FDDF-48C5-84CC-287D416404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74" y="1199572"/>
            <a:ext cx="1373349" cy="940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7F1DEC-BBC9-4CA6-826D-A93B73819E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89" y="1316895"/>
            <a:ext cx="607258" cy="6072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DECE50-4C56-4F1F-8FD6-CC0867156D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9657" y="1353548"/>
            <a:ext cx="468814" cy="4688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A9A92-1D43-4FA0-B020-6C1C677D0C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34" y="1353548"/>
            <a:ext cx="690995" cy="5339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B694F4-9C54-442D-B630-F70BF12FF7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30" y="1275606"/>
            <a:ext cx="564984" cy="5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2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3577" y="1233237"/>
            <a:ext cx="2592288" cy="647914"/>
            <a:chOff x="803640" y="3362835"/>
            <a:chExt cx="2059657" cy="64791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회원가입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로그인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정보 수정 기능을 통해 사용자 계정을 효율적으로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회원 관리 시스템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5576" y="2219193"/>
            <a:ext cx="2810287" cy="817191"/>
            <a:chOff x="630432" y="3362835"/>
            <a:chExt cx="2232865" cy="817191"/>
          </a:xfrm>
        </p:grpSpPr>
        <p:sp>
          <p:nvSpPr>
            <p:cNvPr id="45" name="TextBox 44"/>
            <p:cNvSpPr txBox="1"/>
            <p:nvPr/>
          </p:nvSpPr>
          <p:spPr>
            <a:xfrm>
              <a:off x="630432" y="3579862"/>
              <a:ext cx="22328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글 작성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수정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삭제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목록 조회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검색 및 다양한 정렬 옵션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최신순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좋아요순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댓글순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을 제공합니다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게시판 기능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205147"/>
            <a:ext cx="2592288" cy="817191"/>
            <a:chOff x="803640" y="3362835"/>
            <a:chExt cx="2059657" cy="817191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좋아요 등록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해제 시스템과 댓글 기능을 통해 사용자 간 활발한 상호작용을 지원합니다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소통 기능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2592288" cy="817191"/>
            <a:chOff x="803640" y="3362835"/>
            <a:chExt cx="2059657" cy="817191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 날짜 선택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인원 제한 설정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완료 상태 표시 등 효율적인 클래스 관리가 가능합니다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시스템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2592288" cy="647914"/>
            <a:chOff x="803640" y="3362835"/>
            <a:chExt cx="2059657" cy="64791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결제된 내역을 승인해주고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전반적인 게시판을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관리자 기능</a:t>
              </a:r>
            </a:p>
          </p:txBody>
        </p:sp>
      </p:grpSp>
      <p:grpSp>
        <p:nvGrpSpPr>
          <p:cNvPr id="56" name="Group 7">
            <a:extLst>
              <a:ext uri="{FF2B5EF4-FFF2-40B4-BE49-F238E27FC236}">
                <a16:creationId xmlns:a16="http://schemas.microsoft.com/office/drawing/2014/main" id="{06959FE3-0883-4297-AD02-FD940531F3D4}"/>
              </a:ext>
            </a:extLst>
          </p:cNvPr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57" name="Hexagon 5">
              <a:extLst>
                <a:ext uri="{FF2B5EF4-FFF2-40B4-BE49-F238E27FC236}">
                  <a16:creationId xmlns:a16="http://schemas.microsoft.com/office/drawing/2014/main" id="{D8B3F53F-BD20-4012-B44F-83D75BD35353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Hexagon 6">
              <a:extLst>
                <a:ext uri="{FF2B5EF4-FFF2-40B4-BE49-F238E27FC236}">
                  <a16:creationId xmlns:a16="http://schemas.microsoft.com/office/drawing/2014/main" id="{678D48B6-C66F-4A9A-B418-49C82661F8F5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9">
            <a:extLst>
              <a:ext uri="{FF2B5EF4-FFF2-40B4-BE49-F238E27FC236}">
                <a16:creationId xmlns:a16="http://schemas.microsoft.com/office/drawing/2014/main" id="{FFCDFA65-D12A-4AEC-8CEF-BF4D365371C8}"/>
              </a:ext>
            </a:extLst>
          </p:cNvPr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60" name="Hexagon 10">
              <a:extLst>
                <a:ext uri="{FF2B5EF4-FFF2-40B4-BE49-F238E27FC236}">
                  <a16:creationId xmlns:a16="http://schemas.microsoft.com/office/drawing/2014/main" id="{C201B6BB-4CD6-4A05-BAEA-9F1390CA025B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Hexagon 11">
              <a:extLst>
                <a:ext uri="{FF2B5EF4-FFF2-40B4-BE49-F238E27FC236}">
                  <a16:creationId xmlns:a16="http://schemas.microsoft.com/office/drawing/2014/main" id="{D1C516C0-D252-48CD-AEE4-853BE3CD9BB7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2">
            <a:extLst>
              <a:ext uri="{FF2B5EF4-FFF2-40B4-BE49-F238E27FC236}">
                <a16:creationId xmlns:a16="http://schemas.microsoft.com/office/drawing/2014/main" id="{393F4BDE-348B-455A-A231-585EDB43BC98}"/>
              </a:ext>
            </a:extLst>
          </p:cNvPr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63" name="Hexagon 13">
              <a:extLst>
                <a:ext uri="{FF2B5EF4-FFF2-40B4-BE49-F238E27FC236}">
                  <a16:creationId xmlns:a16="http://schemas.microsoft.com/office/drawing/2014/main" id="{72F38578-B552-4D2D-AE1F-B95BF6FF1420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Hexagon 14">
              <a:extLst>
                <a:ext uri="{FF2B5EF4-FFF2-40B4-BE49-F238E27FC236}">
                  <a16:creationId xmlns:a16="http://schemas.microsoft.com/office/drawing/2014/main" id="{667FEF7D-8EA4-46DB-98CB-75294946C1C8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18">
            <a:extLst>
              <a:ext uri="{FF2B5EF4-FFF2-40B4-BE49-F238E27FC236}">
                <a16:creationId xmlns:a16="http://schemas.microsoft.com/office/drawing/2014/main" id="{FA7C2C29-A8AF-4D99-8955-559866223782}"/>
              </a:ext>
            </a:extLst>
          </p:cNvPr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66" name="Hexagon 19">
              <a:extLst>
                <a:ext uri="{FF2B5EF4-FFF2-40B4-BE49-F238E27FC236}">
                  <a16:creationId xmlns:a16="http://schemas.microsoft.com/office/drawing/2014/main" id="{FE57759C-D9B0-4A57-9454-32666493FD13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Hexagon 20">
              <a:extLst>
                <a:ext uri="{FF2B5EF4-FFF2-40B4-BE49-F238E27FC236}">
                  <a16:creationId xmlns:a16="http://schemas.microsoft.com/office/drawing/2014/main" id="{07573125-33F5-4E38-8AB3-D2437C0F3E3A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21">
            <a:extLst>
              <a:ext uri="{FF2B5EF4-FFF2-40B4-BE49-F238E27FC236}">
                <a16:creationId xmlns:a16="http://schemas.microsoft.com/office/drawing/2014/main" id="{E747B17F-0E5C-442A-A892-E5AE1C89F2AD}"/>
              </a:ext>
            </a:extLst>
          </p:cNvPr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69" name="Hexagon 22">
              <a:extLst>
                <a:ext uri="{FF2B5EF4-FFF2-40B4-BE49-F238E27FC236}">
                  <a16:creationId xmlns:a16="http://schemas.microsoft.com/office/drawing/2014/main" id="{36279BC7-53A7-4BBE-AF45-93A757664EA8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Hexagon 23">
              <a:extLst>
                <a:ext uri="{FF2B5EF4-FFF2-40B4-BE49-F238E27FC236}">
                  <a16:creationId xmlns:a16="http://schemas.microsoft.com/office/drawing/2014/main" id="{2C9B6904-C0A0-421E-AF58-A217EEB0AE93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Block Arc 14">
            <a:extLst>
              <a:ext uri="{FF2B5EF4-FFF2-40B4-BE49-F238E27FC236}">
                <a16:creationId xmlns:a16="http://schemas.microsoft.com/office/drawing/2014/main" id="{19A36531-3BC8-4486-AC38-8B466463F62D}"/>
              </a:ext>
            </a:extLst>
          </p:cNvPr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ardrop 6">
            <a:extLst>
              <a:ext uri="{FF2B5EF4-FFF2-40B4-BE49-F238E27FC236}">
                <a16:creationId xmlns:a16="http://schemas.microsoft.com/office/drawing/2014/main" id="{D5EBCFE5-1A2F-4452-BDF9-E937A40106D0}"/>
              </a:ext>
            </a:extLst>
          </p:cNvPr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8FBCC4C2-AE7D-40F9-B1E7-CB9CE1D84CD3}"/>
              </a:ext>
            </a:extLst>
          </p:cNvPr>
          <p:cNvSpPr/>
          <p:nvPr/>
        </p:nvSpPr>
        <p:spPr>
          <a:xfrm rot="18900000">
            <a:off x="4104191" y="2957030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A4239D79-893D-4900-98EA-B0CEA3D85FF9}"/>
              </a:ext>
            </a:extLst>
          </p:cNvPr>
          <p:cNvSpPr/>
          <p:nvPr/>
        </p:nvSpPr>
        <p:spPr>
          <a:xfrm>
            <a:off x="4760786" y="3405114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Heart 38">
            <a:extLst>
              <a:ext uri="{FF2B5EF4-FFF2-40B4-BE49-F238E27FC236}">
                <a16:creationId xmlns:a16="http://schemas.microsoft.com/office/drawing/2014/main" id="{9E29047D-6740-461D-AFD3-F658B70CBD2B}"/>
              </a:ext>
            </a:extLst>
          </p:cNvPr>
          <p:cNvSpPr/>
          <p:nvPr/>
        </p:nvSpPr>
        <p:spPr>
          <a:xfrm>
            <a:off x="3990154" y="3891168"/>
            <a:ext cx="382181" cy="382181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2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77845" y="1275606"/>
            <a:ext cx="5767660" cy="1220143"/>
            <a:chOff x="803640" y="3129160"/>
            <a:chExt cx="2059657" cy="1220143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1993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Kakao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지도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API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활용하여 클래스 위치를 쉽게 검색하고 지정할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사용자는 주소 검색을 통해 정확한 위치를 마커로 표시할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b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</a:b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지도 연동은 클래스 참가자들에게 정확한 위치 정보를 제공하여 접근성을 높이는 데 기여합니다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12916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위치 기반 지도 연동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33718" y="3014233"/>
            <a:ext cx="5583189" cy="1144756"/>
            <a:chOff x="803640" y="3204547"/>
            <a:chExt cx="2059657" cy="114475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소개를 위한 썸네일 이미지와 다중 이미지 업로드 기능을 지원합니다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사용자는 자신의 클래스를 시각적으로 더욱 매력적으로 표현할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100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업로드된</a:t>
              </a:r>
              <a:r>
                <a:rPr lang="ko-KR" altLang="en-US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이미지는 서버에 안전하게 저장되며</a:t>
              </a:r>
              <a:r>
                <a:rPr lang="en-US" altLang="ko-KR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상세 페이지에서 갤러리 형태로 표시됩니다</a:t>
              </a:r>
              <a:r>
                <a:rPr lang="en-US" altLang="ko-KR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20454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파일 업로드 시스템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E18276-6F53-45D0-B6C6-29235DE73720}"/>
              </a:ext>
            </a:extLst>
          </p:cNvPr>
          <p:cNvGrpSpPr/>
          <p:nvPr/>
        </p:nvGrpSpPr>
        <p:grpSpPr>
          <a:xfrm>
            <a:off x="512933" y="1287740"/>
            <a:ext cx="835293" cy="720080"/>
            <a:chOff x="652596" y="2560330"/>
            <a:chExt cx="835293" cy="720080"/>
          </a:xfrm>
        </p:grpSpPr>
        <p:sp>
          <p:nvSpPr>
            <p:cNvPr id="40" name="Hexagon 10">
              <a:extLst>
                <a:ext uri="{FF2B5EF4-FFF2-40B4-BE49-F238E27FC236}">
                  <a16:creationId xmlns:a16="http://schemas.microsoft.com/office/drawing/2014/main" id="{224D354A-DE21-48D4-A852-39F31DF4A6B0}"/>
                </a:ext>
              </a:extLst>
            </p:cNvPr>
            <p:cNvSpPr/>
            <p:nvPr/>
          </p:nvSpPr>
          <p:spPr>
            <a:xfrm>
              <a:off x="652596" y="2560330"/>
              <a:ext cx="835293" cy="72008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Hexagon 11">
              <a:extLst>
                <a:ext uri="{FF2B5EF4-FFF2-40B4-BE49-F238E27FC236}">
                  <a16:creationId xmlns:a16="http://schemas.microsoft.com/office/drawing/2014/main" id="{F86D4235-ED50-4060-A476-0F6BAC9BA356}"/>
                </a:ext>
              </a:extLst>
            </p:cNvPr>
            <p:cNvSpPr/>
            <p:nvPr/>
          </p:nvSpPr>
          <p:spPr>
            <a:xfrm>
              <a:off x="730009" y="2627066"/>
              <a:ext cx="680466" cy="586608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ardrop 6">
              <a:extLst>
                <a:ext uri="{FF2B5EF4-FFF2-40B4-BE49-F238E27FC236}">
                  <a16:creationId xmlns:a16="http://schemas.microsoft.com/office/drawing/2014/main" id="{C4319688-BEAA-4930-87F0-1DD540CFD82F}"/>
                </a:ext>
              </a:extLst>
            </p:cNvPr>
            <p:cNvSpPr/>
            <p:nvPr/>
          </p:nvSpPr>
          <p:spPr>
            <a:xfrm rot="8100000">
              <a:off x="919206" y="2770830"/>
              <a:ext cx="293279" cy="293280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1" name="Hexagon 10">
            <a:extLst>
              <a:ext uri="{FF2B5EF4-FFF2-40B4-BE49-F238E27FC236}">
                <a16:creationId xmlns:a16="http://schemas.microsoft.com/office/drawing/2014/main" id="{6A1320F1-BB28-4E13-9845-81329C09E158}"/>
              </a:ext>
            </a:extLst>
          </p:cNvPr>
          <p:cNvSpPr/>
          <p:nvPr/>
        </p:nvSpPr>
        <p:spPr>
          <a:xfrm>
            <a:off x="7092280" y="2950980"/>
            <a:ext cx="835293" cy="720080"/>
          </a:xfrm>
          <a:prstGeom prst="hexagon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Hexagon 11">
            <a:extLst>
              <a:ext uri="{FF2B5EF4-FFF2-40B4-BE49-F238E27FC236}">
                <a16:creationId xmlns:a16="http://schemas.microsoft.com/office/drawing/2014/main" id="{1F5D3D12-26B0-4D09-B266-CBF00EEC3B67}"/>
              </a:ext>
            </a:extLst>
          </p:cNvPr>
          <p:cNvSpPr/>
          <p:nvPr/>
        </p:nvSpPr>
        <p:spPr>
          <a:xfrm>
            <a:off x="7169693" y="3017716"/>
            <a:ext cx="680466" cy="586608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Straight Arrow Connector 32">
            <a:extLst>
              <a:ext uri="{FF2B5EF4-FFF2-40B4-BE49-F238E27FC236}">
                <a16:creationId xmlns:a16="http://schemas.microsoft.com/office/drawing/2014/main" id="{ADF415A4-3F99-47EA-9A67-EBA2F56F7649}"/>
              </a:ext>
            </a:extLst>
          </p:cNvPr>
          <p:cNvCxnSpPr/>
          <p:nvPr/>
        </p:nvCxnSpPr>
        <p:spPr>
          <a:xfrm flipH="1">
            <a:off x="4058248" y="330611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2">
            <a:extLst>
              <a:ext uri="{FF2B5EF4-FFF2-40B4-BE49-F238E27FC236}">
                <a16:creationId xmlns:a16="http://schemas.microsoft.com/office/drawing/2014/main" id="{41455E4A-C704-441F-89FE-A5488E1DF16B}"/>
              </a:ext>
            </a:extLst>
          </p:cNvPr>
          <p:cNvCxnSpPr>
            <a:cxnSpLocks/>
          </p:cNvCxnSpPr>
          <p:nvPr/>
        </p:nvCxnSpPr>
        <p:spPr>
          <a:xfrm>
            <a:off x="1348226" y="1644880"/>
            <a:ext cx="2711317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13">
            <a:extLst>
              <a:ext uri="{FF2B5EF4-FFF2-40B4-BE49-F238E27FC236}">
                <a16:creationId xmlns:a16="http://schemas.microsoft.com/office/drawing/2014/main" id="{C6682000-B1AA-41F8-A1E9-A8F15480F0C3}"/>
              </a:ext>
            </a:extLst>
          </p:cNvPr>
          <p:cNvSpPr/>
          <p:nvPr/>
        </p:nvSpPr>
        <p:spPr>
          <a:xfrm>
            <a:off x="7329007" y="3159059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8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ystem Architecture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84442" y="3509217"/>
              <a:ext cx="2567805" cy="627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928" y="2118466"/>
            <a:ext cx="2544938" cy="647914"/>
            <a:chOff x="803640" y="3362835"/>
            <a:chExt cx="2059657" cy="64791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모든 요청을 하나의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서블릿에서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효율적으로 분기 처리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Servlet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기반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FrontController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패턴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647914"/>
            <a:chOff x="803640" y="3362835"/>
            <a:chExt cx="2059657" cy="64791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데이터 접근 및 객체화 구조화로 유지보수성 향상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DAO/DTO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패턴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647914"/>
            <a:chOff x="803640" y="3362835"/>
            <a:chExt cx="2059657" cy="64791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뷰 로직 간소화 및 동적 데이터 바인딩 구현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JSTL / 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29960" y="3859437"/>
            <a:ext cx="2186256" cy="647914"/>
            <a:chOff x="803640" y="3362835"/>
            <a:chExt cx="2059657" cy="64791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마감된 게시글 자동 삭제 기능으로 시스템 자동화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Java Scheduler (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TimerTask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44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Interface (UI)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(UI)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Interface (UI)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240360" cy="817191"/>
            <a:chOff x="803640" y="3362835"/>
            <a:chExt cx="2059657" cy="817191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슬라이더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인기 클래스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최신 클래스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 스크롤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팝업 등 다양한 요소로 구성된 직관적인 메인 화면을 제공합니다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메인 페이지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67544" y="4214486"/>
            <a:ext cx="8136904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인기클래스 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좋아요를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많이 받은 순서대로 추천해줍니다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카테고리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스크롤 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: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카테고리를 클릭하면 해당 카테고리의 클래스를 검색합니다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</p:txBody>
      </p: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91028E77-6EC9-4844-98F8-6BA34ECA2D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79" r="-348" b="46425"/>
          <a:stretch/>
        </p:blipFill>
        <p:spPr>
          <a:xfrm>
            <a:off x="910339" y="1404993"/>
            <a:ext cx="3085597" cy="2281868"/>
          </a:xfrm>
        </p:spPr>
      </p:pic>
      <p:sp>
        <p:nvSpPr>
          <p:cNvPr id="30" name="Rectangle 18">
            <a:extLst>
              <a:ext uri="{FF2B5EF4-FFF2-40B4-BE49-F238E27FC236}">
                <a16:creationId xmlns:a16="http://schemas.microsoft.com/office/drawing/2014/main" id="{0C32B956-A0F4-4D75-8BC6-ABD8F4C54660}"/>
              </a:ext>
            </a:extLst>
          </p:cNvPr>
          <p:cNvSpPr/>
          <p:nvPr/>
        </p:nvSpPr>
        <p:spPr>
          <a:xfrm>
            <a:off x="4858703" y="1544958"/>
            <a:ext cx="335348" cy="266441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363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(UI)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Interface (UI)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240360" cy="817191"/>
            <a:chOff x="803640" y="3362835"/>
            <a:chExt cx="2059657" cy="817191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정렬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셀렉트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박스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댓글 수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좋아요 수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D-day,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상태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뱃지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등을 통해 사용자가 원하는 클래스를 쉽게 찾을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게시글 목록 페이지</a:t>
              </a:r>
            </a:p>
          </p:txBody>
        </p:sp>
      </p:grp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4D650931-2F5C-4EB4-BEB6-B5F7EE029D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-101" r="-348" b="21733"/>
          <a:stretch/>
        </p:blipFill>
        <p:spPr>
          <a:xfrm>
            <a:off x="910339" y="1442010"/>
            <a:ext cx="3085597" cy="2281868"/>
          </a:xfrm>
        </p:spPr>
      </p:pic>
      <p:sp>
        <p:nvSpPr>
          <p:cNvPr id="22" name="Parallelogram 30">
            <a:extLst>
              <a:ext uri="{FF2B5EF4-FFF2-40B4-BE49-F238E27FC236}">
                <a16:creationId xmlns:a16="http://schemas.microsoft.com/office/drawing/2014/main" id="{05A9BAE9-D9AC-469E-BC0E-6CD9AE32A493}"/>
              </a:ext>
            </a:extLst>
          </p:cNvPr>
          <p:cNvSpPr/>
          <p:nvPr/>
        </p:nvSpPr>
        <p:spPr>
          <a:xfrm flipH="1">
            <a:off x="4851935" y="1483343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B60BE6-B630-4DAA-B029-5160740EE77B}"/>
              </a:ext>
            </a:extLst>
          </p:cNvPr>
          <p:cNvSpPr txBox="1"/>
          <p:nvPr/>
        </p:nvSpPr>
        <p:spPr>
          <a:xfrm>
            <a:off x="467544" y="4214486"/>
            <a:ext cx="8136904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등록된 클래스를 카드형식으로 보여줍니다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클래스명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가격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추천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좋아요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수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댓글 수 등을 간략하게 보여줍니다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13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(UI)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Interface (UI)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240360" cy="647914"/>
            <a:chOff x="803640" y="3362835"/>
            <a:chExt cx="2059657" cy="64791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지도 마커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현황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 가능 여부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댓글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UI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등 클래스에 대한 상세 정보를 확인할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게시글 상세 페이지</a:t>
              </a:r>
            </a:p>
          </p:txBody>
        </p:sp>
      </p:grp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678BEBDE-D8DB-47B3-ACB4-84D6E04DC5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58" b="16558"/>
          <a:stretch>
            <a:fillRect/>
          </a:stretch>
        </p:blipFill>
        <p:spPr/>
      </p:pic>
      <p:sp>
        <p:nvSpPr>
          <p:cNvPr id="16" name="Freeform 32">
            <a:extLst>
              <a:ext uri="{FF2B5EF4-FFF2-40B4-BE49-F238E27FC236}">
                <a16:creationId xmlns:a16="http://schemas.microsoft.com/office/drawing/2014/main" id="{707ECAEF-07EC-42DA-A735-8720EAE7B4F5}"/>
              </a:ext>
            </a:extLst>
          </p:cNvPr>
          <p:cNvSpPr/>
          <p:nvPr/>
        </p:nvSpPr>
        <p:spPr>
          <a:xfrm>
            <a:off x="4823761" y="1444969"/>
            <a:ext cx="408033" cy="373744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0B7B6-4FFE-4EF8-90D1-4B059F4C6D3C}"/>
              </a:ext>
            </a:extLst>
          </p:cNvPr>
          <p:cNvSpPr txBox="1"/>
          <p:nvPr/>
        </p:nvSpPr>
        <p:spPr>
          <a:xfrm>
            <a:off x="467544" y="4214486"/>
            <a:ext cx="8136904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Host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혹은 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user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사용자가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게시글에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접속한 페이지 입니다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클래스에 대한 전반적인 세부사항을 읽을 수 있습니다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496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개체 틀 6">
            <a:extLst>
              <a:ext uri="{FF2B5EF4-FFF2-40B4-BE49-F238E27FC236}">
                <a16:creationId xmlns:a16="http://schemas.microsoft.com/office/drawing/2014/main" id="{AA76E3C8-8574-4F3B-8123-A47F84342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804" r="9132" b="-804"/>
          <a:stretch/>
        </p:blipFill>
        <p:spPr>
          <a:xfrm>
            <a:off x="7290482" y="1340948"/>
            <a:ext cx="1547813" cy="1800225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58AC5F52-794F-43C7-A619-210EB46A7838}"/>
              </a:ext>
            </a:extLst>
          </p:cNvPr>
          <p:cNvGrpSpPr/>
          <p:nvPr/>
        </p:nvGrpSpPr>
        <p:grpSpPr>
          <a:xfrm>
            <a:off x="279238" y="1223687"/>
            <a:ext cx="1804172" cy="3672405"/>
            <a:chOff x="3637886" y="1203600"/>
            <a:chExt cx="1804172" cy="3672405"/>
          </a:xfrm>
        </p:grpSpPr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7DFEB56A-A3B9-4515-9A16-DAA84715FF5C}"/>
                </a:ext>
              </a:extLst>
            </p:cNvPr>
            <p:cNvSpPr/>
            <p:nvPr/>
          </p:nvSpPr>
          <p:spPr>
            <a:xfrm rot="5400000">
              <a:off x="2735797" y="2169745"/>
              <a:ext cx="3672405" cy="17401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 Placeholder 17">
              <a:extLst>
                <a:ext uri="{FF2B5EF4-FFF2-40B4-BE49-F238E27FC236}">
                  <a16:creationId xmlns:a16="http://schemas.microsoft.com/office/drawing/2014/main" id="{7504ABBE-24EA-4871-B6F3-0CEC2D9E33AD}"/>
                </a:ext>
              </a:extLst>
            </p:cNvPr>
            <p:cNvSpPr txBox="1">
              <a:spLocks/>
            </p:cNvSpPr>
            <p:nvPr/>
          </p:nvSpPr>
          <p:spPr>
            <a:xfrm>
              <a:off x="3711879" y="3252175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최재우</a:t>
              </a:r>
              <a:endParaRPr lang="en-US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5" name="Text Placeholder 18">
              <a:extLst>
                <a:ext uri="{FF2B5EF4-FFF2-40B4-BE49-F238E27FC236}">
                  <a16:creationId xmlns:a16="http://schemas.microsoft.com/office/drawing/2014/main" id="{16C937CC-E8C5-430E-A976-22C6F4D398A2}"/>
                </a:ext>
              </a:extLst>
            </p:cNvPr>
            <p:cNvSpPr txBox="1">
              <a:spLocks/>
            </p:cNvSpPr>
            <p:nvPr/>
          </p:nvSpPr>
          <p:spPr>
            <a:xfrm>
              <a:off x="3711880" y="3514386"/>
              <a:ext cx="1656183" cy="24958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8C40C26-87F5-47F8-92D6-063623B7B67F}"/>
                </a:ext>
              </a:extLst>
            </p:cNvPr>
            <p:cNvSpPr txBox="1"/>
            <p:nvPr/>
          </p:nvSpPr>
          <p:spPr>
            <a:xfrm>
              <a:off x="3637886" y="3787508"/>
              <a:ext cx="1804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회원가입</a:t>
              </a:r>
              <a:br>
                <a:rPr lang="en-US" altLang="ko-KR" sz="12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</a:br>
              <a:r>
                <a:rPr lang="en-US" altLang="ko-KR" sz="1200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MyPage</a:t>
              </a:r>
              <a:endPara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pic>
          <p:nvPicPr>
            <p:cNvPr id="77" name="그림 개체 틀 49">
              <a:extLst>
                <a:ext uri="{FF2B5EF4-FFF2-40B4-BE49-F238E27FC236}">
                  <a16:creationId xmlns:a16="http://schemas.microsoft.com/office/drawing/2014/main" id="{266F83D5-7DC7-440D-ACF4-BC2C339E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" b="5335"/>
            <a:stretch>
              <a:fillRect/>
            </a:stretch>
          </p:blipFill>
          <p:spPr>
            <a:xfrm>
              <a:off x="3798000" y="1344371"/>
              <a:ext cx="1548000" cy="1800000"/>
            </a:xfrm>
            <a:custGeom>
              <a:avLst/>
              <a:gdLst>
                <a:gd name="connsiteX0" fmla="*/ 0 w 1440160"/>
                <a:gd name="connsiteY0" fmla="*/ 626356 h 1252711"/>
                <a:gd name="connsiteX1" fmla="*/ 313178 w 1440160"/>
                <a:gd name="connsiteY1" fmla="*/ 0 h 1252711"/>
                <a:gd name="connsiteX2" fmla="*/ 1126982 w 1440160"/>
                <a:gd name="connsiteY2" fmla="*/ 0 h 1252711"/>
                <a:gd name="connsiteX3" fmla="*/ 1440160 w 1440160"/>
                <a:gd name="connsiteY3" fmla="*/ 626356 h 1252711"/>
                <a:gd name="connsiteX4" fmla="*/ 1126982 w 1440160"/>
                <a:gd name="connsiteY4" fmla="*/ 1252711 h 1252711"/>
                <a:gd name="connsiteX5" fmla="*/ 313178 w 1440160"/>
                <a:gd name="connsiteY5" fmla="*/ 1252711 h 1252711"/>
                <a:gd name="connsiteX6" fmla="*/ 0 w 1440160"/>
                <a:gd name="connsiteY6" fmla="*/ 626356 h 1252711"/>
                <a:gd name="connsiteX0" fmla="*/ 0 w 1440160"/>
                <a:gd name="connsiteY0" fmla="*/ 745419 h 1371774"/>
                <a:gd name="connsiteX1" fmla="*/ 679890 w 1440160"/>
                <a:gd name="connsiteY1" fmla="*/ 0 h 1371774"/>
                <a:gd name="connsiteX2" fmla="*/ 1126982 w 1440160"/>
                <a:gd name="connsiteY2" fmla="*/ 119063 h 1371774"/>
                <a:gd name="connsiteX3" fmla="*/ 1440160 w 1440160"/>
                <a:gd name="connsiteY3" fmla="*/ 745419 h 1371774"/>
                <a:gd name="connsiteX4" fmla="*/ 1126982 w 1440160"/>
                <a:gd name="connsiteY4" fmla="*/ 1371774 h 1371774"/>
                <a:gd name="connsiteX5" fmla="*/ 313178 w 1440160"/>
                <a:gd name="connsiteY5" fmla="*/ 1371774 h 1371774"/>
                <a:gd name="connsiteX6" fmla="*/ 0 w 1440160"/>
                <a:gd name="connsiteY6" fmla="*/ 745419 h 1371774"/>
                <a:gd name="connsiteX0" fmla="*/ 0 w 1440160"/>
                <a:gd name="connsiteY0" fmla="*/ 745419 h 1371774"/>
                <a:gd name="connsiteX1" fmla="*/ 679890 w 1440160"/>
                <a:gd name="connsiteY1" fmla="*/ 0 h 1371774"/>
                <a:gd name="connsiteX2" fmla="*/ 1379395 w 1440160"/>
                <a:gd name="connsiteY2" fmla="*/ 409576 h 1371774"/>
                <a:gd name="connsiteX3" fmla="*/ 1440160 w 1440160"/>
                <a:gd name="connsiteY3" fmla="*/ 745419 h 1371774"/>
                <a:gd name="connsiteX4" fmla="*/ 1126982 w 1440160"/>
                <a:gd name="connsiteY4" fmla="*/ 1371774 h 1371774"/>
                <a:gd name="connsiteX5" fmla="*/ 313178 w 1440160"/>
                <a:gd name="connsiteY5" fmla="*/ 1371774 h 1371774"/>
                <a:gd name="connsiteX6" fmla="*/ 0 w 1440160"/>
                <a:gd name="connsiteY6" fmla="*/ 745419 h 1371774"/>
                <a:gd name="connsiteX0" fmla="*/ 0 w 1379395"/>
                <a:gd name="connsiteY0" fmla="*/ 745419 h 1371774"/>
                <a:gd name="connsiteX1" fmla="*/ 679890 w 1379395"/>
                <a:gd name="connsiteY1" fmla="*/ 0 h 1371774"/>
                <a:gd name="connsiteX2" fmla="*/ 1379395 w 1379395"/>
                <a:gd name="connsiteY2" fmla="*/ 409576 h 1371774"/>
                <a:gd name="connsiteX3" fmla="*/ 1340147 w 1379395"/>
                <a:gd name="connsiteY3" fmla="*/ 1102607 h 1371774"/>
                <a:gd name="connsiteX4" fmla="*/ 1126982 w 1379395"/>
                <a:gd name="connsiteY4" fmla="*/ 1371774 h 1371774"/>
                <a:gd name="connsiteX5" fmla="*/ 313178 w 1379395"/>
                <a:gd name="connsiteY5" fmla="*/ 1371774 h 1371774"/>
                <a:gd name="connsiteX6" fmla="*/ 0 w 1379395"/>
                <a:gd name="connsiteY6" fmla="*/ 745419 h 1371774"/>
                <a:gd name="connsiteX0" fmla="*/ 0 w 1379395"/>
                <a:gd name="connsiteY0" fmla="*/ 745419 h 1483692"/>
                <a:gd name="connsiteX1" fmla="*/ 679890 w 1379395"/>
                <a:gd name="connsiteY1" fmla="*/ 0 h 1483692"/>
                <a:gd name="connsiteX2" fmla="*/ 1379395 w 1379395"/>
                <a:gd name="connsiteY2" fmla="*/ 409576 h 1483692"/>
                <a:gd name="connsiteX3" fmla="*/ 1340147 w 1379395"/>
                <a:gd name="connsiteY3" fmla="*/ 1102607 h 1483692"/>
                <a:gd name="connsiteX4" fmla="*/ 757888 w 1379395"/>
                <a:gd name="connsiteY4" fmla="*/ 1483692 h 1483692"/>
                <a:gd name="connsiteX5" fmla="*/ 313178 w 1379395"/>
                <a:gd name="connsiteY5" fmla="*/ 1371774 h 1483692"/>
                <a:gd name="connsiteX6" fmla="*/ 0 w 1379395"/>
                <a:gd name="connsiteY6" fmla="*/ 745419 h 1483692"/>
                <a:gd name="connsiteX0" fmla="*/ 0 w 1379395"/>
                <a:gd name="connsiteY0" fmla="*/ 745419 h 1483692"/>
                <a:gd name="connsiteX1" fmla="*/ 679890 w 1379395"/>
                <a:gd name="connsiteY1" fmla="*/ 0 h 1483692"/>
                <a:gd name="connsiteX2" fmla="*/ 1379395 w 1379395"/>
                <a:gd name="connsiteY2" fmla="*/ 409576 h 1483692"/>
                <a:gd name="connsiteX3" fmla="*/ 1340147 w 1379395"/>
                <a:gd name="connsiteY3" fmla="*/ 1102607 h 1483692"/>
                <a:gd name="connsiteX4" fmla="*/ 757888 w 1379395"/>
                <a:gd name="connsiteY4" fmla="*/ 1483692 h 1483692"/>
                <a:gd name="connsiteX5" fmla="*/ 65528 w 1379395"/>
                <a:gd name="connsiteY5" fmla="*/ 1086024 h 1483692"/>
                <a:gd name="connsiteX6" fmla="*/ 0 w 1379395"/>
                <a:gd name="connsiteY6" fmla="*/ 745419 h 1483692"/>
                <a:gd name="connsiteX0" fmla="*/ 32104 w 1313867"/>
                <a:gd name="connsiteY0" fmla="*/ 385851 h 1483692"/>
                <a:gd name="connsiteX1" fmla="*/ 614362 w 1313867"/>
                <a:gd name="connsiteY1" fmla="*/ 0 h 1483692"/>
                <a:gd name="connsiteX2" fmla="*/ 1313867 w 1313867"/>
                <a:gd name="connsiteY2" fmla="*/ 409576 h 1483692"/>
                <a:gd name="connsiteX3" fmla="*/ 1274619 w 1313867"/>
                <a:gd name="connsiteY3" fmla="*/ 1102607 h 1483692"/>
                <a:gd name="connsiteX4" fmla="*/ 692360 w 1313867"/>
                <a:gd name="connsiteY4" fmla="*/ 1483692 h 1483692"/>
                <a:gd name="connsiteX5" fmla="*/ 0 w 1313867"/>
                <a:gd name="connsiteY5" fmla="*/ 1086024 h 1483692"/>
                <a:gd name="connsiteX6" fmla="*/ 32104 w 1313867"/>
                <a:gd name="connsiteY6" fmla="*/ 385851 h 1483692"/>
                <a:gd name="connsiteX0" fmla="*/ 32104 w 1313867"/>
                <a:gd name="connsiteY0" fmla="*/ 385851 h 1483692"/>
                <a:gd name="connsiteX1" fmla="*/ 647699 w 1313867"/>
                <a:gd name="connsiteY1" fmla="*/ 0 h 1483692"/>
                <a:gd name="connsiteX2" fmla="*/ 1313867 w 1313867"/>
                <a:gd name="connsiteY2" fmla="*/ 409576 h 1483692"/>
                <a:gd name="connsiteX3" fmla="*/ 1274619 w 1313867"/>
                <a:gd name="connsiteY3" fmla="*/ 1102607 h 1483692"/>
                <a:gd name="connsiteX4" fmla="*/ 692360 w 1313867"/>
                <a:gd name="connsiteY4" fmla="*/ 1483692 h 1483692"/>
                <a:gd name="connsiteX5" fmla="*/ 0 w 1313867"/>
                <a:gd name="connsiteY5" fmla="*/ 1086024 h 1483692"/>
                <a:gd name="connsiteX6" fmla="*/ 32104 w 1313867"/>
                <a:gd name="connsiteY6" fmla="*/ 385851 h 1483692"/>
                <a:gd name="connsiteX0" fmla="*/ 32104 w 1313867"/>
                <a:gd name="connsiteY0" fmla="*/ 385851 h 1488454"/>
                <a:gd name="connsiteX1" fmla="*/ 647699 w 1313867"/>
                <a:gd name="connsiteY1" fmla="*/ 0 h 1488454"/>
                <a:gd name="connsiteX2" fmla="*/ 1313867 w 1313867"/>
                <a:gd name="connsiteY2" fmla="*/ 409576 h 1488454"/>
                <a:gd name="connsiteX3" fmla="*/ 1274619 w 1313867"/>
                <a:gd name="connsiteY3" fmla="*/ 1102607 h 1488454"/>
                <a:gd name="connsiteX4" fmla="*/ 656641 w 1313867"/>
                <a:gd name="connsiteY4" fmla="*/ 1488454 h 1488454"/>
                <a:gd name="connsiteX5" fmla="*/ 0 w 1313867"/>
                <a:gd name="connsiteY5" fmla="*/ 1086024 h 1488454"/>
                <a:gd name="connsiteX6" fmla="*/ 32104 w 1313867"/>
                <a:gd name="connsiteY6" fmla="*/ 385851 h 1488454"/>
                <a:gd name="connsiteX0" fmla="*/ 32104 w 1313867"/>
                <a:gd name="connsiteY0" fmla="*/ 385851 h 1488454"/>
                <a:gd name="connsiteX1" fmla="*/ 647699 w 1313867"/>
                <a:gd name="connsiteY1" fmla="*/ 0 h 1488454"/>
                <a:gd name="connsiteX2" fmla="*/ 1313867 w 1313867"/>
                <a:gd name="connsiteY2" fmla="*/ 397669 h 1488454"/>
                <a:gd name="connsiteX3" fmla="*/ 1274619 w 1313867"/>
                <a:gd name="connsiteY3" fmla="*/ 1102607 h 1488454"/>
                <a:gd name="connsiteX4" fmla="*/ 656641 w 1313867"/>
                <a:gd name="connsiteY4" fmla="*/ 1488454 h 1488454"/>
                <a:gd name="connsiteX5" fmla="*/ 0 w 1313867"/>
                <a:gd name="connsiteY5" fmla="*/ 1086024 h 1488454"/>
                <a:gd name="connsiteX6" fmla="*/ 32104 w 1313867"/>
                <a:gd name="connsiteY6" fmla="*/ 385851 h 1488454"/>
                <a:gd name="connsiteX0" fmla="*/ 32104 w 1329387"/>
                <a:gd name="connsiteY0" fmla="*/ 385851 h 1488454"/>
                <a:gd name="connsiteX1" fmla="*/ 647699 w 1329387"/>
                <a:gd name="connsiteY1" fmla="*/ 0 h 1488454"/>
                <a:gd name="connsiteX2" fmla="*/ 1313867 w 1329387"/>
                <a:gd name="connsiteY2" fmla="*/ 397669 h 1488454"/>
                <a:gd name="connsiteX3" fmla="*/ 1329387 w 1329387"/>
                <a:gd name="connsiteY3" fmla="*/ 1097844 h 1488454"/>
                <a:gd name="connsiteX4" fmla="*/ 656641 w 1329387"/>
                <a:gd name="connsiteY4" fmla="*/ 1488454 h 1488454"/>
                <a:gd name="connsiteX5" fmla="*/ 0 w 1329387"/>
                <a:gd name="connsiteY5" fmla="*/ 1086024 h 1488454"/>
                <a:gd name="connsiteX6" fmla="*/ 32104 w 1329387"/>
                <a:gd name="connsiteY6" fmla="*/ 385851 h 1488454"/>
                <a:gd name="connsiteX0" fmla="*/ 0 w 1297283"/>
                <a:gd name="connsiteY0" fmla="*/ 385851 h 1488454"/>
                <a:gd name="connsiteX1" fmla="*/ 615595 w 1297283"/>
                <a:gd name="connsiteY1" fmla="*/ 0 h 1488454"/>
                <a:gd name="connsiteX2" fmla="*/ 1281763 w 1297283"/>
                <a:gd name="connsiteY2" fmla="*/ 397669 h 1488454"/>
                <a:gd name="connsiteX3" fmla="*/ 1297283 w 1297283"/>
                <a:gd name="connsiteY3" fmla="*/ 1097844 h 1488454"/>
                <a:gd name="connsiteX4" fmla="*/ 624537 w 1297283"/>
                <a:gd name="connsiteY4" fmla="*/ 1488454 h 1488454"/>
                <a:gd name="connsiteX5" fmla="*/ 5996 w 1297283"/>
                <a:gd name="connsiteY5" fmla="*/ 1095549 h 1488454"/>
                <a:gd name="connsiteX6" fmla="*/ 0 w 1297283"/>
                <a:gd name="connsiteY6" fmla="*/ 385851 h 1488454"/>
                <a:gd name="connsiteX0" fmla="*/ 0 w 1281763"/>
                <a:gd name="connsiteY0" fmla="*/ 385851 h 1488454"/>
                <a:gd name="connsiteX1" fmla="*/ 615595 w 1281763"/>
                <a:gd name="connsiteY1" fmla="*/ 0 h 1488454"/>
                <a:gd name="connsiteX2" fmla="*/ 1281763 w 1281763"/>
                <a:gd name="connsiteY2" fmla="*/ 397669 h 1488454"/>
                <a:gd name="connsiteX3" fmla="*/ 1275851 w 1281763"/>
                <a:gd name="connsiteY3" fmla="*/ 1095463 h 1488454"/>
                <a:gd name="connsiteX4" fmla="*/ 624537 w 1281763"/>
                <a:gd name="connsiteY4" fmla="*/ 1488454 h 1488454"/>
                <a:gd name="connsiteX5" fmla="*/ 5996 w 1281763"/>
                <a:gd name="connsiteY5" fmla="*/ 1095549 h 1488454"/>
                <a:gd name="connsiteX6" fmla="*/ 0 w 1281763"/>
                <a:gd name="connsiteY6" fmla="*/ 385851 h 1488454"/>
                <a:gd name="connsiteX0" fmla="*/ 0 w 1281763"/>
                <a:gd name="connsiteY0" fmla="*/ 388233 h 1490836"/>
                <a:gd name="connsiteX1" fmla="*/ 622739 w 1281763"/>
                <a:gd name="connsiteY1" fmla="*/ 0 h 1490836"/>
                <a:gd name="connsiteX2" fmla="*/ 1281763 w 1281763"/>
                <a:gd name="connsiteY2" fmla="*/ 400051 h 1490836"/>
                <a:gd name="connsiteX3" fmla="*/ 1275851 w 1281763"/>
                <a:gd name="connsiteY3" fmla="*/ 1097845 h 1490836"/>
                <a:gd name="connsiteX4" fmla="*/ 624537 w 1281763"/>
                <a:gd name="connsiteY4" fmla="*/ 1490836 h 1490836"/>
                <a:gd name="connsiteX5" fmla="*/ 5996 w 1281763"/>
                <a:gd name="connsiteY5" fmla="*/ 1097931 h 1490836"/>
                <a:gd name="connsiteX6" fmla="*/ 0 w 1281763"/>
                <a:gd name="connsiteY6" fmla="*/ 388233 h 149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763" h="1490836">
                  <a:moveTo>
                    <a:pt x="0" y="388233"/>
                  </a:moveTo>
                  <a:lnTo>
                    <a:pt x="622739" y="0"/>
                  </a:lnTo>
                  <a:lnTo>
                    <a:pt x="1281763" y="400051"/>
                  </a:lnTo>
                  <a:cubicBezTo>
                    <a:pt x="1279792" y="632649"/>
                    <a:pt x="1277822" y="865247"/>
                    <a:pt x="1275851" y="1097845"/>
                  </a:cubicBezTo>
                  <a:lnTo>
                    <a:pt x="624537" y="1490836"/>
                  </a:lnTo>
                  <a:lnTo>
                    <a:pt x="5996" y="1097931"/>
                  </a:lnTo>
                  <a:cubicBezTo>
                    <a:pt x="3997" y="861365"/>
                    <a:pt x="1999" y="624799"/>
                    <a:pt x="0" y="388233"/>
                  </a:cubicBezTo>
                  <a:close/>
                </a:path>
              </a:pathLst>
            </a:custGeom>
          </p:spPr>
        </p:pic>
      </p:grpSp>
      <p:pic>
        <p:nvPicPr>
          <p:cNvPr id="80" name="그림 개체 틀 10">
            <a:extLst>
              <a:ext uri="{FF2B5EF4-FFF2-40B4-BE49-F238E27FC236}">
                <a16:creationId xmlns:a16="http://schemas.microsoft.com/office/drawing/2014/main" id="{AC394461-5EE3-4654-992E-AE674836CE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" b="1062"/>
          <a:stretch>
            <a:fillRect/>
          </a:stretch>
        </p:blipFill>
        <p:spPr>
          <a:xfrm>
            <a:off x="2751008" y="1364458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sp>
        <p:nvSpPr>
          <p:cNvPr id="81" name="AutoShape 6" descr="메이(해달) (r2 판) - 나무위키">
            <a:extLst>
              <a:ext uri="{FF2B5EF4-FFF2-40B4-BE49-F238E27FC236}">
                <a16:creationId xmlns:a16="http://schemas.microsoft.com/office/drawing/2014/main" id="{313EDAC5-A9B9-473C-963C-1F1A9C098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2608" y="2859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B405C3-F05C-4AF2-9B38-263DD7C98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35596-8157-4EC0-8BC1-FBFD4FA596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Team</a:t>
            </a:r>
          </a:p>
        </p:txBody>
      </p:sp>
      <p:pic>
        <p:nvPicPr>
          <p:cNvPr id="69" name="그림 개체 틀 51">
            <a:extLst>
              <a:ext uri="{FF2B5EF4-FFF2-40B4-BE49-F238E27FC236}">
                <a16:creationId xmlns:a16="http://schemas.microsoft.com/office/drawing/2014/main" id="{1B58554F-F58C-41F8-955B-AD88C4A4A6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9" r="22459"/>
          <a:stretch>
            <a:fillRect/>
          </a:stretch>
        </p:blipFill>
        <p:spPr>
          <a:xfrm>
            <a:off x="5020698" y="1326698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38A4D7A-6A90-4736-9332-84D33C798DD0}"/>
              </a:ext>
            </a:extLst>
          </p:cNvPr>
          <p:cNvGrpSpPr/>
          <p:nvPr/>
        </p:nvGrpSpPr>
        <p:grpSpPr>
          <a:xfrm>
            <a:off x="2696917" y="3291684"/>
            <a:ext cx="1656183" cy="977577"/>
            <a:chOff x="2696917" y="3291684"/>
            <a:chExt cx="1656183" cy="977577"/>
          </a:xfrm>
        </p:grpSpPr>
        <p:sp>
          <p:nvSpPr>
            <p:cNvPr id="82" name="Text Placeholder 17">
              <a:extLst>
                <a:ext uri="{FF2B5EF4-FFF2-40B4-BE49-F238E27FC236}">
                  <a16:creationId xmlns:a16="http://schemas.microsoft.com/office/drawing/2014/main" id="{962290E3-5802-48DF-AC1A-DA5F8EB9A145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291684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김창규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3" name="Text Placeholder 18">
              <a:extLst>
                <a:ext uri="{FF2B5EF4-FFF2-40B4-BE49-F238E27FC236}">
                  <a16:creationId xmlns:a16="http://schemas.microsoft.com/office/drawing/2014/main" id="{0811CDB9-11D4-41FB-B098-F61B58AFF5F0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558015"/>
              <a:ext cx="1656183" cy="24958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 Placeholder 18">
              <a:extLst>
                <a:ext uri="{FF2B5EF4-FFF2-40B4-BE49-F238E27FC236}">
                  <a16:creationId xmlns:a16="http://schemas.microsoft.com/office/drawing/2014/main" id="{C487A465-897A-4908-8F59-8B5097BB4C27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807595"/>
              <a:ext cx="1656183" cy="46166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 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</a:t>
              </a:r>
            </a:p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 구성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4D4B5046-7E56-420A-9DC0-CEBD4DD44D91}"/>
              </a:ext>
            </a:extLst>
          </p:cNvPr>
          <p:cNvSpPr txBox="1">
            <a:spLocks/>
          </p:cNvSpPr>
          <p:nvPr/>
        </p:nvSpPr>
        <p:spPr>
          <a:xfrm>
            <a:off x="4966607" y="3272262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김진혁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77F57719-2C9D-4698-A860-5570CF09507A}"/>
              </a:ext>
            </a:extLst>
          </p:cNvPr>
          <p:cNvSpPr txBox="1">
            <a:spLocks/>
          </p:cNvSpPr>
          <p:nvPr/>
        </p:nvSpPr>
        <p:spPr>
          <a:xfrm>
            <a:off x="4966607" y="3538593"/>
            <a:ext cx="1656183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EF3FCFE4-E95A-4F73-9CC4-544F2C88C77C}"/>
              </a:ext>
            </a:extLst>
          </p:cNvPr>
          <p:cNvSpPr txBox="1">
            <a:spLocks/>
          </p:cNvSpPr>
          <p:nvPr/>
        </p:nvSpPr>
        <p:spPr>
          <a:xfrm>
            <a:off x="4966607" y="3788173"/>
            <a:ext cx="1656183" cy="48108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결제 내역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</a:t>
            </a: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쿠폰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27568C51-F367-4791-87A4-795A693D0E98}"/>
              </a:ext>
            </a:extLst>
          </p:cNvPr>
          <p:cNvSpPr txBox="1">
            <a:spLocks/>
          </p:cNvSpPr>
          <p:nvPr/>
        </p:nvSpPr>
        <p:spPr>
          <a:xfrm>
            <a:off x="7236297" y="3272262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김효영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491A8511-FF24-4971-AE09-DCBFE4F9DB2C}"/>
              </a:ext>
            </a:extLst>
          </p:cNvPr>
          <p:cNvSpPr txBox="1">
            <a:spLocks/>
          </p:cNvSpPr>
          <p:nvPr/>
        </p:nvSpPr>
        <p:spPr>
          <a:xfrm>
            <a:off x="7236297" y="3538593"/>
            <a:ext cx="1656183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395ECD0C-E947-4C81-B46E-E64D4197E20E}"/>
              </a:ext>
            </a:extLst>
          </p:cNvPr>
          <p:cNvSpPr txBox="1">
            <a:spLocks/>
          </p:cNvSpPr>
          <p:nvPr/>
        </p:nvSpPr>
        <p:spPr>
          <a:xfrm>
            <a:off x="7236297" y="3788173"/>
            <a:ext cx="1656183" cy="48108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메인화면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</a:t>
            </a: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공지사항 및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229840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(UI)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Interface (UI)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15771" y="1347614"/>
            <a:ext cx="624015" cy="624015"/>
            <a:chOff x="5364088" y="2787774"/>
            <a:chExt cx="914400" cy="914400"/>
          </a:xfrm>
        </p:grpSpPr>
        <p:sp>
          <p:nvSpPr>
            <p:cNvPr id="7" name="Oval 6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08104" y="1227942"/>
            <a:ext cx="3240360" cy="647914"/>
            <a:chOff x="803640" y="3362835"/>
            <a:chExt cx="2059657" cy="64791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태그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위치 정보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예약일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마감일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입력폼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등 클래스 개설에 필요한 모든 요소를 포함합니다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게시글 작성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·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수정 페이지</a:t>
              </a:r>
            </a:p>
          </p:txBody>
        </p:sp>
      </p:grpSp>
      <p:pic>
        <p:nvPicPr>
          <p:cNvPr id="5" name="그림 개체 틀 4">
            <a:extLst>
              <a:ext uri="{FF2B5EF4-FFF2-40B4-BE49-F238E27FC236}">
                <a16:creationId xmlns:a16="http://schemas.microsoft.com/office/drawing/2014/main" id="{A69E2F2C-4ECC-482E-AF34-41C5EBFE2E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" t="-769" r="-348" b="10657"/>
          <a:stretch/>
        </p:blipFill>
        <p:spPr>
          <a:xfrm>
            <a:off x="910339" y="1404993"/>
            <a:ext cx="3085597" cy="2281868"/>
          </a:xfrm>
        </p:spPr>
      </p:pic>
      <p:sp>
        <p:nvSpPr>
          <p:cNvPr id="15" name="Right Triangle 17">
            <a:extLst>
              <a:ext uri="{FF2B5EF4-FFF2-40B4-BE49-F238E27FC236}">
                <a16:creationId xmlns:a16="http://schemas.microsoft.com/office/drawing/2014/main" id="{CEF23714-8459-4C4A-99FB-ACBAECBF7111}"/>
              </a:ext>
            </a:extLst>
          </p:cNvPr>
          <p:cNvSpPr>
            <a:spLocks noChangeAspect="1"/>
          </p:cNvSpPr>
          <p:nvPr/>
        </p:nvSpPr>
        <p:spPr>
          <a:xfrm>
            <a:off x="4909546" y="1465221"/>
            <a:ext cx="326534" cy="388800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0479B-A725-435A-B717-8E372C8BDB4D}"/>
              </a:ext>
            </a:extLst>
          </p:cNvPr>
          <p:cNvSpPr txBox="1"/>
          <p:nvPr/>
        </p:nvSpPr>
        <p:spPr>
          <a:xfrm>
            <a:off x="467544" y="4214486"/>
            <a:ext cx="8136904" cy="61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Host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사용자가 게시글을 등록하고 수정하는 페이지입니다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시작일과 종료일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카테고리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태그 등을 추가할 수 있습니다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664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DATABASE  Design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1">
            <a:extLst>
              <a:ext uri="{FF2B5EF4-FFF2-40B4-BE49-F238E27FC236}">
                <a16:creationId xmlns:a16="http://schemas.microsoft.com/office/drawing/2014/main" id="{D9D93DBB-22C2-4796-8BD7-1D7AD6CDA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254632"/>
            <a:ext cx="8679898" cy="543185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</a:t>
            </a:r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1A5387DA-3C08-4F0F-A4EC-9999DD825779}"/>
              </a:ext>
            </a:extLst>
          </p:cNvPr>
          <p:cNvGrpSpPr/>
          <p:nvPr/>
        </p:nvGrpSpPr>
        <p:grpSpPr>
          <a:xfrm rot="5400000">
            <a:off x="3187689" y="2017506"/>
            <a:ext cx="2768626" cy="1862963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66" name="Diamond 4">
              <a:extLst>
                <a:ext uri="{FF2B5EF4-FFF2-40B4-BE49-F238E27FC236}">
                  <a16:creationId xmlns:a16="http://schemas.microsoft.com/office/drawing/2014/main" id="{25D32C2E-D80C-41E9-B61B-256A8955344D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7" name="Diamond 5">
              <a:extLst>
                <a:ext uri="{FF2B5EF4-FFF2-40B4-BE49-F238E27FC236}">
                  <a16:creationId xmlns:a16="http://schemas.microsoft.com/office/drawing/2014/main" id="{A08023D0-6AB3-4EF2-ACA0-3426867F7ADC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68" name="Diamond 6">
              <a:extLst>
                <a:ext uri="{FF2B5EF4-FFF2-40B4-BE49-F238E27FC236}">
                  <a16:creationId xmlns:a16="http://schemas.microsoft.com/office/drawing/2014/main" id="{45B7F0F9-1ACE-423B-B41B-CF9991766B86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9" name="Diamond 7">
              <a:extLst>
                <a:ext uri="{FF2B5EF4-FFF2-40B4-BE49-F238E27FC236}">
                  <a16:creationId xmlns:a16="http://schemas.microsoft.com/office/drawing/2014/main" id="{ADC81D38-A0E3-453D-9DDE-4348631E9B36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70" name="Diamond 8">
              <a:extLst>
                <a:ext uri="{FF2B5EF4-FFF2-40B4-BE49-F238E27FC236}">
                  <a16:creationId xmlns:a16="http://schemas.microsoft.com/office/drawing/2014/main" id="{B962F85B-57BE-4B13-B474-9D4CD2D313E1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71" name="Diamond 9">
              <a:extLst>
                <a:ext uri="{FF2B5EF4-FFF2-40B4-BE49-F238E27FC236}">
                  <a16:creationId xmlns:a16="http://schemas.microsoft.com/office/drawing/2014/main" id="{E46CFB3D-E442-4CB3-AFA5-A715DD0A4434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grpSp>
        <p:nvGrpSpPr>
          <p:cNvPr id="72" name="Group 10">
            <a:extLst>
              <a:ext uri="{FF2B5EF4-FFF2-40B4-BE49-F238E27FC236}">
                <a16:creationId xmlns:a16="http://schemas.microsoft.com/office/drawing/2014/main" id="{8D0A3B82-02D1-4556-9BBE-3111444142AA}"/>
              </a:ext>
            </a:extLst>
          </p:cNvPr>
          <p:cNvGrpSpPr/>
          <p:nvPr/>
        </p:nvGrpSpPr>
        <p:grpSpPr>
          <a:xfrm>
            <a:off x="683568" y="1263591"/>
            <a:ext cx="3375883" cy="623132"/>
            <a:chOff x="-475010" y="1083400"/>
            <a:chExt cx="3859356" cy="83084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F57239-52AE-4D67-A6CF-6B48E35E9CE0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post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19D5A34-7D04-437E-8D57-A310DC30A90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정보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제목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내용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작성자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마감일 등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5" name="Group 13">
            <a:extLst>
              <a:ext uri="{FF2B5EF4-FFF2-40B4-BE49-F238E27FC236}">
                <a16:creationId xmlns:a16="http://schemas.microsoft.com/office/drawing/2014/main" id="{A2E2B7D7-6FA0-43FD-A1B7-31A09E82BD97}"/>
              </a:ext>
            </a:extLst>
          </p:cNvPr>
          <p:cNvGrpSpPr/>
          <p:nvPr/>
        </p:nvGrpSpPr>
        <p:grpSpPr>
          <a:xfrm>
            <a:off x="467544" y="2135848"/>
            <a:ext cx="3014934" cy="623131"/>
            <a:chOff x="-475010" y="1083400"/>
            <a:chExt cx="3859356" cy="83084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021E0C-6AD8-40DC-A253-99552A234446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User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50F56C-4507-4FC2-9F11-7B5B22B0FF7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 계정 정보와 프로필 데이터를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8" name="Group 16">
            <a:extLst>
              <a:ext uri="{FF2B5EF4-FFF2-40B4-BE49-F238E27FC236}">
                <a16:creationId xmlns:a16="http://schemas.microsoft.com/office/drawing/2014/main" id="{E7A8CE37-38FB-4B58-891C-D4B92307A8BB}"/>
              </a:ext>
            </a:extLst>
          </p:cNvPr>
          <p:cNvGrpSpPr/>
          <p:nvPr/>
        </p:nvGrpSpPr>
        <p:grpSpPr>
          <a:xfrm>
            <a:off x="593478" y="3061063"/>
            <a:ext cx="2889000" cy="623132"/>
            <a:chOff x="-475010" y="1083400"/>
            <a:chExt cx="3859356" cy="83084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01646D-1013-48A6-BB9E-B11032D7D89E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Comment,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post_like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91B96F-9F0F-4444-AE37-64CED2E970B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게시글에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대한 댓글 정보를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사용자의 게시글 좋아요 정보를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1" name="Group 25">
            <a:extLst>
              <a:ext uri="{FF2B5EF4-FFF2-40B4-BE49-F238E27FC236}">
                <a16:creationId xmlns:a16="http://schemas.microsoft.com/office/drawing/2014/main" id="{086B94F3-BE96-4347-9217-7482D96656DF}"/>
              </a:ext>
            </a:extLst>
          </p:cNvPr>
          <p:cNvGrpSpPr/>
          <p:nvPr/>
        </p:nvGrpSpPr>
        <p:grpSpPr>
          <a:xfrm>
            <a:off x="5638409" y="2135849"/>
            <a:ext cx="2889000" cy="453855"/>
            <a:chOff x="-475010" y="1083400"/>
            <a:chExt cx="3859356" cy="6051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B9DB7F-928A-4C86-BB64-A505633FEE41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notice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2496DE-F493-4A10-841E-D6229378D5D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공지사항을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BD48D352-35B1-4031-9E86-51F762D15C80}"/>
              </a:ext>
            </a:extLst>
          </p:cNvPr>
          <p:cNvGrpSpPr/>
          <p:nvPr/>
        </p:nvGrpSpPr>
        <p:grpSpPr>
          <a:xfrm>
            <a:off x="5638409" y="3061062"/>
            <a:ext cx="2889000" cy="453855"/>
            <a:chOff x="-475010" y="1083400"/>
            <a:chExt cx="3859356" cy="60513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F735472-51E6-42D2-8AE0-88F77B17789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payment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DF67636-2B6F-44CE-B344-69992296275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예약 정보를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7" name="Group 31">
            <a:extLst>
              <a:ext uri="{FF2B5EF4-FFF2-40B4-BE49-F238E27FC236}">
                <a16:creationId xmlns:a16="http://schemas.microsoft.com/office/drawing/2014/main" id="{2791346A-33FE-46C8-ADE2-00B6995B7358}"/>
              </a:ext>
            </a:extLst>
          </p:cNvPr>
          <p:cNvGrpSpPr/>
          <p:nvPr/>
        </p:nvGrpSpPr>
        <p:grpSpPr>
          <a:xfrm>
            <a:off x="5056800" y="3913739"/>
            <a:ext cx="2889000" cy="453855"/>
            <a:chOff x="-475010" y="1083400"/>
            <a:chExt cx="3859356" cy="60513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F898E3-FCEA-4062-A26E-F1F7783BED5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coupon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D0928DB-504A-46C7-89A3-410F72AE2E2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쿠폰 발급 및 사용을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90" name="Parallelogram 15">
            <a:extLst>
              <a:ext uri="{FF2B5EF4-FFF2-40B4-BE49-F238E27FC236}">
                <a16:creationId xmlns:a16="http://schemas.microsoft.com/office/drawing/2014/main" id="{321B53C9-DA7D-49C6-A2FF-4FF47A1F7B2B}"/>
              </a:ext>
            </a:extLst>
          </p:cNvPr>
          <p:cNvSpPr/>
          <p:nvPr/>
        </p:nvSpPr>
        <p:spPr>
          <a:xfrm flipH="1">
            <a:off x="3921907" y="3292298"/>
            <a:ext cx="268254" cy="268254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1" name="Rectangle 30">
            <a:extLst>
              <a:ext uri="{FF2B5EF4-FFF2-40B4-BE49-F238E27FC236}">
                <a16:creationId xmlns:a16="http://schemas.microsoft.com/office/drawing/2014/main" id="{7D5DD2A8-33EE-45ED-84C3-D34C535DA85B}"/>
              </a:ext>
            </a:extLst>
          </p:cNvPr>
          <p:cNvSpPr/>
          <p:nvPr/>
        </p:nvSpPr>
        <p:spPr>
          <a:xfrm>
            <a:off x="4987518" y="3292297"/>
            <a:ext cx="237907" cy="23721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2" name="Rounded Rectangle 10">
            <a:extLst>
              <a:ext uri="{FF2B5EF4-FFF2-40B4-BE49-F238E27FC236}">
                <a16:creationId xmlns:a16="http://schemas.microsoft.com/office/drawing/2014/main" id="{3BF0CEE9-B377-443D-8CFD-D0D4A89C3D4F}"/>
              </a:ext>
            </a:extLst>
          </p:cNvPr>
          <p:cNvSpPr/>
          <p:nvPr/>
        </p:nvSpPr>
        <p:spPr>
          <a:xfrm>
            <a:off x="3954306" y="2351230"/>
            <a:ext cx="190620" cy="25226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3" name="Rounded Rectangle 6">
            <a:extLst>
              <a:ext uri="{FF2B5EF4-FFF2-40B4-BE49-F238E27FC236}">
                <a16:creationId xmlns:a16="http://schemas.microsoft.com/office/drawing/2014/main" id="{F7BF2423-98D3-4193-B5FD-3B4576E80606}"/>
              </a:ext>
            </a:extLst>
          </p:cNvPr>
          <p:cNvSpPr/>
          <p:nvPr/>
        </p:nvSpPr>
        <p:spPr>
          <a:xfrm>
            <a:off x="4438836" y="1861520"/>
            <a:ext cx="259499" cy="26382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4" name="Rectangle 16">
            <a:extLst>
              <a:ext uri="{FF2B5EF4-FFF2-40B4-BE49-F238E27FC236}">
                <a16:creationId xmlns:a16="http://schemas.microsoft.com/office/drawing/2014/main" id="{6FF0AC8E-B219-4B67-B40B-168F1A268BFF}"/>
              </a:ext>
            </a:extLst>
          </p:cNvPr>
          <p:cNvSpPr/>
          <p:nvPr/>
        </p:nvSpPr>
        <p:spPr>
          <a:xfrm rot="2700000">
            <a:off x="4984834" y="2306106"/>
            <a:ext cx="199440" cy="3575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5" name="Trapezoid 22">
            <a:extLst>
              <a:ext uri="{FF2B5EF4-FFF2-40B4-BE49-F238E27FC236}">
                <a16:creationId xmlns:a16="http://schemas.microsoft.com/office/drawing/2014/main" id="{CE69FF58-774E-4623-B994-F7DDCEA9DD3D}"/>
              </a:ext>
            </a:extLst>
          </p:cNvPr>
          <p:cNvSpPr>
            <a:spLocks noChangeAspect="1"/>
          </p:cNvSpPr>
          <p:nvPr/>
        </p:nvSpPr>
        <p:spPr>
          <a:xfrm>
            <a:off x="4438836" y="3820014"/>
            <a:ext cx="337247" cy="171564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2EA3F558-878D-4BCF-AE96-D90FAB35F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DATABASE  Design</a:t>
            </a:r>
          </a:p>
        </p:txBody>
      </p:sp>
    </p:spTree>
    <p:extLst>
      <p:ext uri="{BB962C8B-B14F-4D97-AF65-F5344CB8AC3E}">
        <p14:creationId xmlns:p14="http://schemas.microsoft.com/office/powerpoint/2010/main" val="928515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0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12013"/>
            <a:chOff x="2113657" y="4283314"/>
            <a:chExt cx="3647460" cy="812013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직관적인 위치 설정으로 사용자 경험 향상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카카오 지도 연동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12013"/>
            <a:chOff x="2113657" y="4283314"/>
            <a:chExt cx="3647460" cy="812013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실시간 모집 상태 표시로 투명한 정보 제공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인원 제한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01017" y="2643758"/>
            <a:ext cx="1571184" cy="812013"/>
            <a:chOff x="2113657" y="4283314"/>
            <a:chExt cx="3647460" cy="812013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상태 관리 자동화로 운영 효율성 증대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7" y="4283314"/>
              <a:ext cx="3647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자동 마감 스케줄러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642736"/>
            <a:chOff x="2113657" y="4283314"/>
            <a:chExt cx="3647460" cy="642736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 편의성 향상 및 검색 최적화 구현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태그 입력 정규화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2867" y="3651870"/>
            <a:ext cx="6478266" cy="6197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이러한 차별화 요소들은 사용자 경험을 크게 향상시키고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플랫폼의 효율적인 운영을 가능하게 합니다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특히 위치 기반 서비스와 자동화 기능은 사용자와 관리자 모두에게 편의를 제공하는 핵심 요소입니다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224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6">
            <a:extLst>
              <a:ext uri="{FF2B5EF4-FFF2-40B4-BE49-F238E27FC236}">
                <a16:creationId xmlns:a16="http://schemas.microsoft.com/office/drawing/2014/main" id="{694D9512-F132-479E-BF4C-556E9B475563}"/>
              </a:ext>
            </a:extLst>
          </p:cNvPr>
          <p:cNvSpPr/>
          <p:nvPr/>
        </p:nvSpPr>
        <p:spPr>
          <a:xfrm>
            <a:off x="4114288" y="4000739"/>
            <a:ext cx="1411833" cy="790042"/>
          </a:xfrm>
          <a:custGeom>
            <a:avLst/>
            <a:gdLst>
              <a:gd name="connsiteX0" fmla="*/ 1404518 w 1411833"/>
              <a:gd name="connsiteY0" fmla="*/ 585216 h 790042"/>
              <a:gd name="connsiteX1" fmla="*/ 0 w 1411833"/>
              <a:gd name="connsiteY1" fmla="*/ 790042 h 790042"/>
              <a:gd name="connsiteX2" fmla="*/ 1411833 w 1411833"/>
              <a:gd name="connsiteY2" fmla="*/ 0 h 790042"/>
              <a:gd name="connsiteX3" fmla="*/ 1404518 w 1411833"/>
              <a:gd name="connsiteY3" fmla="*/ 585216 h 7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833" h="790042">
                <a:moveTo>
                  <a:pt x="1404518" y="585216"/>
                </a:moveTo>
                <a:lnTo>
                  <a:pt x="0" y="790042"/>
                </a:lnTo>
                <a:lnTo>
                  <a:pt x="1411833" y="0"/>
                </a:lnTo>
                <a:cubicBezTo>
                  <a:pt x="1409395" y="195072"/>
                  <a:pt x="1406956" y="390144"/>
                  <a:pt x="1404518" y="585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sp>
        <p:nvSpPr>
          <p:cNvPr id="15" name="Freeform 14"/>
          <p:cNvSpPr/>
          <p:nvPr/>
        </p:nvSpPr>
        <p:spPr>
          <a:xfrm>
            <a:off x="3343045" y="2523744"/>
            <a:ext cx="2867558" cy="877824"/>
          </a:xfrm>
          <a:custGeom>
            <a:avLst/>
            <a:gdLst>
              <a:gd name="connsiteX0" fmla="*/ 0 w 2896820"/>
              <a:gd name="connsiteY0" fmla="*/ 292608 h 607162"/>
              <a:gd name="connsiteX1" fmla="*/ 2874874 w 2896820"/>
              <a:gd name="connsiteY1" fmla="*/ 0 h 607162"/>
              <a:gd name="connsiteX2" fmla="*/ 2896820 w 2896820"/>
              <a:gd name="connsiteY2" fmla="*/ 607162 h 607162"/>
              <a:gd name="connsiteX3" fmla="*/ 1770279 w 2896820"/>
              <a:gd name="connsiteY3" fmla="*/ 599846 h 607162"/>
              <a:gd name="connsiteX4" fmla="*/ 0 w 2896820"/>
              <a:gd name="connsiteY4" fmla="*/ 292608 h 607162"/>
              <a:gd name="connsiteX0" fmla="*/ 0 w 2896820"/>
              <a:gd name="connsiteY0" fmla="*/ 292608 h 877824"/>
              <a:gd name="connsiteX1" fmla="*/ 2874874 w 2896820"/>
              <a:gd name="connsiteY1" fmla="*/ 0 h 877824"/>
              <a:gd name="connsiteX2" fmla="*/ 2896820 w 2896820"/>
              <a:gd name="connsiteY2" fmla="*/ 607162 h 877824"/>
              <a:gd name="connsiteX3" fmla="*/ 14631 w 2896820"/>
              <a:gd name="connsiteY3" fmla="*/ 877824 h 877824"/>
              <a:gd name="connsiteX4" fmla="*/ 0 w 2896820"/>
              <a:gd name="connsiteY4" fmla="*/ 292608 h 877824"/>
              <a:gd name="connsiteX0" fmla="*/ 7315 w 2882189"/>
              <a:gd name="connsiteY0" fmla="*/ 292608 h 877824"/>
              <a:gd name="connsiteX1" fmla="*/ 2860243 w 2882189"/>
              <a:gd name="connsiteY1" fmla="*/ 0 h 877824"/>
              <a:gd name="connsiteX2" fmla="*/ 2882189 w 2882189"/>
              <a:gd name="connsiteY2" fmla="*/ 607162 h 877824"/>
              <a:gd name="connsiteX3" fmla="*/ 0 w 2882189"/>
              <a:gd name="connsiteY3" fmla="*/ 877824 h 877824"/>
              <a:gd name="connsiteX4" fmla="*/ 7315 w 2882189"/>
              <a:gd name="connsiteY4" fmla="*/ 292608 h 877824"/>
              <a:gd name="connsiteX0" fmla="*/ 7315 w 2867558"/>
              <a:gd name="connsiteY0" fmla="*/ 292608 h 877824"/>
              <a:gd name="connsiteX1" fmla="*/ 2860243 w 2867558"/>
              <a:gd name="connsiteY1" fmla="*/ 0 h 877824"/>
              <a:gd name="connsiteX2" fmla="*/ 2867558 w 2867558"/>
              <a:gd name="connsiteY2" fmla="*/ 607162 h 877824"/>
              <a:gd name="connsiteX3" fmla="*/ 0 w 2867558"/>
              <a:gd name="connsiteY3" fmla="*/ 877824 h 877824"/>
              <a:gd name="connsiteX4" fmla="*/ 7315 w 2867558"/>
              <a:gd name="connsiteY4" fmla="*/ 292608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7558" h="877824">
                <a:moveTo>
                  <a:pt x="7315" y="292608"/>
                </a:moveTo>
                <a:lnTo>
                  <a:pt x="2860243" y="0"/>
                </a:lnTo>
                <a:cubicBezTo>
                  <a:pt x="2862681" y="202387"/>
                  <a:pt x="2865120" y="404775"/>
                  <a:pt x="2867558" y="607162"/>
                </a:cubicBezTo>
                <a:lnTo>
                  <a:pt x="0" y="877824"/>
                </a:lnTo>
                <a:cubicBezTo>
                  <a:pt x="2438" y="682752"/>
                  <a:pt x="4877" y="487680"/>
                  <a:pt x="7315" y="2926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18414" y="3599799"/>
            <a:ext cx="2786034" cy="817191"/>
            <a:chOff x="803640" y="3362835"/>
            <a:chExt cx="2059657" cy="817191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설정된 마감일이 지나면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Java Scheduler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통해 자동으로 마감 처리되며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관리자 설정에 따라 일정 기간 후 자동 삭제될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자동 마감 처리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5349" y="1587889"/>
            <a:ext cx="2736304" cy="986468"/>
            <a:chOff x="803640" y="3362835"/>
            <a:chExt cx="2059657" cy="98646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호스트가 클래스 진행 가능한 날짜를 설정하고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참가자는 해당 날짜 중 원하는 일정을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선택할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캘린더 인터페이스를 통해 직관적인 날짜 선택이 가능합니다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날짜 선택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5536" y="3415082"/>
            <a:ext cx="2474790" cy="986468"/>
            <a:chOff x="803640" y="3362835"/>
            <a:chExt cx="2059657" cy="98646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클래스별로 최대 참가 인원을 설정할 수 있으며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실시간으로 남은 자리를 확인할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모집이 완료되면 자동으로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'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완료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'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상태로 변경됩니다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인원 제한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Freeform 15"/>
          <p:cNvSpPr/>
          <p:nvPr/>
        </p:nvSpPr>
        <p:spPr>
          <a:xfrm>
            <a:off x="2948024" y="3130906"/>
            <a:ext cx="2130190" cy="1046074"/>
          </a:xfrm>
          <a:custGeom>
            <a:avLst/>
            <a:gdLst>
              <a:gd name="connsiteX0" fmla="*/ 2143354 w 2305136"/>
              <a:gd name="connsiteY0" fmla="*/ 1457 h 1069476"/>
              <a:gd name="connsiteX1" fmla="*/ 0 w 2305136"/>
              <a:gd name="connsiteY1" fmla="*/ 440369 h 1069476"/>
              <a:gd name="connsiteX2" fmla="*/ 7316 w 2305136"/>
              <a:gd name="connsiteY2" fmla="*/ 1069476 h 1069476"/>
              <a:gd name="connsiteX3" fmla="*/ 2150669 w 2305136"/>
              <a:gd name="connsiteY3" fmla="*/ 593988 h 1069476"/>
              <a:gd name="connsiteX4" fmla="*/ 2143354 w 2305136"/>
              <a:gd name="connsiteY4" fmla="*/ 1457 h 1069476"/>
              <a:gd name="connsiteX0" fmla="*/ 2143354 w 2259633"/>
              <a:gd name="connsiteY0" fmla="*/ 47501 h 1115520"/>
              <a:gd name="connsiteX1" fmla="*/ 0 w 2259633"/>
              <a:gd name="connsiteY1" fmla="*/ 486413 h 1115520"/>
              <a:gd name="connsiteX2" fmla="*/ 7316 w 2259633"/>
              <a:gd name="connsiteY2" fmla="*/ 1115520 h 1115520"/>
              <a:gd name="connsiteX3" fmla="*/ 2150669 w 2259633"/>
              <a:gd name="connsiteY3" fmla="*/ 640032 h 1115520"/>
              <a:gd name="connsiteX4" fmla="*/ 2143354 w 2259633"/>
              <a:gd name="connsiteY4" fmla="*/ 47501 h 1115520"/>
              <a:gd name="connsiteX0" fmla="*/ 2143354 w 2387606"/>
              <a:gd name="connsiteY0" fmla="*/ 47501 h 1115520"/>
              <a:gd name="connsiteX1" fmla="*/ 0 w 2387606"/>
              <a:gd name="connsiteY1" fmla="*/ 486413 h 1115520"/>
              <a:gd name="connsiteX2" fmla="*/ 7316 w 2387606"/>
              <a:gd name="connsiteY2" fmla="*/ 1115520 h 1115520"/>
              <a:gd name="connsiteX3" fmla="*/ 2150669 w 2387606"/>
              <a:gd name="connsiteY3" fmla="*/ 640032 h 1115520"/>
              <a:gd name="connsiteX4" fmla="*/ 2143354 w 2387606"/>
              <a:gd name="connsiteY4" fmla="*/ 47501 h 1115520"/>
              <a:gd name="connsiteX0" fmla="*/ 2143354 w 2335036"/>
              <a:gd name="connsiteY0" fmla="*/ 84198 h 1152217"/>
              <a:gd name="connsiteX1" fmla="*/ 0 w 2335036"/>
              <a:gd name="connsiteY1" fmla="*/ 523110 h 1152217"/>
              <a:gd name="connsiteX2" fmla="*/ 7316 w 2335036"/>
              <a:gd name="connsiteY2" fmla="*/ 1152217 h 1152217"/>
              <a:gd name="connsiteX3" fmla="*/ 2150669 w 2335036"/>
              <a:gd name="connsiteY3" fmla="*/ 676729 h 1152217"/>
              <a:gd name="connsiteX4" fmla="*/ 2143354 w 2335036"/>
              <a:gd name="connsiteY4" fmla="*/ 84198 h 1152217"/>
              <a:gd name="connsiteX0" fmla="*/ 2143354 w 2307818"/>
              <a:gd name="connsiteY0" fmla="*/ 84198 h 1152217"/>
              <a:gd name="connsiteX1" fmla="*/ 0 w 2307818"/>
              <a:gd name="connsiteY1" fmla="*/ 523110 h 1152217"/>
              <a:gd name="connsiteX2" fmla="*/ 7316 w 2307818"/>
              <a:gd name="connsiteY2" fmla="*/ 1152217 h 1152217"/>
              <a:gd name="connsiteX3" fmla="*/ 2150669 w 2307818"/>
              <a:gd name="connsiteY3" fmla="*/ 676729 h 1152217"/>
              <a:gd name="connsiteX4" fmla="*/ 2143354 w 2307818"/>
              <a:gd name="connsiteY4" fmla="*/ 84198 h 1152217"/>
              <a:gd name="connsiteX0" fmla="*/ 2143354 w 2307818"/>
              <a:gd name="connsiteY0" fmla="*/ 0 h 1068019"/>
              <a:gd name="connsiteX1" fmla="*/ 0 w 2307818"/>
              <a:gd name="connsiteY1" fmla="*/ 438912 h 1068019"/>
              <a:gd name="connsiteX2" fmla="*/ 7316 w 2307818"/>
              <a:gd name="connsiteY2" fmla="*/ 1068019 h 1068019"/>
              <a:gd name="connsiteX3" fmla="*/ 2150669 w 2307818"/>
              <a:gd name="connsiteY3" fmla="*/ 592531 h 1068019"/>
              <a:gd name="connsiteX4" fmla="*/ 2143354 w 2307818"/>
              <a:gd name="connsiteY4" fmla="*/ 0 h 1068019"/>
              <a:gd name="connsiteX0" fmla="*/ 2143354 w 2152136"/>
              <a:gd name="connsiteY0" fmla="*/ 0 h 1068019"/>
              <a:gd name="connsiteX1" fmla="*/ 0 w 2152136"/>
              <a:gd name="connsiteY1" fmla="*/ 438912 h 1068019"/>
              <a:gd name="connsiteX2" fmla="*/ 7316 w 2152136"/>
              <a:gd name="connsiteY2" fmla="*/ 1068019 h 1068019"/>
              <a:gd name="connsiteX3" fmla="*/ 2150669 w 2152136"/>
              <a:gd name="connsiteY3" fmla="*/ 592531 h 1068019"/>
              <a:gd name="connsiteX4" fmla="*/ 2143354 w 2152136"/>
              <a:gd name="connsiteY4" fmla="*/ 0 h 1068019"/>
              <a:gd name="connsiteX0" fmla="*/ 2136250 w 2145032"/>
              <a:gd name="connsiteY0" fmla="*/ 0 h 1068019"/>
              <a:gd name="connsiteX1" fmla="*/ 14842 w 2145032"/>
              <a:gd name="connsiteY1" fmla="*/ 438912 h 1068019"/>
              <a:gd name="connsiteX2" fmla="*/ 212 w 2145032"/>
              <a:gd name="connsiteY2" fmla="*/ 1068019 h 1068019"/>
              <a:gd name="connsiteX3" fmla="*/ 2143565 w 2145032"/>
              <a:gd name="connsiteY3" fmla="*/ 592531 h 1068019"/>
              <a:gd name="connsiteX4" fmla="*/ 2136250 w 2145032"/>
              <a:gd name="connsiteY4" fmla="*/ 0 h 1068019"/>
              <a:gd name="connsiteX0" fmla="*/ 2121408 w 2130190"/>
              <a:gd name="connsiteY0" fmla="*/ 0 h 1075334"/>
              <a:gd name="connsiteX1" fmla="*/ 0 w 2130190"/>
              <a:gd name="connsiteY1" fmla="*/ 438912 h 1075334"/>
              <a:gd name="connsiteX2" fmla="*/ 7316 w 2130190"/>
              <a:gd name="connsiteY2" fmla="*/ 1075334 h 1075334"/>
              <a:gd name="connsiteX3" fmla="*/ 2128723 w 2130190"/>
              <a:gd name="connsiteY3" fmla="*/ 592531 h 1075334"/>
              <a:gd name="connsiteX4" fmla="*/ 2121408 w 2130190"/>
              <a:gd name="connsiteY4" fmla="*/ 0 h 1075334"/>
              <a:gd name="connsiteX0" fmla="*/ 2121408 w 2130190"/>
              <a:gd name="connsiteY0" fmla="*/ 0 h 1046074"/>
              <a:gd name="connsiteX1" fmla="*/ 0 w 2130190"/>
              <a:gd name="connsiteY1" fmla="*/ 438912 h 1046074"/>
              <a:gd name="connsiteX2" fmla="*/ 7316 w 2130190"/>
              <a:gd name="connsiteY2" fmla="*/ 1046074 h 1046074"/>
              <a:gd name="connsiteX3" fmla="*/ 2128723 w 2130190"/>
              <a:gd name="connsiteY3" fmla="*/ 592531 h 1046074"/>
              <a:gd name="connsiteX4" fmla="*/ 2121408 w 2130190"/>
              <a:gd name="connsiteY4" fmla="*/ 0 h 10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0190" h="1046074">
                <a:moveTo>
                  <a:pt x="2121408" y="0"/>
                </a:moveTo>
                <a:cubicBezTo>
                  <a:pt x="1676664" y="86171"/>
                  <a:pt x="714451" y="292608"/>
                  <a:pt x="0" y="438912"/>
                </a:cubicBezTo>
                <a:cubicBezTo>
                  <a:pt x="2439" y="648614"/>
                  <a:pt x="4877" y="836372"/>
                  <a:pt x="7316" y="1046074"/>
                </a:cubicBezTo>
                <a:lnTo>
                  <a:pt x="2128723" y="592531"/>
                </a:lnTo>
                <a:cubicBezTo>
                  <a:pt x="2133599" y="377952"/>
                  <a:pt x="2125065" y="296265"/>
                  <a:pt x="21214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 rot="5400000">
            <a:off x="4426967" y="1335143"/>
            <a:ext cx="979857" cy="2588975"/>
          </a:xfrm>
          <a:prstGeom prst="parallelogram">
            <a:avLst>
              <a:gd name="adj" fmla="val 3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3763554" y="2397247"/>
            <a:ext cx="899112" cy="1754156"/>
          </a:xfrm>
          <a:prstGeom prst="parallelogram">
            <a:avLst>
              <a:gd name="adj" fmla="val 34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 rot="5400000">
            <a:off x="3738690" y="2775303"/>
            <a:ext cx="979857" cy="2588975"/>
          </a:xfrm>
          <a:prstGeom prst="parallelogram">
            <a:avLst>
              <a:gd name="adj" fmla="val 3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621022" y="1828800"/>
            <a:ext cx="1199693" cy="460858"/>
          </a:xfrm>
          <a:custGeom>
            <a:avLst/>
            <a:gdLst>
              <a:gd name="connsiteX0" fmla="*/ 1089965 w 1199693"/>
              <a:gd name="connsiteY0" fmla="*/ 0 h 460858"/>
              <a:gd name="connsiteX1" fmla="*/ 0 w 1199693"/>
              <a:gd name="connsiteY1" fmla="*/ 307238 h 460858"/>
              <a:gd name="connsiteX2" fmla="*/ 1016813 w 1199693"/>
              <a:gd name="connsiteY2" fmla="*/ 460858 h 460858"/>
              <a:gd name="connsiteX3" fmla="*/ 1199693 w 1199693"/>
              <a:gd name="connsiteY3" fmla="*/ 117043 h 460858"/>
              <a:gd name="connsiteX4" fmla="*/ 1089965 w 1199693"/>
              <a:gd name="connsiteY4" fmla="*/ 0 h 46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693" h="460858">
                <a:moveTo>
                  <a:pt x="1089965" y="0"/>
                </a:moveTo>
                <a:lnTo>
                  <a:pt x="0" y="307238"/>
                </a:lnTo>
                <a:lnTo>
                  <a:pt x="1016813" y="460858"/>
                </a:lnTo>
                <a:lnTo>
                  <a:pt x="1199693" y="117043"/>
                </a:lnTo>
                <a:lnTo>
                  <a:pt x="10899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시스템</a:t>
            </a: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D-day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예약 및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18">
            <a:extLst>
              <a:ext uri="{FF2B5EF4-FFF2-40B4-BE49-F238E27FC236}">
                <a16:creationId xmlns:a16="http://schemas.microsoft.com/office/drawing/2014/main" id="{C222571F-84DF-41ED-B2A3-B68A3E628E33}"/>
              </a:ext>
            </a:extLst>
          </p:cNvPr>
          <p:cNvGrpSpPr/>
          <p:nvPr/>
        </p:nvGrpSpPr>
        <p:grpSpPr>
          <a:xfrm>
            <a:off x="6572097" y="2175873"/>
            <a:ext cx="2588975" cy="986468"/>
            <a:chOff x="803640" y="3362835"/>
            <a:chExt cx="2059657" cy="98646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E01604-2A20-44C2-B892-0E385B963DC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마감일까지 남은 날짜를 자동으로 계산하여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형태로 표시합니다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이를 통해 사용자는 신청 마감 시한을 쉽게 확인할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F3C9A7-0A4F-4B1C-80A2-CC1793676AD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표시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04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발전 방향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Future Improvements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10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9DEA46-D82A-4F6E-9C5A-56225B15B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발전 방향</a:t>
            </a:r>
            <a:endParaRPr lang="en-US" altLang="ko-KR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4502A-A090-4C9E-93C6-2C18FD9C5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Future Improvements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38120D4-2CE6-4827-9288-085257128A8A}"/>
              </a:ext>
            </a:extLst>
          </p:cNvPr>
          <p:cNvGrpSpPr/>
          <p:nvPr/>
        </p:nvGrpSpPr>
        <p:grpSpPr>
          <a:xfrm>
            <a:off x="688853" y="2878838"/>
            <a:ext cx="7751215" cy="1671855"/>
            <a:chOff x="641074" y="3933059"/>
            <a:chExt cx="7838418" cy="2014565"/>
          </a:xfrm>
        </p:grpSpPr>
        <p:sp>
          <p:nvSpPr>
            <p:cNvPr id="5" name="L-Shape 5">
              <a:extLst>
                <a:ext uri="{FF2B5EF4-FFF2-40B4-BE49-F238E27FC236}">
                  <a16:creationId xmlns:a16="http://schemas.microsoft.com/office/drawing/2014/main" id="{0931EF86-F2EF-4D05-9910-546D3FE32859}"/>
                </a:ext>
              </a:extLst>
            </p:cNvPr>
            <p:cNvSpPr/>
            <p:nvPr/>
          </p:nvSpPr>
          <p:spPr>
            <a:xfrm rot="10800000" flipH="1">
              <a:off x="6977785" y="3935720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rgbClr val="404040"/>
                </a:solidFill>
              </a:endParaRPr>
            </a:p>
          </p:txBody>
        </p:sp>
        <p:sp>
          <p:nvSpPr>
            <p:cNvPr id="6" name="L-Shape 28">
              <a:extLst>
                <a:ext uri="{FF2B5EF4-FFF2-40B4-BE49-F238E27FC236}">
                  <a16:creationId xmlns:a16="http://schemas.microsoft.com/office/drawing/2014/main" id="{9F9098F3-A6BB-4B93-B7D3-2BF07E3071F4}"/>
                </a:ext>
              </a:extLst>
            </p:cNvPr>
            <p:cNvSpPr/>
            <p:nvPr/>
          </p:nvSpPr>
          <p:spPr>
            <a:xfrm rot="10800000" flipH="1">
              <a:off x="5393609" y="4259755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7" name="L-Shape 29">
              <a:extLst>
                <a:ext uri="{FF2B5EF4-FFF2-40B4-BE49-F238E27FC236}">
                  <a16:creationId xmlns:a16="http://schemas.microsoft.com/office/drawing/2014/main" id="{63D4C844-871A-416E-921A-F95C5EEFE697}"/>
                </a:ext>
              </a:extLst>
            </p:cNvPr>
            <p:cNvSpPr/>
            <p:nvPr/>
          </p:nvSpPr>
          <p:spPr>
            <a:xfrm rot="10800000" flipH="1">
              <a:off x="3809431" y="4583791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rgbClr val="404040"/>
                </a:solidFill>
              </a:endParaRPr>
            </a:p>
          </p:txBody>
        </p:sp>
        <p:sp>
          <p:nvSpPr>
            <p:cNvPr id="8" name="L-Shape 30">
              <a:extLst>
                <a:ext uri="{FF2B5EF4-FFF2-40B4-BE49-F238E27FC236}">
                  <a16:creationId xmlns:a16="http://schemas.microsoft.com/office/drawing/2014/main" id="{317578F6-10B6-41DE-80D3-7965048414EC}"/>
                </a:ext>
              </a:extLst>
            </p:cNvPr>
            <p:cNvSpPr/>
            <p:nvPr/>
          </p:nvSpPr>
          <p:spPr>
            <a:xfrm rot="10800000" flipH="1">
              <a:off x="2225251" y="4907827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9" name="L-Shape 31">
              <a:extLst>
                <a:ext uri="{FF2B5EF4-FFF2-40B4-BE49-F238E27FC236}">
                  <a16:creationId xmlns:a16="http://schemas.microsoft.com/office/drawing/2014/main" id="{A0A9E3A1-14CC-4F11-A2AC-4B6B9742A576}"/>
                </a:ext>
              </a:extLst>
            </p:cNvPr>
            <p:cNvSpPr/>
            <p:nvPr/>
          </p:nvSpPr>
          <p:spPr>
            <a:xfrm rot="10800000" flipH="1">
              <a:off x="641074" y="5231861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A6CBE97-22C1-4D07-9E9E-5EBCC5334E7F}"/>
                </a:ext>
              </a:extLst>
            </p:cNvPr>
            <p:cNvSpPr/>
            <p:nvPr/>
          </p:nvSpPr>
          <p:spPr>
            <a:xfrm>
              <a:off x="1890755" y="4905182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F208C2E-6D8C-4E77-83C2-4A91473EF360}"/>
                </a:ext>
              </a:extLst>
            </p:cNvPr>
            <p:cNvSpPr/>
            <p:nvPr/>
          </p:nvSpPr>
          <p:spPr>
            <a:xfrm>
              <a:off x="3474932" y="4581146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BD8C5F7-671A-4F14-A1AA-71B85BFDCCCE}"/>
                </a:ext>
              </a:extLst>
            </p:cNvPr>
            <p:cNvSpPr/>
            <p:nvPr/>
          </p:nvSpPr>
          <p:spPr>
            <a:xfrm>
              <a:off x="5059109" y="425710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35A9E60-02F4-4C9E-8454-A598033D6261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</p:grpSp>
      <p:grpSp>
        <p:nvGrpSpPr>
          <p:cNvPr id="24" name="Group 82">
            <a:extLst>
              <a:ext uri="{FF2B5EF4-FFF2-40B4-BE49-F238E27FC236}">
                <a16:creationId xmlns:a16="http://schemas.microsoft.com/office/drawing/2014/main" id="{DBC7A6B8-FBB6-4A9D-8D8C-FEEA121E05F7}"/>
              </a:ext>
            </a:extLst>
          </p:cNvPr>
          <p:cNvGrpSpPr/>
          <p:nvPr/>
        </p:nvGrpSpPr>
        <p:grpSpPr>
          <a:xfrm>
            <a:off x="587741" y="2819705"/>
            <a:ext cx="1680882" cy="511163"/>
            <a:chOff x="305526" y="2756545"/>
            <a:chExt cx="1764196" cy="6815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6544-8598-4144-9482-095C1E381740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네이버</a:t>
              </a:r>
              <a:r>
                <a:rPr lang="en-US" altLang="ko-KR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카카오 등 회원가입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API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연동 구현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6244CA-89E8-443F-8413-AE7EBD1474BB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sz="9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통한 로그인 생성</a:t>
              </a:r>
            </a:p>
          </p:txBody>
        </p:sp>
      </p:grpSp>
      <p:grpSp>
        <p:nvGrpSpPr>
          <p:cNvPr id="27" name="Group 87">
            <a:extLst>
              <a:ext uri="{FF2B5EF4-FFF2-40B4-BE49-F238E27FC236}">
                <a16:creationId xmlns:a16="http://schemas.microsoft.com/office/drawing/2014/main" id="{B4A14090-562F-44CB-9342-DDF27E0EB209}"/>
              </a:ext>
            </a:extLst>
          </p:cNvPr>
          <p:cNvGrpSpPr/>
          <p:nvPr/>
        </p:nvGrpSpPr>
        <p:grpSpPr>
          <a:xfrm>
            <a:off x="2190469" y="2552083"/>
            <a:ext cx="1634709" cy="511163"/>
            <a:chOff x="442253" y="2756545"/>
            <a:chExt cx="1715734" cy="6815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76D7FC-E97D-4F3A-9B59-1B2AC9490A90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데이터 분석 및 효율적인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플랫폼 관리 도구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9F72BF-3258-412D-9BBB-516D1056D2DF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관리자 대시보드 강화</a:t>
              </a:r>
            </a:p>
          </p:txBody>
        </p:sp>
      </p:grpSp>
      <p:grpSp>
        <p:nvGrpSpPr>
          <p:cNvPr id="30" name="Group 92">
            <a:extLst>
              <a:ext uri="{FF2B5EF4-FFF2-40B4-BE49-F238E27FC236}">
                <a16:creationId xmlns:a16="http://schemas.microsoft.com/office/drawing/2014/main" id="{A6B58958-1355-4AB3-8BB5-740426CBF50D}"/>
              </a:ext>
            </a:extLst>
          </p:cNvPr>
          <p:cNvGrpSpPr/>
          <p:nvPr/>
        </p:nvGrpSpPr>
        <p:grpSpPr>
          <a:xfrm>
            <a:off x="5303581" y="2016839"/>
            <a:ext cx="1634709" cy="511163"/>
            <a:chOff x="432225" y="2756545"/>
            <a:chExt cx="1715734" cy="6815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6361FC-D0CE-4F24-9295-DC090302EB2A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다양한 디바이스에 최적화된 사용자 경험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CCAAC0-FA03-46FC-A433-9B933AA85087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모바일 반응형 개선</a:t>
              </a:r>
            </a:p>
          </p:txBody>
        </p:sp>
      </p:grpSp>
      <p:grpSp>
        <p:nvGrpSpPr>
          <p:cNvPr id="33" name="Group 97">
            <a:extLst>
              <a:ext uri="{FF2B5EF4-FFF2-40B4-BE49-F238E27FC236}">
                <a16:creationId xmlns:a16="http://schemas.microsoft.com/office/drawing/2014/main" id="{CC58FBE5-33AA-4CCF-9ADC-DC0896CB1BDE}"/>
              </a:ext>
            </a:extLst>
          </p:cNvPr>
          <p:cNvGrpSpPr/>
          <p:nvPr/>
        </p:nvGrpSpPr>
        <p:grpSpPr>
          <a:xfrm>
            <a:off x="3747025" y="2284462"/>
            <a:ext cx="1634709" cy="511163"/>
            <a:chOff x="432225" y="2756545"/>
            <a:chExt cx="1715734" cy="681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AB8898-DECF-4C26-A131-42AD1BDE2BA9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실시간 소통을 위한 알림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시스템 구축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70D888-E14E-4DC3-9117-E63C674D4BEA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알림 및 메시지 기능</a:t>
              </a:r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4DE7D788-2EFD-45E6-AB66-E11762234C23}"/>
              </a:ext>
            </a:extLst>
          </p:cNvPr>
          <p:cNvGrpSpPr/>
          <p:nvPr/>
        </p:nvGrpSpPr>
        <p:grpSpPr>
          <a:xfrm>
            <a:off x="6860136" y="1749218"/>
            <a:ext cx="1651860" cy="511163"/>
            <a:chOff x="434997" y="2756545"/>
            <a:chExt cx="1733736" cy="68155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9BC29E-0327-4D51-9BF4-6CCC46AF4560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태그와 카테고리 기반의 지능형 클래스 추천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A8FF97-8AF7-47FC-AB63-A564EC4C5F0B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 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추천 시스템 도입</a:t>
              </a:r>
            </a:p>
          </p:txBody>
        </p:sp>
      </p:grp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674B2B59-8CBB-42AE-A4E1-D0536AA92A94}"/>
              </a:ext>
            </a:extLst>
          </p:cNvPr>
          <p:cNvCxnSpPr/>
          <p:nvPr/>
        </p:nvCxnSpPr>
        <p:spPr>
          <a:xfrm>
            <a:off x="1416971" y="3400801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6">
            <a:extLst>
              <a:ext uri="{FF2B5EF4-FFF2-40B4-BE49-F238E27FC236}">
                <a16:creationId xmlns:a16="http://schemas.microsoft.com/office/drawing/2014/main" id="{5D02A333-AC45-4C21-8F2C-3A15EFC9D11C}"/>
              </a:ext>
            </a:extLst>
          </p:cNvPr>
          <p:cNvCxnSpPr/>
          <p:nvPr/>
        </p:nvCxnSpPr>
        <p:spPr>
          <a:xfrm>
            <a:off x="3007823" y="312998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7">
            <a:extLst>
              <a:ext uri="{FF2B5EF4-FFF2-40B4-BE49-F238E27FC236}">
                <a16:creationId xmlns:a16="http://schemas.microsoft.com/office/drawing/2014/main" id="{751A422B-81E3-4A87-BAB7-9FDEBE82C603}"/>
              </a:ext>
            </a:extLst>
          </p:cNvPr>
          <p:cNvCxnSpPr/>
          <p:nvPr/>
        </p:nvCxnSpPr>
        <p:spPr>
          <a:xfrm>
            <a:off x="4564379" y="285916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8">
            <a:extLst>
              <a:ext uri="{FF2B5EF4-FFF2-40B4-BE49-F238E27FC236}">
                <a16:creationId xmlns:a16="http://schemas.microsoft.com/office/drawing/2014/main" id="{D2AF9492-8163-445C-94CF-D9E805213AB4}"/>
              </a:ext>
            </a:extLst>
          </p:cNvPr>
          <p:cNvCxnSpPr/>
          <p:nvPr/>
        </p:nvCxnSpPr>
        <p:spPr>
          <a:xfrm>
            <a:off x="6120935" y="258834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9">
            <a:extLst>
              <a:ext uri="{FF2B5EF4-FFF2-40B4-BE49-F238E27FC236}">
                <a16:creationId xmlns:a16="http://schemas.microsoft.com/office/drawing/2014/main" id="{4A41C1D2-6A41-4620-A445-0644BE71C0B1}"/>
              </a:ext>
            </a:extLst>
          </p:cNvPr>
          <p:cNvCxnSpPr/>
          <p:nvPr/>
        </p:nvCxnSpPr>
        <p:spPr>
          <a:xfrm>
            <a:off x="7686066" y="231752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 Same Side Corner Rectangle 8">
            <a:extLst>
              <a:ext uri="{FF2B5EF4-FFF2-40B4-BE49-F238E27FC236}">
                <a16:creationId xmlns:a16="http://schemas.microsoft.com/office/drawing/2014/main" id="{95829519-7019-4D9C-AA6D-3B682BFABC3D}"/>
              </a:ext>
            </a:extLst>
          </p:cNvPr>
          <p:cNvSpPr/>
          <p:nvPr/>
        </p:nvSpPr>
        <p:spPr>
          <a:xfrm>
            <a:off x="1236828" y="2249086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683C0791-7E2D-41E3-A2A7-ECBCD6589E3E}"/>
              </a:ext>
            </a:extLst>
          </p:cNvPr>
          <p:cNvSpPr/>
          <p:nvPr/>
        </p:nvSpPr>
        <p:spPr>
          <a:xfrm>
            <a:off x="2818039" y="1952330"/>
            <a:ext cx="358706" cy="38146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ED2C373-9204-4F9C-A6F9-717216BC5F7B}"/>
              </a:ext>
            </a:extLst>
          </p:cNvPr>
          <p:cNvSpPr/>
          <p:nvPr/>
        </p:nvSpPr>
        <p:spPr>
          <a:xfrm>
            <a:off x="4379391" y="1698282"/>
            <a:ext cx="385218" cy="386356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ounded Rectangle 7">
            <a:extLst>
              <a:ext uri="{FF2B5EF4-FFF2-40B4-BE49-F238E27FC236}">
                <a16:creationId xmlns:a16="http://schemas.microsoft.com/office/drawing/2014/main" id="{4AF89C6E-A2C7-4617-804D-C25C5CF91578}"/>
              </a:ext>
            </a:extLst>
          </p:cNvPr>
          <p:cNvSpPr/>
          <p:nvPr/>
        </p:nvSpPr>
        <p:spPr>
          <a:xfrm>
            <a:off x="5985288" y="139488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FBE5A389-9A56-47C6-8FEF-56BB16661CE6}"/>
              </a:ext>
            </a:extLst>
          </p:cNvPr>
          <p:cNvSpPr/>
          <p:nvPr/>
        </p:nvSpPr>
        <p:spPr>
          <a:xfrm rot="18900000">
            <a:off x="7584737" y="105478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115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-34732" y="498989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HobbyMe</a:t>
            </a:r>
            <a:r>
              <a:rPr 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목차</a:t>
            </a:r>
            <a:endParaRPr 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프로젝트 개요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ERD,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개발목적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개발기간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 주요 역할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0" y="2313572"/>
            <a:ext cx="5277383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개발 환경 및 기술 스택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Java Servlet &amp; JSP, JDBC, HTML/CSS, JavaScript, MySQL, Apache Tomcat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등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8521"/>
            <a:chOff x="2175371" y="1762964"/>
            <a:chExt cx="5040560" cy="548521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핵심 기능 요약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회원관리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커뮤니티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소통 기능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예약 및 결제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48521"/>
            <a:chOff x="2175371" y="1762964"/>
            <a:chExt cx="5040560" cy="548521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시스템 특징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MVC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패턴 기반 구조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파일 업로드 및 다운로드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결제 모듈 분리 구현</a:t>
              </a: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1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HobbyMe</a:t>
            </a:r>
            <a:r>
              <a:rPr 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목차</a:t>
            </a:r>
            <a:endParaRPr 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사용자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인터페이스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(UI)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 이용자 사용구현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0" y="2313572"/>
            <a:ext cx="5277383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데이터베이스 설계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User, Post, Payment, Coupon, Category, Host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등 관계 및 구조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8521"/>
            <a:chOff x="2175371" y="1762964"/>
            <a:chExt cx="5040560" cy="548521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차별화 요소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 및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48521"/>
            <a:chOff x="2175371" y="1762964"/>
            <a:chExt cx="5040560" cy="548521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향후 발전 방향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문제인식 및 해결과정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방어코드 사례</a:t>
              </a: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Overview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CFDE3-3E9B-4174-99B1-5BDC2E69D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28346"/>
            <a:ext cx="6624736" cy="4306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8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0DB0D-FAF4-4488-8255-2F331C38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694948"/>
            <a:ext cx="6120680" cy="44237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337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Overview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268" y="1374018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‘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HobbyMe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’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268" y="107894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프로그램 이름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268" y="238505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취미 기반 클래스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예약 및 결제 통합 플랫폼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6268" y="207903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개발 목적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6268" y="355584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클래스 제공자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호스트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),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수강자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회원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6268" y="3214170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이용대상자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4941" y="2094419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명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34941" y="178585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개발 기간 및 인원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8444" y="310844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전체 설계 및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FrontController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기반 통합 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5378" y="2798672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주요 역할</a:t>
            </a:r>
          </a:p>
        </p:txBody>
      </p:sp>
      <p:grpSp>
        <p:nvGrpSpPr>
          <p:cNvPr id="71" name="Group 3">
            <a:extLst>
              <a:ext uri="{FF2B5EF4-FFF2-40B4-BE49-F238E27FC236}">
                <a16:creationId xmlns:a16="http://schemas.microsoft.com/office/drawing/2014/main" id="{4DD26C9C-A696-44BC-AE18-DD1B0B364916}"/>
              </a:ext>
            </a:extLst>
          </p:cNvPr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Teardrop 4">
              <a:extLst>
                <a:ext uri="{FF2B5EF4-FFF2-40B4-BE49-F238E27FC236}">
                  <a16:creationId xmlns:a16="http://schemas.microsoft.com/office/drawing/2014/main" id="{2300A2B9-DE84-4DBA-A587-E5BB7D345F1A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5">
              <a:extLst>
                <a:ext uri="{FF2B5EF4-FFF2-40B4-BE49-F238E27FC236}">
                  <a16:creationId xmlns:a16="http://schemas.microsoft.com/office/drawing/2014/main" id="{02CAF73A-CC5C-4850-9F7E-9FE6204701CE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Group 6">
            <a:extLst>
              <a:ext uri="{FF2B5EF4-FFF2-40B4-BE49-F238E27FC236}">
                <a16:creationId xmlns:a16="http://schemas.microsoft.com/office/drawing/2014/main" id="{5BB9288D-5A3A-4865-AFDD-314647782B2B}"/>
              </a:ext>
            </a:extLst>
          </p:cNvPr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Teardrop 7">
              <a:extLst>
                <a:ext uri="{FF2B5EF4-FFF2-40B4-BE49-F238E27FC236}">
                  <a16:creationId xmlns:a16="http://schemas.microsoft.com/office/drawing/2014/main" id="{A4D7E16C-99F1-4F46-990C-90E975CAB6C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8">
              <a:extLst>
                <a:ext uri="{FF2B5EF4-FFF2-40B4-BE49-F238E27FC236}">
                  <a16:creationId xmlns:a16="http://schemas.microsoft.com/office/drawing/2014/main" id="{93E430C1-7A5E-4275-8EBD-A42A15093ECD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9">
            <a:extLst>
              <a:ext uri="{FF2B5EF4-FFF2-40B4-BE49-F238E27FC236}">
                <a16:creationId xmlns:a16="http://schemas.microsoft.com/office/drawing/2014/main" id="{FF9523F8-6848-46D7-A9F4-F5B0BEA25FB2}"/>
              </a:ext>
            </a:extLst>
          </p:cNvPr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8" name="Teardrop 10">
              <a:extLst>
                <a:ext uri="{FF2B5EF4-FFF2-40B4-BE49-F238E27FC236}">
                  <a16:creationId xmlns:a16="http://schemas.microsoft.com/office/drawing/2014/main" id="{544B2ABA-3EB6-4CA5-B1CF-D341785F5D82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11">
              <a:extLst>
                <a:ext uri="{FF2B5EF4-FFF2-40B4-BE49-F238E27FC236}">
                  <a16:creationId xmlns:a16="http://schemas.microsoft.com/office/drawing/2014/main" id="{4E86440C-5666-4DF2-B751-D75A015137FC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12">
            <a:extLst>
              <a:ext uri="{FF2B5EF4-FFF2-40B4-BE49-F238E27FC236}">
                <a16:creationId xmlns:a16="http://schemas.microsoft.com/office/drawing/2014/main" id="{EA179EAC-80CE-4822-96F4-64A39413B1D8}"/>
              </a:ext>
            </a:extLst>
          </p:cNvPr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1" name="Teardrop 13">
              <a:extLst>
                <a:ext uri="{FF2B5EF4-FFF2-40B4-BE49-F238E27FC236}">
                  <a16:creationId xmlns:a16="http://schemas.microsoft.com/office/drawing/2014/main" id="{4E1F31BD-68DE-4543-8F4B-971145E3A0E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000000"/>
                </a:highlight>
              </a:endParaRPr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70EFE347-E3FD-4521-8660-3C70F3823D3A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83" name="Group 15">
            <a:extLst>
              <a:ext uri="{FF2B5EF4-FFF2-40B4-BE49-F238E27FC236}">
                <a16:creationId xmlns:a16="http://schemas.microsoft.com/office/drawing/2014/main" id="{1D0B2953-C663-42EB-9070-A73E3D2EBED6}"/>
              </a:ext>
            </a:extLst>
          </p:cNvPr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Teardrop 16">
              <a:extLst>
                <a:ext uri="{FF2B5EF4-FFF2-40B4-BE49-F238E27FC236}">
                  <a16:creationId xmlns:a16="http://schemas.microsoft.com/office/drawing/2014/main" id="{A962BD6D-419A-4BE9-9467-1DDB7286624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17">
              <a:extLst>
                <a:ext uri="{FF2B5EF4-FFF2-40B4-BE49-F238E27FC236}">
                  <a16:creationId xmlns:a16="http://schemas.microsoft.com/office/drawing/2014/main" id="{421DB313-B12E-4D6E-9EA3-A8D757757284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Rectangle 18">
            <a:extLst>
              <a:ext uri="{FF2B5EF4-FFF2-40B4-BE49-F238E27FC236}">
                <a16:creationId xmlns:a16="http://schemas.microsoft.com/office/drawing/2014/main" id="{AB54BB91-5BE6-495E-AD14-AC165D775042}"/>
              </a:ext>
            </a:extLst>
          </p:cNvPr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19">
            <a:extLst>
              <a:ext uri="{FF2B5EF4-FFF2-40B4-BE49-F238E27FC236}">
                <a16:creationId xmlns:a16="http://schemas.microsoft.com/office/drawing/2014/main" id="{40CA7CB4-392F-4388-BF1E-28224D18403C}"/>
              </a:ext>
            </a:extLst>
          </p:cNvPr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20">
            <a:extLst>
              <a:ext uri="{FF2B5EF4-FFF2-40B4-BE49-F238E27FC236}">
                <a16:creationId xmlns:a16="http://schemas.microsoft.com/office/drawing/2014/main" id="{0727EA28-6C69-4A36-AE78-A3B985020772}"/>
              </a:ext>
            </a:extLst>
          </p:cNvPr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ectangle 21">
            <a:extLst>
              <a:ext uri="{FF2B5EF4-FFF2-40B4-BE49-F238E27FC236}">
                <a16:creationId xmlns:a16="http://schemas.microsoft.com/office/drawing/2014/main" id="{DCAD2DE3-5370-4EAA-A241-0B9CD48272A7}"/>
              </a:ext>
            </a:extLst>
          </p:cNvPr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E7915E7F-0B48-464D-8C78-8C3487C89AE6}"/>
              </a:ext>
            </a:extLst>
          </p:cNvPr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Block Arc 14">
            <a:extLst>
              <a:ext uri="{FF2B5EF4-FFF2-40B4-BE49-F238E27FC236}">
                <a16:creationId xmlns:a16="http://schemas.microsoft.com/office/drawing/2014/main" id="{30495573-82FB-4E24-A7CE-DB014558B086}"/>
              </a:ext>
            </a:extLst>
          </p:cNvPr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6">
            <a:extLst>
              <a:ext uri="{FF2B5EF4-FFF2-40B4-BE49-F238E27FC236}">
                <a16:creationId xmlns:a16="http://schemas.microsoft.com/office/drawing/2014/main" id="{B153B3D2-EFD0-42B8-A627-F655CA496FA2}"/>
              </a:ext>
            </a:extLst>
          </p:cNvPr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Round Same Side Corner Rectangle 8">
            <a:extLst>
              <a:ext uri="{FF2B5EF4-FFF2-40B4-BE49-F238E27FC236}">
                <a16:creationId xmlns:a16="http://schemas.microsoft.com/office/drawing/2014/main" id="{E6D1A6CC-187C-4376-802F-094898A62D5B}"/>
              </a:ext>
            </a:extLst>
          </p:cNvPr>
          <p:cNvSpPr/>
          <p:nvPr/>
        </p:nvSpPr>
        <p:spPr>
          <a:xfrm>
            <a:off x="3591826" y="337974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Rounded Rectangle 51">
            <a:extLst>
              <a:ext uri="{FF2B5EF4-FFF2-40B4-BE49-F238E27FC236}">
                <a16:creationId xmlns:a16="http://schemas.microsoft.com/office/drawing/2014/main" id="{71C363A2-3CBE-4271-A329-7D0C08BA238C}"/>
              </a:ext>
            </a:extLst>
          </p:cNvPr>
          <p:cNvSpPr/>
          <p:nvPr/>
        </p:nvSpPr>
        <p:spPr>
          <a:xfrm rot="16200000" flipH="1">
            <a:off x="3737211" y="2369108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0BE67ABA-CB77-4B4F-9645-B6DCE6B0639F}"/>
              </a:ext>
            </a:extLst>
          </p:cNvPr>
          <p:cNvSpPr>
            <a:spLocks noChangeAspect="1"/>
          </p:cNvSpPr>
          <p:nvPr/>
        </p:nvSpPr>
        <p:spPr>
          <a:xfrm rot="2160000">
            <a:off x="4975287" y="1990551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8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및 기술 스택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Development Environment &amp; Tech Stack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67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1049</Words>
  <Application>Microsoft Office PowerPoint</Application>
  <PresentationFormat>화면 슬라이드 쇼(16:9)</PresentationFormat>
  <Paragraphs>210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 ExtraBold</vt:lpstr>
      <vt:lpstr>나눔스퀘어라운드 ExtraBold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tj</cp:lastModifiedBy>
  <cp:revision>237</cp:revision>
  <dcterms:created xsi:type="dcterms:W3CDTF">2016-12-05T23:26:54Z</dcterms:created>
  <dcterms:modified xsi:type="dcterms:W3CDTF">2025-05-20T06:13:30Z</dcterms:modified>
</cp:coreProperties>
</file>