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129" r:id="rId1"/>
  </p:sldMasterIdLst>
  <p:notesMasterIdLst>
    <p:notesMasterId r:id="rId16"/>
  </p:notesMasterIdLst>
  <p:handoutMasterIdLst>
    <p:handoutMasterId r:id="rId17"/>
  </p:handoutMasterIdLst>
  <p:sldIdLst>
    <p:sldId id="707" r:id="rId2"/>
    <p:sldId id="619" r:id="rId3"/>
    <p:sldId id="630" r:id="rId4"/>
    <p:sldId id="714" r:id="rId5"/>
    <p:sldId id="605" r:id="rId6"/>
    <p:sldId id="941" r:id="rId7"/>
    <p:sldId id="942" r:id="rId8"/>
    <p:sldId id="850" r:id="rId9"/>
    <p:sldId id="940" r:id="rId10"/>
    <p:sldId id="943" r:id="rId11"/>
    <p:sldId id="944" r:id="rId12"/>
    <p:sldId id="946" r:id="rId13"/>
    <p:sldId id="945" r:id="rId14"/>
    <p:sldId id="878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5" autoAdjust="0"/>
    <p:restoredTop sz="94258" autoAdjust="0"/>
  </p:normalViewPr>
  <p:slideViewPr>
    <p:cSldViewPr snapToGrid="0">
      <p:cViewPr varScale="1">
        <p:scale>
          <a:sx n="77" d="100"/>
          <a:sy n="77" d="100"/>
        </p:scale>
        <p:origin x="1790" y="72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fld id="{44B68EE0-4410-487B-8EF2-AB4C8DC9B547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</a:p>
          <a:p>
            <a:pPr lvl="1">
              <a:defRPr/>
            </a:pPr>
            <a:r>
              <a:rPr lang="de-DE"/>
              <a:t>Zweite Ebene</a:t>
            </a:r>
          </a:p>
          <a:p>
            <a:pPr lvl="2">
              <a:defRPr/>
            </a:pPr>
            <a:r>
              <a:rPr lang="de-DE"/>
              <a:t>Dritte Ebene</a:t>
            </a:r>
          </a:p>
          <a:p>
            <a:pPr lvl="3">
              <a:defRPr/>
            </a:pPr>
            <a:r>
              <a:rPr lang="de-DE"/>
              <a:t>Vierte Ebene</a:t>
            </a:r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fld id="{81967304-A513-47CF-AA1B-1F2A36BB6376}" type="slidenum">
              <a:rPr lang="de-DE" altLang="ko-KR"/>
              <a:pPr lvl="0">
                <a:defRPr/>
              </a:pPr>
              <a:t>‹#›</a:t>
            </a:fld>
            <a:endParaRPr lang="de-DE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1967304-A513-47CF-AA1B-1F2A36BB6376}" type="slidenum">
              <a:rPr lang="en-US" altLang="ko-KR"/>
              <a:pPr lvl="0"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1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30" name="TextBox 1029"/>
          <p:cNvSpPr txBox="1"/>
          <p:nvPr userDrawn="1"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lstStyle/>
          <a:p>
            <a:pPr marL="0" lvl="0" indent="0" algn="ctr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 dirty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kumimoji="0" lang="ko-KR" altLang="en-US" sz="3000" b="1" i="0" u="none" strike="noStrike" kern="1200" cap="none" spc="0" normalizeH="0" baseline="0" dirty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kumimoji="0" lang="en-US" altLang="ko-KR" sz="3000" b="1" i="0" u="none" strike="noStrike" kern="1200" cap="none" spc="0" normalizeH="0" baseline="0" dirty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kumimoji="0" lang="ko-KR" altLang="en-US" sz="3000" b="1" i="0" u="none" strike="noStrike" kern="1200" cap="none" spc="0" normalizeH="0" baseline="0" dirty="0" err="1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장제목</a:t>
            </a:r>
            <a:endParaRPr kumimoji="0" lang="ko-KR" altLang="en-US" sz="3000" b="1" i="0" u="none" strike="noStrike" kern="1200" cap="none" spc="0" normalizeH="0" baseline="0" dirty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033" name="그림 103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92"/>
          <a:stretch/>
        </p:blipFill>
        <p:spPr>
          <a:xfrm>
            <a:off x="1824037" y="720247"/>
            <a:ext cx="5495925" cy="4341200"/>
          </a:xfrm>
          <a:prstGeom prst="rect">
            <a:avLst/>
          </a:prstGeom>
        </p:spPr>
      </p:pic>
      <p:pic>
        <p:nvPicPr>
          <p:cNvPr id="1029" name="그림 102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5160" y="241746"/>
            <a:ext cx="662422" cy="649108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목차</a:t>
            </a:r>
            <a:endParaRPr kumimoji="0" lang="ko-KR" altLang="en-US" sz="4400" b="1" spc="-150" dirty="0">
              <a:solidFill>
                <a:schemeClr val="accent6">
                  <a:lumMod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400" b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학습목표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학습 목표</a:t>
            </a:r>
            <a:endParaRPr kumimoji="0" lang="ko-KR" altLang="en-US" sz="4400" b="1" spc="-150" dirty="0">
              <a:solidFill>
                <a:schemeClr val="accent6">
                  <a:lumMod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/>
              <a:buChar char="•"/>
              <a:defRPr sz="2400" b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섹션 목차" preserve="1" userDrawn="1">
  <p:cSld name="1_본문_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0" y="908051"/>
            <a:ext cx="9144000" cy="0"/>
          </a:xfrm>
          <a:prstGeom prst="line">
            <a:avLst/>
          </a:prstGeom>
          <a:ln w="76200" cmpd="sng"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33000">
                  <a:schemeClr val="accent6">
                    <a:lumMod val="75000"/>
                  </a:schemeClr>
                </a:gs>
                <a:gs pos="68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/>
              <a:buChar char="n"/>
              <a:defRPr sz="18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2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본문2" preserve="1" userDrawn="1">
  <p:cSld name="1_본문_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9D3222A-D61B-18D2-3D48-9AA7AB0094D1}"/>
              </a:ext>
            </a:extLst>
          </p:cNvPr>
          <p:cNvCxnSpPr>
            <a:cxnSpLocks/>
          </p:cNvCxnSpPr>
          <p:nvPr userDrawn="1"/>
        </p:nvCxnSpPr>
        <p:spPr>
          <a:xfrm>
            <a:off x="0" y="908051"/>
            <a:ext cx="9144000" cy="0"/>
          </a:xfrm>
          <a:prstGeom prst="line">
            <a:avLst/>
          </a:prstGeom>
          <a:ln w="76200" cmpd="sng"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33000">
                  <a:schemeClr val="accent6">
                    <a:lumMod val="75000"/>
                  </a:schemeClr>
                </a:gs>
                <a:gs pos="68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끝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6">
              <a:lumMod val="50000"/>
              <a:alpha val="8471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Office 테마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3C4A7B72-6AE8-49C2-8F32-E8A725FD610D}" type="datetime1">
              <a:rPr lang="ko-KR" altLang="en-US"/>
              <a:pPr lvl="0">
                <a:defRPr/>
              </a:pPr>
              <a:t>2025-01-07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52DD98C4-AD35-4759-9571-E1AA62A00DA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1852" y="570411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lstStyle/>
          <a:p>
            <a:pPr lvl="0">
              <a:defRPr/>
            </a:pPr>
            <a:endParaRPr lang="ko-KR" altLang="en-US" sz="3600"/>
          </a:p>
        </p:txBody>
      </p:sp>
      <p:sp>
        <p:nvSpPr>
          <p:cNvPr id="3" name="TextBox 2"/>
          <p:cNvSpPr txBox="1"/>
          <p:nvPr/>
        </p:nvSpPr>
        <p:spPr>
          <a:xfrm>
            <a:off x="378823" y="5643154"/>
            <a:ext cx="8386354" cy="91440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전기의 기본 개념과 팅커캐드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9209" y="5378192"/>
            <a:ext cx="9144000" cy="1477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lstStyle/>
          <a:p>
            <a:pPr lvl="0" algn="ctr">
              <a:defRPr/>
            </a:pPr>
            <a:r>
              <a:rPr lang="en-US" altLang="ko-KR" sz="3000" b="1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lang="ko-KR" altLang="en-US" sz="3000" b="1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스프링 부트 소개</a:t>
            </a:r>
            <a:endParaRPr lang="ko-KR" altLang="en-US" sz="1600" b="1" dirty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B74DD-D716-A40A-C4D2-EF01CFB49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06FF51D-1CBC-642B-5B58-2E83DC0182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 dirty="0"/>
              <a:t>자바 플랫폼 개발 프레임워크의 대세</a:t>
            </a:r>
            <a:r>
              <a:rPr lang="en-US" altLang="ko-KR" b="1" dirty="0"/>
              <a:t>, </a:t>
            </a:r>
            <a:r>
              <a:rPr lang="ko-KR" altLang="en-US" b="1" dirty="0"/>
              <a:t>스프링</a:t>
            </a:r>
          </a:p>
          <a:p>
            <a:pPr lvl="1">
              <a:defRPr/>
            </a:pPr>
            <a:r>
              <a:rPr lang="ko-KR" altLang="en-US" dirty="0"/>
              <a:t>스프링</a:t>
            </a:r>
            <a:r>
              <a:rPr lang="en-US" altLang="ko-KR" dirty="0"/>
              <a:t>(spring)</a:t>
            </a:r>
            <a:r>
              <a:rPr lang="ko-KR" altLang="en-US" dirty="0"/>
              <a:t>은 자바 기반으로 엔터프라이즈 애플리케이션 개발을 단순화시켜준 경량의 오픈 소스 프레임워크</a:t>
            </a:r>
          </a:p>
          <a:p>
            <a:pPr lvl="1">
              <a:defRPr/>
            </a:pPr>
            <a:r>
              <a:rPr lang="ko-KR" altLang="en-US" dirty="0"/>
              <a:t>보통 스프링이라고 부르지만 정확한 표현은 스프링 프레임워크</a:t>
            </a:r>
          </a:p>
          <a:p>
            <a:pPr lvl="1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B41794E-6128-2B26-873B-D27B8450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2. </a:t>
            </a:r>
            <a:r>
              <a:rPr lang="ko-KR" altLang="en-US" dirty="0"/>
              <a:t>스프링 부트 </a:t>
            </a:r>
            <a:r>
              <a:rPr lang="en-US" altLang="ko-KR" dirty="0"/>
              <a:t>vs. </a:t>
            </a:r>
            <a:r>
              <a:rPr lang="ko-KR" altLang="en-US" dirty="0"/>
              <a:t>스프링 </a:t>
            </a:r>
            <a:r>
              <a:rPr lang="en-US" altLang="ko-KR" dirty="0"/>
              <a:t>MVC vs. </a:t>
            </a:r>
            <a:r>
              <a:rPr lang="ko-KR" altLang="en-US" dirty="0"/>
              <a:t>스프링</a:t>
            </a:r>
          </a:p>
        </p:txBody>
      </p:sp>
    </p:spTree>
    <p:extLst>
      <p:ext uri="{BB962C8B-B14F-4D97-AF65-F5344CB8AC3E}">
        <p14:creationId xmlns:p14="http://schemas.microsoft.com/office/powerpoint/2010/main" val="302299822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552F8-30BD-4FA1-1AD0-951D3C9AC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55AF2D8-3633-EFD6-584B-D16435A2CC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 dirty="0"/>
              <a:t>자바 플랫폼 개발 프레임워크의 대세</a:t>
            </a:r>
            <a:r>
              <a:rPr lang="en-US" altLang="ko-KR" b="1" dirty="0"/>
              <a:t>, </a:t>
            </a:r>
            <a:r>
              <a:rPr lang="ko-KR" altLang="en-US" b="1" dirty="0"/>
              <a:t>스프링</a:t>
            </a:r>
          </a:p>
          <a:p>
            <a:pPr lvl="1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8261486-DE6D-ED19-BFD2-976675F6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2. </a:t>
            </a:r>
            <a:r>
              <a:rPr lang="ko-KR" altLang="en-US" dirty="0"/>
              <a:t>스프링 부트 </a:t>
            </a:r>
            <a:r>
              <a:rPr lang="en-US" altLang="ko-KR" dirty="0"/>
              <a:t>vs. </a:t>
            </a:r>
            <a:r>
              <a:rPr lang="ko-KR" altLang="en-US" dirty="0"/>
              <a:t>스프링 </a:t>
            </a:r>
            <a:r>
              <a:rPr lang="en-US" altLang="ko-KR" dirty="0"/>
              <a:t>MVC vs. </a:t>
            </a:r>
            <a:r>
              <a:rPr lang="ko-KR" altLang="en-US" dirty="0"/>
              <a:t>스프링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7D9CEA-D898-152F-2C86-3CB3AEBED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3487" y="1815351"/>
            <a:ext cx="6039755" cy="256092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5BC185C-DA18-19DF-506E-BB032F7D6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5584" y="4256171"/>
            <a:ext cx="5997841" cy="240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1495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1CABB-B567-1C06-EF47-EC6A3B979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F1C18D7-42BB-F03A-EB5B-64E6A7C4F45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 dirty="0"/>
              <a:t>MVC </a:t>
            </a:r>
            <a:r>
              <a:rPr lang="ko-KR" altLang="en-US" b="1" dirty="0"/>
              <a:t>패턴 기반의 웹 프레임워크</a:t>
            </a:r>
            <a:r>
              <a:rPr lang="en-US" altLang="ko-KR" b="1" dirty="0"/>
              <a:t>, </a:t>
            </a:r>
            <a:r>
              <a:rPr lang="ko-KR" altLang="en-US" b="1" dirty="0"/>
              <a:t>스프링 </a:t>
            </a:r>
            <a:r>
              <a:rPr lang="en-US" altLang="ko-KR" b="1" dirty="0"/>
              <a:t>MVC</a:t>
            </a:r>
            <a:endParaRPr lang="ko-KR" altLang="en-US" b="1" dirty="0"/>
          </a:p>
          <a:p>
            <a:pPr lvl="1">
              <a:defRPr/>
            </a:pPr>
            <a:r>
              <a:rPr lang="ko-KR" altLang="en-US" dirty="0"/>
              <a:t>스프링 </a:t>
            </a:r>
            <a:r>
              <a:rPr lang="en-US" altLang="ko-KR" dirty="0"/>
              <a:t>MVC</a:t>
            </a:r>
            <a:r>
              <a:rPr lang="ko-KR" altLang="en-US" dirty="0"/>
              <a:t>는 스프링이 제공하는 웹 애플리케이션 개발 전용 프레임워크로</a:t>
            </a:r>
            <a:r>
              <a:rPr lang="en-US" altLang="ko-KR" dirty="0"/>
              <a:t>, MVC(Model-View-Controller) </a:t>
            </a:r>
            <a:r>
              <a:rPr lang="ko-KR" altLang="en-US" dirty="0"/>
              <a:t>패턴 사용</a:t>
            </a:r>
          </a:p>
          <a:p>
            <a:pPr lvl="1">
              <a:defRPr/>
            </a:pPr>
            <a:r>
              <a:rPr lang="ko-KR" altLang="en-US" dirty="0"/>
              <a:t>스프링 </a:t>
            </a:r>
            <a:r>
              <a:rPr lang="en-US" altLang="ko-KR" dirty="0"/>
              <a:t>MVC</a:t>
            </a:r>
            <a:r>
              <a:rPr lang="ko-KR" altLang="en-US" dirty="0"/>
              <a:t>는 웹 애플리케이션의 모델</a:t>
            </a:r>
            <a:r>
              <a:rPr lang="en-US" altLang="ko-KR" dirty="0"/>
              <a:t>, </a:t>
            </a:r>
            <a:r>
              <a:rPr lang="ko-KR" altLang="en-US" dirty="0"/>
              <a:t>뷰</a:t>
            </a:r>
            <a:r>
              <a:rPr lang="en-US" altLang="ko-KR" dirty="0"/>
              <a:t>, </a:t>
            </a:r>
            <a:r>
              <a:rPr lang="ko-KR" altLang="en-US" dirty="0"/>
              <a:t>컨트롤러 사이 의존 관계를 스프링 컨테이너가 관리함</a:t>
            </a:r>
          </a:p>
          <a:p>
            <a:pPr lvl="1">
              <a:defRPr/>
            </a:pPr>
            <a:r>
              <a:rPr lang="ko-KR" altLang="en-US" b="1" dirty="0"/>
              <a:t>모델</a:t>
            </a:r>
            <a:r>
              <a:rPr lang="en-US" altLang="ko-KR" dirty="0"/>
              <a:t>(</a:t>
            </a:r>
            <a:r>
              <a:rPr lang="en-US" altLang="ko-KR" b="1" dirty="0"/>
              <a:t>M</a:t>
            </a:r>
            <a:r>
              <a:rPr lang="en-US" altLang="ko-KR" dirty="0"/>
              <a:t>odel): </a:t>
            </a:r>
            <a:r>
              <a:rPr lang="ko-KR" altLang="en-US" dirty="0"/>
              <a:t>애플리케이션 데이터가 들어 있는 객체</a:t>
            </a:r>
          </a:p>
          <a:p>
            <a:pPr lvl="1">
              <a:defRPr/>
            </a:pPr>
            <a:r>
              <a:rPr lang="ko-KR" altLang="en-US" b="1" dirty="0"/>
              <a:t>뷰</a:t>
            </a:r>
            <a:r>
              <a:rPr lang="en-US" altLang="ko-KR" dirty="0"/>
              <a:t>(</a:t>
            </a:r>
            <a:r>
              <a:rPr lang="en-US" altLang="ko-KR" b="1" dirty="0"/>
              <a:t>V</a:t>
            </a:r>
            <a:r>
              <a:rPr lang="en-US" altLang="ko-KR" dirty="0"/>
              <a:t>iew): </a:t>
            </a:r>
            <a:r>
              <a:rPr lang="ko-KR" altLang="en-US" dirty="0"/>
              <a:t>모델의 정보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를 특정 형식으로 나타내는 것으로 </a:t>
            </a:r>
            <a:r>
              <a:rPr lang="en-US" altLang="ko-KR" dirty="0"/>
              <a:t>HTML, JSP </a:t>
            </a:r>
            <a:r>
              <a:rPr lang="ko-KR" altLang="en-US" dirty="0"/>
              <a:t>등으로 뷰 페이지 작성하는 데 사용</a:t>
            </a:r>
          </a:p>
          <a:p>
            <a:pPr lvl="1">
              <a:defRPr/>
            </a:pPr>
            <a:r>
              <a:rPr lang="ko-KR" altLang="en-US" b="1" dirty="0"/>
              <a:t>컨트롤러</a:t>
            </a:r>
            <a:r>
              <a:rPr lang="en-US" altLang="ko-KR" dirty="0"/>
              <a:t>(</a:t>
            </a:r>
            <a:r>
              <a:rPr lang="en-US" altLang="ko-KR" b="1" dirty="0"/>
              <a:t>C</a:t>
            </a:r>
            <a:r>
              <a:rPr lang="en-US" altLang="ko-KR" dirty="0"/>
              <a:t>ontroller): </a:t>
            </a:r>
            <a:r>
              <a:rPr lang="ko-KR" altLang="en-US" dirty="0"/>
              <a:t>애플리케이션의 비즈니스 로직을 포함하는 것으로 </a:t>
            </a:r>
            <a:r>
              <a:rPr lang="en-US" altLang="ko-KR" dirty="0"/>
              <a:t>@Controller </a:t>
            </a:r>
            <a:r>
              <a:rPr lang="ko-KR" altLang="en-US" dirty="0" err="1"/>
              <a:t>애너테이션은</a:t>
            </a:r>
            <a:r>
              <a:rPr lang="ko-KR" altLang="en-US" dirty="0"/>
              <a:t> 자바 클래스를 컨트롤러로 표시하는 데 사용</a:t>
            </a: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A5CB925-71C8-D0E5-2F27-1E14311B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2. </a:t>
            </a:r>
            <a:r>
              <a:rPr lang="ko-KR" altLang="en-US" dirty="0"/>
              <a:t>스프링 부트 </a:t>
            </a:r>
            <a:r>
              <a:rPr lang="en-US" altLang="ko-KR" dirty="0"/>
              <a:t>vs. </a:t>
            </a:r>
            <a:r>
              <a:rPr lang="ko-KR" altLang="en-US" dirty="0"/>
              <a:t>스프링 </a:t>
            </a:r>
            <a:r>
              <a:rPr lang="en-US" altLang="ko-KR" dirty="0"/>
              <a:t>MVC vs. </a:t>
            </a:r>
            <a:r>
              <a:rPr lang="ko-KR" altLang="en-US" dirty="0"/>
              <a:t>스프링</a:t>
            </a:r>
          </a:p>
        </p:txBody>
      </p:sp>
    </p:spTree>
    <p:extLst>
      <p:ext uri="{BB962C8B-B14F-4D97-AF65-F5344CB8AC3E}">
        <p14:creationId xmlns:p14="http://schemas.microsoft.com/office/powerpoint/2010/main" val="415923519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F479B-F5EA-9A57-4D29-99A7A9BD3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AF9AE-C00A-DE90-F82F-913DD14260C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 dirty="0"/>
              <a:t>MVC </a:t>
            </a:r>
            <a:r>
              <a:rPr lang="ko-KR" altLang="en-US" b="1" dirty="0"/>
              <a:t>패턴 기반의 웹 프레임워크</a:t>
            </a:r>
            <a:r>
              <a:rPr lang="en-US" altLang="ko-KR" b="1" dirty="0"/>
              <a:t>, </a:t>
            </a:r>
            <a:r>
              <a:rPr lang="ko-KR" altLang="en-US" b="1" dirty="0"/>
              <a:t>스프링 </a:t>
            </a:r>
            <a:r>
              <a:rPr lang="en-US" altLang="ko-KR" b="1" dirty="0"/>
              <a:t>MVC</a:t>
            </a:r>
            <a:endParaRPr lang="ko-KR" altLang="en-US" b="1" dirty="0"/>
          </a:p>
          <a:p>
            <a:pPr marL="266700" lvl="1" indent="0">
              <a:buNone/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2BC038D-0FC1-4CAB-DFBA-20FC29EA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2. </a:t>
            </a:r>
            <a:r>
              <a:rPr lang="ko-KR" altLang="en-US" dirty="0"/>
              <a:t>스프링 부트 </a:t>
            </a:r>
            <a:r>
              <a:rPr lang="en-US" altLang="ko-KR" dirty="0"/>
              <a:t>vs. </a:t>
            </a:r>
            <a:r>
              <a:rPr lang="ko-KR" altLang="en-US" dirty="0"/>
              <a:t>스프링 </a:t>
            </a:r>
            <a:r>
              <a:rPr lang="en-US" altLang="ko-KR" dirty="0"/>
              <a:t>MVC vs. </a:t>
            </a:r>
            <a:r>
              <a:rPr lang="ko-KR" altLang="en-US" dirty="0"/>
              <a:t>스프링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656B9E-545C-8F41-0689-73CBEB1E4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6955" y="2073769"/>
            <a:ext cx="7433619" cy="344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8096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2959531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 sz="6900"/>
              <a:t>Q&amp;A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/>
          <p:cNvSpPr>
            <a:spLocks noGrp="1"/>
          </p:cNvSpPr>
          <p:nvPr/>
        </p:nvSpPr>
        <p:spPr>
          <a:xfrm>
            <a:off x="719572" y="1749574"/>
            <a:ext cx="7704856" cy="410445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just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스프링 부트의 개념과 특징을 알아봅니다</a:t>
            </a:r>
            <a:r>
              <a:rPr kumimoji="0" lang="en-US" altLang="ko-KR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  <a:p>
            <a:pPr marL="342900" lvl="0" indent="-342900" algn="just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스프링 부트와 스프링 </a:t>
            </a:r>
            <a:r>
              <a:rPr kumimoji="0" lang="en-US" altLang="ko-KR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MVC, </a:t>
            </a:r>
            <a:r>
              <a:rPr kumimoji="0" lang="ko-KR" altLang="en-US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스프링의 관계를 살펴봅니다</a:t>
            </a:r>
            <a:r>
              <a:rPr kumimoji="0" lang="en-US" altLang="ko-KR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kumimoji="0" lang="en-US" altLang="ko-KR" sz="24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sz="2400" dirty="0">
                <a:latin typeface="맑은 고딕"/>
                <a:ea typeface="맑은 고딕"/>
              </a:rPr>
              <a:t>1.1 </a:t>
            </a:r>
            <a:r>
              <a:rPr lang="ko-KR" altLang="en-US" sz="2400" dirty="0">
                <a:latin typeface="맑은 고딕"/>
                <a:ea typeface="맑은 고딕"/>
              </a:rPr>
              <a:t>스프링 부트</a:t>
            </a:r>
          </a:p>
          <a:p>
            <a:pPr marL="0" lvl="0" indent="0">
              <a:buNone/>
              <a:defRPr/>
            </a:pPr>
            <a:r>
              <a:rPr lang="en-US" altLang="ko-KR" sz="2400" dirty="0">
                <a:latin typeface="맑은 고딕"/>
                <a:ea typeface="맑은 고딕"/>
              </a:rPr>
              <a:t>1.2 </a:t>
            </a:r>
            <a:r>
              <a:rPr lang="ko-KR" altLang="en-US" sz="2400" dirty="0">
                <a:latin typeface="맑은 고딕"/>
                <a:ea typeface="맑은 고딕"/>
              </a:rPr>
              <a:t>스프링 부트 </a:t>
            </a:r>
            <a:r>
              <a:rPr lang="en-US" altLang="ko-KR" sz="2400" dirty="0">
                <a:latin typeface="맑은 고딕"/>
                <a:ea typeface="맑은 고딕"/>
              </a:rPr>
              <a:t>vs. </a:t>
            </a:r>
            <a:r>
              <a:rPr lang="ko-KR" altLang="en-US" sz="2400" dirty="0">
                <a:latin typeface="맑은 고딕"/>
                <a:ea typeface="맑은 고딕"/>
              </a:rPr>
              <a:t>스프링 </a:t>
            </a:r>
            <a:r>
              <a:rPr lang="en-US" altLang="ko-KR" sz="2400" dirty="0">
                <a:latin typeface="맑은 고딕"/>
                <a:ea typeface="맑은 고딕"/>
              </a:rPr>
              <a:t>MVC vs. </a:t>
            </a:r>
            <a:r>
              <a:rPr lang="ko-KR" altLang="en-US" sz="2400" dirty="0">
                <a:latin typeface="맑은 고딕"/>
                <a:ea typeface="맑은 고딕"/>
              </a:rPr>
              <a:t>스프링</a:t>
            </a:r>
            <a:endParaRPr lang="en-US" altLang="ko-KR" sz="2400" b="1" dirty="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 sz="4800" dirty="0">
                <a:latin typeface="맑은 고딕"/>
                <a:ea typeface="맑은 고딕"/>
              </a:rPr>
              <a:t>스프링 부트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01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스프링 </a:t>
            </a:r>
            <a:r>
              <a:rPr lang="ko-KR" altLang="en-US" dirty="0" err="1"/>
              <a:t>부트란</a:t>
            </a:r>
            <a:endParaRPr lang="ko-KR" altLang="en-US" dirty="0"/>
          </a:p>
          <a:p>
            <a:pPr lvl="1">
              <a:defRPr/>
            </a:pPr>
            <a:r>
              <a:rPr lang="ko-KR" altLang="en-US" dirty="0"/>
              <a:t>스프링 부트</a:t>
            </a:r>
            <a:r>
              <a:rPr lang="en-US" altLang="ko-KR" dirty="0"/>
              <a:t>(spring boot)</a:t>
            </a:r>
            <a:r>
              <a:rPr lang="ko-KR" altLang="en-US" dirty="0"/>
              <a:t>는 스프링을 기반으로 쉽고 빠르게 애플리케이션을 구축할 수 있게 지원하는 오픈 소스 프레임워크</a:t>
            </a:r>
          </a:p>
          <a:p>
            <a:pPr lvl="1">
              <a:defRPr/>
            </a:pPr>
            <a:r>
              <a:rPr lang="ko-KR" altLang="en-US" dirty="0"/>
              <a:t>복잡한 의존성 관리의 간소화</a:t>
            </a:r>
            <a:r>
              <a:rPr lang="en-US" altLang="ko-KR" dirty="0"/>
              <a:t>, </a:t>
            </a:r>
            <a:r>
              <a:rPr lang="ko-KR" altLang="en-US" dirty="0"/>
              <a:t>배포의 간소화</a:t>
            </a:r>
            <a:r>
              <a:rPr lang="en-US" altLang="ko-KR" dirty="0"/>
              <a:t>, </a:t>
            </a:r>
            <a:r>
              <a:rPr lang="ko-KR" altLang="en-US" dirty="0"/>
              <a:t>자동 설정 등으로 애플리케이션 개발</a:t>
            </a:r>
            <a:r>
              <a:rPr lang="en-US" altLang="ko-KR" dirty="0"/>
              <a:t>, </a:t>
            </a:r>
            <a:r>
              <a:rPr lang="ko-KR" altLang="en-US" dirty="0"/>
              <a:t>단위 테스트</a:t>
            </a:r>
            <a:r>
              <a:rPr lang="en-US" altLang="ko-KR" dirty="0"/>
              <a:t>, </a:t>
            </a:r>
            <a:r>
              <a:rPr lang="ko-KR" altLang="en-US" dirty="0"/>
              <a:t>통합 테스트 시간을 줄이는 것이 목표임</a:t>
            </a:r>
          </a:p>
          <a:p>
            <a:pPr lvl="1"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간편한 애플리케이션 개발을 위한 스프링 부트</a:t>
            </a:r>
          </a:p>
          <a:p>
            <a:pPr lvl="1">
              <a:defRPr/>
            </a:pPr>
            <a:r>
              <a:rPr lang="ko-KR" altLang="en-US" dirty="0"/>
              <a:t>스프링 프레임워크의 확장인 스프링 부트는 스프링 애플리케이션을 설정하는 데 필요한 </a:t>
            </a:r>
            <a:r>
              <a:rPr lang="en-US" altLang="ko-KR" dirty="0"/>
              <a:t>XML </a:t>
            </a:r>
            <a:r>
              <a:rPr lang="ko-KR" altLang="en-US" dirty="0"/>
              <a:t>환경 구성과 종속성 설정을 제거하여 개발 시간 절약</a:t>
            </a:r>
            <a:r>
              <a:rPr lang="en-US" altLang="ko-KR" dirty="0"/>
              <a:t>, </a:t>
            </a:r>
            <a:r>
              <a:rPr lang="ko-KR" altLang="en-US" dirty="0"/>
              <a:t>생산성 향상 가능</a:t>
            </a:r>
          </a:p>
          <a:p>
            <a:pPr lvl="1">
              <a:defRPr/>
            </a:pPr>
            <a:r>
              <a:rPr lang="ko-KR" altLang="en-US" dirty="0"/>
              <a:t>확장 가능한 애플리케이션을 만들 때는 스프링 프레임워크</a:t>
            </a:r>
            <a:r>
              <a:rPr lang="en-US" altLang="ko-KR" dirty="0"/>
              <a:t>(spring framework), </a:t>
            </a:r>
            <a:r>
              <a:rPr lang="ko-KR" altLang="en-US" dirty="0"/>
              <a:t>웹 애플리케이션을 만들 때는 스프링 모듈로 제공되는 스프링 </a:t>
            </a:r>
            <a:r>
              <a:rPr lang="en-US" altLang="ko-KR" dirty="0"/>
              <a:t>MVC </a:t>
            </a:r>
            <a:r>
              <a:rPr lang="ko-KR" altLang="en-US" dirty="0"/>
              <a:t>사용</a:t>
            </a:r>
            <a:r>
              <a:rPr lang="en-US" altLang="ko-KR" dirty="0"/>
              <a:t>. </a:t>
            </a:r>
            <a:r>
              <a:rPr lang="ko-KR" altLang="en-US" dirty="0"/>
              <a:t>그러나 스프링은 애플리케이션 생산 준비 상태를 만드는 데 시간이 많이 걸림</a:t>
            </a:r>
            <a:r>
              <a:rPr lang="en-US" altLang="ko-KR" dirty="0"/>
              <a:t>. </a:t>
            </a:r>
            <a:r>
              <a:rPr lang="ko-KR" altLang="en-US" dirty="0"/>
              <a:t>이에 대한 해결책이 스프링 부트임</a:t>
            </a:r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1. </a:t>
            </a:r>
            <a:r>
              <a:rPr lang="ko-KR" altLang="en-US" sz="2400" dirty="0">
                <a:latin typeface="맑은 고딕"/>
                <a:ea typeface="맑은 고딕"/>
              </a:rPr>
              <a:t>스프링 부트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E6320-09EC-1E9D-3B5A-A0D86862F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5025419-B9EC-E91A-919B-7BA9989722A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스프링은 스프링 프레임워크와 내장 웹 서버가 통합된 형태</a:t>
            </a:r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0B354CF-3F65-3881-D096-A74FD46B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1. </a:t>
            </a:r>
            <a:r>
              <a:rPr lang="ko-KR" altLang="en-US" sz="2400" dirty="0">
                <a:latin typeface="맑은 고딕"/>
                <a:ea typeface="맑은 고딕"/>
              </a:rPr>
              <a:t>스프링 부트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9FABE0-48CC-8BFB-3478-AC1F07964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520761"/>
            <a:ext cx="7594750" cy="13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1661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6A815-B588-1FC0-E1DE-054355FEB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99FC678-57FF-644E-60C3-9A0E3806FEC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스프링 부트 주요 기능</a:t>
            </a:r>
          </a:p>
          <a:p>
            <a:pPr lvl="1">
              <a:defRPr/>
            </a:pPr>
            <a:r>
              <a:rPr lang="ko-KR" altLang="en-US" b="1" dirty="0"/>
              <a:t>환경 설정 자동화</a:t>
            </a:r>
            <a:r>
              <a:rPr lang="en-US" altLang="ko-KR" dirty="0"/>
              <a:t>: </a:t>
            </a:r>
            <a:r>
              <a:rPr lang="ko-KR" altLang="en-US" dirty="0"/>
              <a:t>개발에 필요한 라이브러리를 추가하면 스프링 부트가 관련된 설정을 자동 처리하여 복잡한 설정 없이 개발 가능</a:t>
            </a:r>
          </a:p>
          <a:p>
            <a:pPr lvl="1">
              <a:defRPr/>
            </a:pPr>
            <a:r>
              <a:rPr lang="ko-KR" altLang="en-US" b="1" dirty="0"/>
              <a:t>종속성 관리 자동화</a:t>
            </a:r>
            <a:r>
              <a:rPr lang="en-US" altLang="ko-KR" dirty="0"/>
              <a:t>: </a:t>
            </a:r>
            <a:r>
              <a:rPr lang="ko-KR" altLang="en-US" dirty="0" err="1"/>
              <a:t>스타터</a:t>
            </a:r>
            <a:r>
              <a:rPr lang="en-US" altLang="ko-KR" dirty="0"/>
              <a:t>(starter) </a:t>
            </a:r>
            <a:r>
              <a:rPr lang="ko-KR" altLang="en-US" dirty="0"/>
              <a:t>종속성으로 특정 기능에 필요한 라이브러리 의존성을 간단히 처리함</a:t>
            </a:r>
            <a:r>
              <a:rPr lang="en-US" altLang="ko-KR" dirty="0"/>
              <a:t>. </a:t>
            </a:r>
            <a:r>
              <a:rPr lang="ko-KR" altLang="en-US" dirty="0"/>
              <a:t>라이브러리 의존성 버전도 권장 버전으로 자동 설정되므로 버전 충돌 없이 쉽게 의존성 설정 가능</a:t>
            </a:r>
          </a:p>
          <a:p>
            <a:pPr lvl="1">
              <a:defRPr/>
            </a:pPr>
            <a:r>
              <a:rPr lang="ko-KR" altLang="en-US" b="1" dirty="0"/>
              <a:t>설정 파일 외부화</a:t>
            </a:r>
            <a:r>
              <a:rPr lang="en-US" altLang="ko-KR" dirty="0"/>
              <a:t>: </a:t>
            </a:r>
            <a:r>
              <a:rPr lang="ko-KR" altLang="en-US" dirty="0"/>
              <a:t>설정을 위한 자바 </a:t>
            </a:r>
            <a:r>
              <a:rPr lang="en-US" altLang="ko-KR" dirty="0"/>
              <a:t>properties </a:t>
            </a:r>
            <a:r>
              <a:rPr lang="ko-KR" altLang="en-US" dirty="0"/>
              <a:t>파일</a:t>
            </a:r>
            <a:r>
              <a:rPr lang="en-US" altLang="ko-KR" dirty="0"/>
              <a:t>, YAML 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환경 변수</a:t>
            </a:r>
            <a:r>
              <a:rPr lang="en-US" altLang="ko-KR" dirty="0"/>
              <a:t>, </a:t>
            </a:r>
            <a:r>
              <a:rPr lang="ko-KR" altLang="en-US" dirty="0" err="1"/>
              <a:t>명령줄</a:t>
            </a:r>
            <a:r>
              <a:rPr lang="ko-KR" altLang="en-US" dirty="0"/>
              <a:t> 인수 등을 </a:t>
            </a:r>
            <a:r>
              <a:rPr lang="ko-KR" altLang="en-US" dirty="0" err="1"/>
              <a:t>외부화할</a:t>
            </a:r>
            <a:r>
              <a:rPr lang="ko-KR" altLang="en-US" dirty="0"/>
              <a:t> 수 있어서 같은 애플리케이션을 다양한 환경에서 작동할 수 있음</a:t>
            </a:r>
          </a:p>
          <a:p>
            <a:pPr lvl="1">
              <a:defRPr/>
            </a:pPr>
            <a:r>
              <a:rPr lang="ko-KR" altLang="en-US" b="1" dirty="0"/>
              <a:t>라이브러리 버전 관리 자동화</a:t>
            </a:r>
            <a:r>
              <a:rPr lang="en-US" altLang="ko-KR" dirty="0"/>
              <a:t>: </a:t>
            </a:r>
            <a:r>
              <a:rPr lang="en-US" altLang="ko-KR" dirty="0" err="1"/>
              <a:t>build.gradle</a:t>
            </a:r>
            <a:r>
              <a:rPr lang="ko-KR" altLang="en-US" dirty="0"/>
              <a:t>에 스프링 부트 버전을 설정하면 해당 라이브러리와 의존 관계 라이브러리도 호환 버전으로 자동 다운로드 및 관리해줌</a:t>
            </a:r>
          </a:p>
          <a:p>
            <a:pPr lvl="1">
              <a:defRPr/>
            </a:pPr>
            <a:r>
              <a:rPr lang="ko-KR" altLang="en-US" b="1" dirty="0"/>
              <a:t>독립형 애플리케이션 생성</a:t>
            </a:r>
            <a:r>
              <a:rPr lang="en-US" altLang="ko-KR" dirty="0"/>
              <a:t>: </a:t>
            </a:r>
            <a:r>
              <a:rPr lang="ko-KR" altLang="en-US" dirty="0" err="1"/>
              <a:t>톰캣이</a:t>
            </a:r>
            <a:r>
              <a:rPr lang="ko-KR" altLang="en-US" dirty="0"/>
              <a:t> 내장된 실행 가능한 </a:t>
            </a:r>
            <a:r>
              <a:rPr lang="en-US" altLang="ko-KR" dirty="0"/>
              <a:t>JAR</a:t>
            </a:r>
            <a:r>
              <a:rPr lang="ko-KR" altLang="en-US" dirty="0"/>
              <a:t>로 애플리케이션을 </a:t>
            </a:r>
            <a:r>
              <a:rPr lang="ko-KR" altLang="en-US" dirty="0" err="1"/>
              <a:t>패키징하여</a:t>
            </a:r>
            <a:r>
              <a:rPr lang="ko-KR" altLang="en-US" dirty="0"/>
              <a:t> 단독 실행이 가능한 스프링 애플리케이션을 생성할 수 있음</a:t>
            </a:r>
          </a:p>
          <a:p>
            <a:pPr lvl="1">
              <a:defRPr/>
            </a:pPr>
            <a:r>
              <a:rPr lang="ko-KR" altLang="en-US" b="1" dirty="0"/>
              <a:t>프로덕션 지원</a:t>
            </a:r>
            <a:r>
              <a:rPr lang="en-US" altLang="ko-KR" dirty="0"/>
              <a:t>: </a:t>
            </a:r>
            <a:r>
              <a:rPr lang="ko-KR" altLang="en-US" dirty="0"/>
              <a:t>애플리케이션 모니터링을 위한 통계</a:t>
            </a:r>
            <a:r>
              <a:rPr lang="en-US" altLang="ko-KR" dirty="0"/>
              <a:t>, </a:t>
            </a:r>
            <a:r>
              <a:rPr lang="ko-KR" altLang="en-US" dirty="0"/>
              <a:t>상태 점검을 제공함</a:t>
            </a:r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8DEE705-019F-8920-7DD9-5B7DC0B5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1. </a:t>
            </a:r>
            <a:r>
              <a:rPr lang="ko-KR" altLang="en-US" sz="2400" dirty="0">
                <a:latin typeface="맑은 고딕"/>
                <a:ea typeface="맑은 고딕"/>
              </a:rPr>
              <a:t>스프링 부트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15907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94573" y="3429000"/>
            <a:ext cx="8354854" cy="938937"/>
          </a:xfrm>
        </p:spPr>
        <p:txBody>
          <a:bodyPr/>
          <a:lstStyle/>
          <a:p>
            <a:pPr lvl="0">
              <a:defRPr/>
            </a:pPr>
            <a:r>
              <a:rPr lang="ko-KR" altLang="en-US" sz="4800" dirty="0">
                <a:latin typeface="맑은 고딕"/>
                <a:ea typeface="맑은 고딕"/>
              </a:rPr>
              <a:t>스프링 부트 </a:t>
            </a:r>
            <a:r>
              <a:rPr lang="en-US" altLang="ko-KR" sz="4800" dirty="0">
                <a:latin typeface="맑은 고딕"/>
                <a:ea typeface="맑은 고딕"/>
              </a:rPr>
              <a:t>vs. </a:t>
            </a:r>
            <a:r>
              <a:rPr lang="ko-KR" altLang="en-US" sz="4800" dirty="0">
                <a:latin typeface="맑은 고딕"/>
                <a:ea typeface="맑은 고딕"/>
              </a:rPr>
              <a:t>스프링 </a:t>
            </a:r>
            <a:r>
              <a:rPr lang="en-US" altLang="ko-KR" sz="4800" dirty="0">
                <a:latin typeface="맑은 고딕"/>
                <a:ea typeface="맑은 고딕"/>
              </a:rPr>
              <a:t>MVC vs. </a:t>
            </a:r>
            <a:r>
              <a:rPr lang="ko-KR" altLang="en-US" sz="4800" dirty="0">
                <a:latin typeface="맑은 고딕"/>
                <a:ea typeface="맑은 고딕"/>
              </a:rPr>
              <a:t>스프링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02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C53D9-A8D4-49BE-86E9-2E67487FB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5AAD31E-09B5-E5B3-2596-55740212EA6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 dirty="0"/>
              <a:t>스프링 부트</a:t>
            </a:r>
            <a:r>
              <a:rPr lang="en-US" altLang="ko-KR" b="1" dirty="0"/>
              <a:t>, </a:t>
            </a:r>
            <a:r>
              <a:rPr lang="ko-KR" altLang="en-US" b="1" dirty="0"/>
              <a:t>스프링 </a:t>
            </a:r>
            <a:r>
              <a:rPr lang="en-US" altLang="ko-KR" b="1" dirty="0"/>
              <a:t>MVC, </a:t>
            </a:r>
            <a:r>
              <a:rPr lang="ko-KR" altLang="en-US" b="1" dirty="0"/>
              <a:t>스프링의 관계</a:t>
            </a:r>
            <a:endParaRPr lang="en-US" altLang="ko-KR" b="1" dirty="0"/>
          </a:p>
          <a:p>
            <a:pPr lvl="1">
              <a:defRPr/>
            </a:pPr>
            <a:r>
              <a:rPr lang="ko-KR" altLang="en-US" dirty="0"/>
              <a:t>스프링 부트와 스프링 </a:t>
            </a:r>
            <a:r>
              <a:rPr lang="en-US" altLang="ko-KR" dirty="0"/>
              <a:t>MVC</a:t>
            </a:r>
            <a:r>
              <a:rPr lang="ko-KR" altLang="en-US" dirty="0"/>
              <a:t>는 모두 스프링 기반</a:t>
            </a:r>
          </a:p>
          <a:p>
            <a:pPr lvl="1">
              <a:defRPr/>
            </a:pPr>
            <a:r>
              <a:rPr lang="ko-KR" altLang="en-US" dirty="0"/>
              <a:t>스프링은 자바 기반의 웹 애플리케이션 개발을 위한 오픈 소스 프레임워크</a:t>
            </a:r>
          </a:p>
          <a:p>
            <a:pPr lvl="1">
              <a:defRPr/>
            </a:pPr>
            <a:r>
              <a:rPr lang="ko-KR" altLang="en-US" dirty="0"/>
              <a:t>스프링 </a:t>
            </a:r>
            <a:r>
              <a:rPr lang="en-US" altLang="ko-KR" dirty="0"/>
              <a:t>MVC</a:t>
            </a:r>
            <a:r>
              <a:rPr lang="ko-KR" altLang="en-US" dirty="0"/>
              <a:t>는 웹 애플리케이션 개발에 </a:t>
            </a:r>
            <a:r>
              <a:rPr lang="en-US" altLang="ko-KR" dirty="0"/>
              <a:t>MVC </a:t>
            </a:r>
            <a:r>
              <a:rPr lang="ko-KR" altLang="en-US" dirty="0"/>
              <a:t>패턴 적용하도록 스프링에서 제공하는 프레임워크</a:t>
            </a:r>
          </a:p>
          <a:p>
            <a:pPr lvl="1">
              <a:defRPr/>
            </a:pPr>
            <a:r>
              <a:rPr lang="ko-KR" altLang="en-US" dirty="0"/>
              <a:t>스프링 부트는 스프링 프레임워크 위에 구축된 모든 기능은 제공하면서 스프링 설정은 자동화한 프레임워크</a:t>
            </a: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B4DB09-2742-38D4-7741-8F7BB58D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2. </a:t>
            </a:r>
            <a:r>
              <a:rPr lang="ko-KR" altLang="en-US" dirty="0"/>
              <a:t>스프링 부트 </a:t>
            </a:r>
            <a:r>
              <a:rPr lang="en-US" altLang="ko-KR" dirty="0"/>
              <a:t>vs. </a:t>
            </a:r>
            <a:r>
              <a:rPr lang="ko-KR" altLang="en-US" dirty="0"/>
              <a:t>스프링 </a:t>
            </a:r>
            <a:r>
              <a:rPr lang="en-US" altLang="ko-KR" dirty="0"/>
              <a:t>MVC vs. </a:t>
            </a:r>
            <a:r>
              <a:rPr lang="ko-KR" altLang="en-US" dirty="0"/>
              <a:t>스프링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1AAE0A-9EAD-AA0A-F0BA-6261E129C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605" y="3754978"/>
            <a:ext cx="4192888" cy="26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3002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571</Words>
  <Application>Microsoft Office PowerPoint</Application>
  <PresentationFormat>화면 슬라이드 쇼(4:3)</PresentationFormat>
  <Paragraphs>160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함초롬돋움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1. 스프링 부트</vt:lpstr>
      <vt:lpstr>1. 스프링 부트</vt:lpstr>
      <vt:lpstr>1. 스프링 부트</vt:lpstr>
      <vt:lpstr>PowerPoint 프레젠테이션</vt:lpstr>
      <vt:lpstr>2. 스프링 부트 vs. 스프링 MVC vs. 스프링</vt:lpstr>
      <vt:lpstr>2. 스프링 부트 vs. 스프링 MVC vs. 스프링</vt:lpstr>
      <vt:lpstr>2. 스프링 부트 vs. 스프링 MVC vs. 스프링</vt:lpstr>
      <vt:lpstr>2. 스프링 부트 vs. 스프링 MVC vs. 스프링</vt:lpstr>
      <vt:lpstr>2. 스프링 부트 vs. 스프링 MVC vs. 스프링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cp:lastModifiedBy>Administrator</cp:lastModifiedBy>
  <cp:revision>788</cp:revision>
  <dcterms:created xsi:type="dcterms:W3CDTF">2007-11-27T23:54:21Z</dcterms:created>
  <dcterms:modified xsi:type="dcterms:W3CDTF">2025-01-07T10:05:38Z</dcterms:modified>
  <cp:version/>
</cp:coreProperties>
</file>