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8445"/>
    <p:restoredTop sz="94660"/>
  </p:normalViewPr>
  <p:slideViewPr>
    <p:cSldViewPr snapToGrid="0">
      <p:cViewPr varScale="1">
        <p:scale>
          <a:sx n="84" d="100"/>
          <a:sy n="84" d="100"/>
        </p:scale>
        <p:origin x="90" y="26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6A1DAAA-B15A-43ED-9B99-D1350FDF2AA4}" type="datetime1">
              <a:rPr lang="ko-KR" altLang="en-US"/>
              <a:pPr lvl="0">
                <a:defRPr lang="ko-KR" altLang="en-US"/>
              </a:pPr>
              <a:t>2017-06-04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57EE139-22B0-4B9B-A5E8-2C39FA1A12D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6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1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9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8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6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4920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9238-3E78-4060-B0D9-98550B0D675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CD6D-E6CC-43C8-ABE2-6E247BA7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16200000">
            <a:off x="7822651" y="2504689"/>
            <a:ext cx="2987840" cy="575086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1104689" y="-1104689"/>
            <a:ext cx="3136902" cy="534628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1681" y="11833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548" y="121037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B" panose="02030600000101010101" pitchFamily="18" charset="-127"/>
                <a:ea typeface="HY나무B" panose="02030600000101010101" pitchFamily="18" charset="-127"/>
              </a:rPr>
              <a:t>2017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B" panose="02030600000101010101" pitchFamily="18" charset="-127"/>
                <a:ea typeface="HY나무B" panose="02030600000101010101" pitchFamily="18" charset="-127"/>
              </a:rPr>
              <a:t>네트워크 프로그래밍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B" panose="02030600000101010101" pitchFamily="18" charset="-127"/>
                <a:ea typeface="HY나무B" panose="02030600000101010101" pitchFamily="18" charset="-127"/>
              </a:rPr>
              <a:t>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0678" y="2752913"/>
            <a:ext cx="661270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sz="6000" b="1" dirty="0" smtClean="0">
                <a:solidFill>
                  <a:schemeClr val="tx2">
                    <a:lumMod val="7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캐치마인드</a:t>
            </a:r>
            <a:endParaRPr lang="en-US" altLang="ko-KR" sz="6000" b="1" dirty="0" smtClean="0">
              <a:solidFill>
                <a:schemeClr val="tx2">
                  <a:lumMod val="7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멀티유저방식의 캐치마인드와 </a:t>
            </a:r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채팅</a:t>
            </a:r>
            <a:endParaRPr lang="en-US" altLang="ko-KR" sz="32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64240" y="4726726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호현진</a:t>
            </a:r>
            <a:endParaRPr lang="ko-KR" altLang="en-US" sz="28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19543" y="5381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박진수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19542" y="56711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이호열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19543" y="59751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조현규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81212" y="5381397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20132361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81211" y="5671183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20132438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81212" y="597510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20132461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1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623757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 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채팅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유저의 계정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en-US" altLang="ko-KR">
                <a:latin typeface="HY견고딕"/>
                <a:ea typeface="HY견고딕"/>
              </a:rPr>
              <a:t>Client </a:t>
            </a:r>
            <a:r>
              <a:rPr lang="ko-KR" altLang="en-US">
                <a:latin typeface="HY견고딕"/>
                <a:ea typeface="HY견고딕"/>
              </a:rPr>
              <a:t>에서 </a:t>
            </a:r>
            <a:r>
              <a:rPr lang="en-US" altLang="ko-KR">
                <a:latin typeface="HY견고딕"/>
                <a:ea typeface="HY견고딕"/>
              </a:rPr>
              <a:t>WriteThread</a:t>
            </a:r>
            <a:r>
              <a:rPr lang="ko-KR" altLang="en-US">
                <a:latin typeface="HY견고딕"/>
                <a:ea typeface="HY견고딕"/>
              </a:rPr>
              <a:t>의 </a:t>
            </a:r>
            <a:r>
              <a:rPr lang="en-US" altLang="ko-KR">
                <a:latin typeface="HY견고딕"/>
                <a:ea typeface="HY견고딕"/>
              </a:rPr>
              <a:t>PrintWrite</a:t>
            </a:r>
            <a:r>
              <a:rPr lang="ko-KR" altLang="en-US">
                <a:latin typeface="HY견고딕"/>
                <a:ea typeface="HY견고딕"/>
              </a:rPr>
              <a:t>를 이용해서 유저의 </a:t>
            </a:r>
            <a:r>
              <a:rPr lang="en-US" altLang="ko-KR">
                <a:latin typeface="HY견고딕"/>
                <a:ea typeface="HY견고딕"/>
              </a:rPr>
              <a:t>ID</a:t>
            </a:r>
            <a:r>
              <a:rPr lang="ko-KR" altLang="en-US">
                <a:latin typeface="HY견고딕"/>
                <a:ea typeface="HY견고딕"/>
              </a:rPr>
              <a:t>를 받는다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en-US" altLang="ko-KR">
              <a:latin typeface="HY견고딕"/>
              <a:ea typeface="HY견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1150" y="2555787"/>
            <a:ext cx="10136015" cy="244826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595182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채팅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전송이벤트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en-US" altLang="ko-KR">
                <a:latin typeface="HY견고딕"/>
                <a:ea typeface="HY견고딕"/>
              </a:rPr>
              <a:t> </a:t>
            </a:r>
            <a:r>
              <a:rPr lang="ko-KR" altLang="en-US">
                <a:latin typeface="HY견고딕"/>
                <a:ea typeface="HY견고딕"/>
              </a:rPr>
              <a:t>서버 내에서 생성된 스레드의 </a:t>
            </a:r>
            <a:r>
              <a:rPr lang="en-US" altLang="ko-KR">
                <a:latin typeface="HY견고딕"/>
                <a:ea typeface="HY견고딕"/>
              </a:rPr>
              <a:t>handle_clnt </a:t>
            </a:r>
            <a:r>
              <a:rPr lang="ko-KR" altLang="en-US">
                <a:latin typeface="HY견고딕"/>
                <a:ea typeface="HY견고딕"/>
              </a:rPr>
              <a:t>함수에서의 </a:t>
            </a:r>
            <a:r>
              <a:rPr lang="en-US" altLang="ko-KR">
                <a:latin typeface="HY견고딕"/>
                <a:ea typeface="HY견고딕"/>
              </a:rPr>
              <a:t>send_msg </a:t>
            </a:r>
            <a:r>
              <a:rPr lang="ko-KR" altLang="en-US">
                <a:latin typeface="HY견고딕"/>
                <a:ea typeface="HY견고딕"/>
              </a:rPr>
              <a:t>함수를 이용해 채팅내용을</a:t>
            </a:r>
            <a:endParaRPr lang="ko-KR" altLang="en-US">
              <a:latin typeface="HY견고딕"/>
              <a:ea typeface="HY견고딕"/>
            </a:endParaRPr>
          </a:p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 각 클라이언트와 교환할 수 있도록 한다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en-US" altLang="ko-KR">
              <a:latin typeface="HY견고딕"/>
              <a:ea typeface="HY견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1877" y="2000395"/>
            <a:ext cx="7058905" cy="457352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772347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시나리오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제시어의 다양성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서버에 다양한 제시어를 넣어놓고 문제 클라이언트에게 제시어를 보여준다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6219" y="1709010"/>
            <a:ext cx="7560220" cy="489833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7313896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시나리오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점수 채점방식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서버에서 클라이언트의 대화를 제시어와 비교해서 일치했을 시에 점수를 올려준다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7544" y="1738948"/>
            <a:ext cx="6827965" cy="436231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690432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시나리오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순서의 결정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서버에 가장 처음 들어온 클라이언트를 첫번째 순서로 정해준다</a:t>
            </a:r>
            <a:r>
              <a:rPr lang="en-US" altLang="ko-KR">
                <a:latin typeface="HY견고딕"/>
                <a:ea typeface="HY견고딕"/>
              </a:rPr>
              <a:t>. </a:t>
            </a:r>
            <a:r>
              <a:rPr lang="ko-KR" altLang="en-US">
                <a:latin typeface="HY견고딕"/>
                <a:ea typeface="HY견고딕"/>
              </a:rPr>
              <a:t>두번째 순서부터는 제시어를 맞춘</a:t>
            </a:r>
            <a:endParaRPr lang="ko-KR" altLang="en-US">
              <a:latin typeface="HY견고딕"/>
              <a:ea typeface="HY견고딕"/>
            </a:endParaRPr>
          </a:p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사람에게 차례가 돌아간다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2877" y="1763550"/>
            <a:ext cx="7579938" cy="484273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6361396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시나리오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승리조건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제시어를 맞춘 사람에게 점수가 </a:t>
            </a:r>
            <a:r>
              <a:rPr lang="en-US" altLang="ko-KR">
                <a:latin typeface="HY견고딕"/>
                <a:ea typeface="HY견고딕"/>
              </a:rPr>
              <a:t>1</a:t>
            </a:r>
            <a:r>
              <a:rPr lang="ko-KR" altLang="en-US">
                <a:latin typeface="HY견고딕"/>
                <a:ea typeface="HY견고딕"/>
              </a:rPr>
              <a:t>점씩 주어지는데</a:t>
            </a:r>
            <a:r>
              <a:rPr lang="en-US" altLang="ko-KR">
                <a:latin typeface="HY견고딕"/>
                <a:ea typeface="HY견고딕"/>
              </a:rPr>
              <a:t>, </a:t>
            </a:r>
            <a:r>
              <a:rPr lang="ko-KR" altLang="en-US">
                <a:latin typeface="HY견고딕"/>
                <a:ea typeface="HY견고딕"/>
              </a:rPr>
              <a:t>게임을 계속 진행하면서 점수를 </a:t>
            </a:r>
            <a:r>
              <a:rPr lang="en-US" altLang="ko-KR">
                <a:latin typeface="HY견고딕"/>
                <a:ea typeface="HY견고딕"/>
              </a:rPr>
              <a:t>5</a:t>
            </a:r>
            <a:r>
              <a:rPr lang="ko-KR" altLang="en-US">
                <a:latin typeface="HY견고딕"/>
                <a:ea typeface="HY견고딕"/>
              </a:rPr>
              <a:t>점 먼저 얻은</a:t>
            </a:r>
            <a:endParaRPr lang="ko-KR" altLang="en-US">
              <a:latin typeface="HY견고딕"/>
              <a:ea typeface="HY견고딕"/>
            </a:endParaRPr>
          </a:p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클라이언트가 승리한다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5458" y="1847200"/>
            <a:ext cx="7297004" cy="474343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6094696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그림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그림판 구현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캔버스 공간을 만들고</a:t>
            </a:r>
            <a:r>
              <a:rPr lang="en-US" altLang="ko-KR">
                <a:latin typeface="HY견고딕"/>
                <a:ea typeface="HY견고딕"/>
              </a:rPr>
              <a:t>, </a:t>
            </a:r>
            <a:r>
              <a:rPr lang="ko-KR" altLang="en-US">
                <a:latin typeface="HY견고딕"/>
                <a:ea typeface="HY견고딕"/>
              </a:rPr>
              <a:t>드래그한 위치의 </a:t>
            </a:r>
            <a:r>
              <a:rPr lang="en-US" altLang="ko-KR">
                <a:latin typeface="HY견고딕"/>
                <a:ea typeface="HY견고딕"/>
              </a:rPr>
              <a:t>X</a:t>
            </a:r>
            <a:r>
              <a:rPr lang="ko-KR" altLang="en-US">
                <a:latin typeface="HY견고딕"/>
                <a:ea typeface="HY견고딕"/>
              </a:rPr>
              <a:t>좌표</a:t>
            </a:r>
            <a:r>
              <a:rPr lang="en-US" altLang="ko-KR">
                <a:latin typeface="HY견고딕"/>
                <a:ea typeface="HY견고딕"/>
              </a:rPr>
              <a:t>, Y</a:t>
            </a:r>
            <a:r>
              <a:rPr lang="ko-KR" altLang="en-US">
                <a:latin typeface="HY견고딕"/>
                <a:ea typeface="HY견고딕"/>
              </a:rPr>
              <a:t>좌표를 얻어와서 점이 찍히게 한다</a:t>
            </a:r>
            <a:endParaRPr lang="en-US" altLang="ko-KR">
              <a:latin typeface="HY견고딕"/>
              <a:ea typeface="HY견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5169" y="1802178"/>
            <a:ext cx="7172582" cy="505582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6094696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그림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색상의 선택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en-US" altLang="ko-KR">
                <a:latin typeface="HY견고딕"/>
                <a:ea typeface="HY견고딕"/>
              </a:rPr>
              <a:t> JColorChooser </a:t>
            </a:r>
            <a:r>
              <a:rPr lang="ko-KR" altLang="en-US">
                <a:latin typeface="HY견고딕"/>
                <a:ea typeface="HY견고딕"/>
              </a:rPr>
              <a:t>메소드를 이용해 색깔판을 띄우고</a:t>
            </a:r>
            <a:r>
              <a:rPr lang="en-US" altLang="ko-KR">
                <a:latin typeface="HY견고딕"/>
                <a:ea typeface="HY견고딕"/>
              </a:rPr>
              <a:t>, </a:t>
            </a:r>
            <a:r>
              <a:rPr lang="ko-KR" altLang="en-US">
                <a:latin typeface="HY견고딕"/>
                <a:ea typeface="HY견고딕"/>
              </a:rPr>
              <a:t>선택한 색의 </a:t>
            </a:r>
            <a:r>
              <a:rPr lang="en-US" altLang="ko-KR">
                <a:latin typeface="HY견고딕"/>
                <a:ea typeface="HY견고딕"/>
              </a:rPr>
              <a:t>RGB</a:t>
            </a:r>
            <a:r>
              <a:rPr lang="ko-KR" altLang="en-US">
                <a:latin typeface="HY견고딕"/>
                <a:ea typeface="HY견고딕"/>
              </a:rPr>
              <a:t>컬러를 받아와서 </a:t>
            </a:r>
            <a:endParaRPr lang="ko-KR" altLang="en-US">
              <a:latin typeface="HY견고딕"/>
              <a:ea typeface="HY견고딕"/>
            </a:endParaRPr>
          </a:p>
          <a:p>
            <a:pPr marL="636700" indent="-370000">
              <a:buFont typeface="Arial"/>
              <a:buNone/>
              <a:defRPr lang="ko-KR" altLang="en-US"/>
            </a:pPr>
            <a:r>
              <a:rPr lang="en-US" altLang="ko-KR">
                <a:latin typeface="HY견고딕"/>
                <a:ea typeface="HY견고딕"/>
              </a:rPr>
              <a:t> </a:t>
            </a:r>
            <a:r>
              <a:rPr lang="ko-KR" altLang="en-US">
                <a:latin typeface="HY견고딕"/>
                <a:ea typeface="HY견고딕"/>
              </a:rPr>
              <a:t>다음 그릴 색을 정한다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en-US" altLang="ko-KR">
              <a:latin typeface="HY견고딕"/>
              <a:ea typeface="HY견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7568" y="1829119"/>
            <a:ext cx="5543667" cy="477822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5142196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그림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지우기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지우기 기능이 있는 </a:t>
            </a:r>
            <a:r>
              <a:rPr lang="en-US" altLang="ko-KR">
                <a:latin typeface="HY견고딕"/>
                <a:ea typeface="HY견고딕"/>
              </a:rPr>
              <a:t>PaintToolFrame </a:t>
            </a:r>
            <a:r>
              <a:rPr lang="ko-KR" altLang="en-US">
                <a:latin typeface="HY견고딕"/>
                <a:ea typeface="HY견고딕"/>
              </a:rPr>
              <a:t>객체를 생성하고</a:t>
            </a:r>
            <a:r>
              <a:rPr lang="en-US" altLang="ko-KR">
                <a:latin typeface="HY견고딕"/>
                <a:ea typeface="HY견고딕"/>
              </a:rPr>
              <a:t>, </a:t>
            </a:r>
            <a:r>
              <a:rPr lang="ko-KR" altLang="en-US">
                <a:latin typeface="HY견고딕"/>
                <a:ea typeface="HY견고딕"/>
              </a:rPr>
              <a:t>그 객체의 버튼으로 지우기 기능을</a:t>
            </a:r>
            <a:endParaRPr lang="ko-KR" altLang="en-US">
              <a:latin typeface="HY견고딕"/>
              <a:ea typeface="HY견고딕"/>
            </a:endParaRPr>
          </a:p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활성화 할 수 있다</a:t>
            </a:r>
            <a:r>
              <a:rPr lang="en-US" altLang="ko-KR">
                <a:latin typeface="HY견고딕"/>
                <a:ea typeface="HY견고딕"/>
              </a:rPr>
              <a:t>. </a:t>
            </a:r>
            <a:r>
              <a:rPr lang="ko-KR" altLang="en-US">
                <a:latin typeface="HY견고딕"/>
                <a:ea typeface="HY견고딕"/>
              </a:rPr>
              <a:t>그 버튼을 누르면 </a:t>
            </a:r>
            <a:r>
              <a:rPr lang="en-US" altLang="ko-KR">
                <a:latin typeface="HY견고딕"/>
                <a:ea typeface="HY견고딕"/>
              </a:rPr>
              <a:t>getBackground </a:t>
            </a:r>
            <a:r>
              <a:rPr lang="ko-KR" altLang="en-US">
                <a:latin typeface="HY견고딕"/>
                <a:ea typeface="HY견고딕"/>
              </a:rPr>
              <a:t>메소드로 부분만 지우는 기능을 구현하였다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7761" y="3228473"/>
            <a:ext cx="3972479" cy="1133633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379" y="2262905"/>
            <a:ext cx="5902581" cy="416062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6094696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그림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그림의 전송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218" y="1327843"/>
            <a:ext cx="1148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그림의 메시지 프로토콜을 각 클라이언트에게 보내줘서</a:t>
            </a:r>
            <a:r>
              <a:rPr lang="en-US" altLang="ko-KR">
                <a:latin typeface="HY견고딕"/>
                <a:ea typeface="HY견고딕"/>
              </a:rPr>
              <a:t>, </a:t>
            </a:r>
            <a:r>
              <a:rPr lang="ko-KR" altLang="en-US">
                <a:latin typeface="HY견고딕"/>
                <a:ea typeface="HY견고딕"/>
              </a:rPr>
              <a:t>그림판에 띄우도록 구현한다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en-US" altLang="ko-KR">
              <a:latin typeface="HY견고딕"/>
              <a:ea typeface="HY견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5105" y="1808893"/>
            <a:ext cx="7168762" cy="465523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928" y="3128260"/>
            <a:ext cx="3157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+mj-lt"/>
                <a:ea typeface="나눔명조" panose="02020603020101020101"/>
              </a:rPr>
              <a:t>CONTENTS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+mj-lt"/>
              <a:ea typeface="나눔명조" panose="02020603020101020101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8223" y="1620154"/>
            <a:ext cx="36663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시연 영상</a:t>
            </a:r>
            <a:endParaRPr lang="en-US" altLang="ko-KR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메시지 프로토콜</a:t>
            </a:r>
            <a:endParaRPr lang="en-US" altLang="ko-KR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요구 사항</a:t>
            </a:r>
            <a:endParaRPr lang="en-US" altLang="ko-KR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자체 평가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92326" y="781204"/>
            <a:ext cx="164000" cy="5491768"/>
            <a:chOff x="5602363" y="875333"/>
            <a:chExt cx="164000" cy="5491768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684363" y="1039333"/>
              <a:ext cx="0" cy="524576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602363" y="875333"/>
              <a:ext cx="164000" cy="164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602363" y="6203101"/>
              <a:ext cx="164000" cy="164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각 삼각형 15"/>
          <p:cNvSpPr/>
          <p:nvPr/>
        </p:nvSpPr>
        <p:spPr>
          <a:xfrm rot="16200000">
            <a:off x="10369417" y="5051454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508867" y="-508443"/>
            <a:ext cx="1443788" cy="24606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9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069212" y="-1068788"/>
            <a:ext cx="1443788" cy="358136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240852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5. </a:t>
            </a:r>
            <a:r>
              <a:rPr lang="ko-KR" altLang="en-US" sz="3200">
                <a:latin typeface="+mj-ea"/>
                <a:ea typeface="+mj-ea"/>
              </a:rPr>
              <a:t>자체 평가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1093" y="4403719"/>
            <a:ext cx="11313994" cy="125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/>
              <a:buNone/>
              <a:defRPr lang="ko-KR" altLang="en-US"/>
            </a:pPr>
            <a:r>
              <a:rPr lang="ko-KR" altLang="en-US" sz="4000">
                <a:latin typeface="+mn-ea"/>
              </a:rPr>
              <a:t>멀티스레드를 이용한 </a:t>
            </a:r>
            <a:r>
              <a:rPr lang="en-US" altLang="ko-KR" sz="4000">
                <a:latin typeface="+mn-ea"/>
              </a:rPr>
              <a:t>TCP</a:t>
            </a:r>
            <a:r>
              <a:rPr lang="ko-KR" altLang="en-US" sz="4000">
                <a:latin typeface="+mn-ea"/>
              </a:rPr>
              <a:t>만 사용</a:t>
            </a:r>
            <a:endParaRPr lang="ko-KR" altLang="en-US" sz="4000">
              <a:latin typeface="+mn-ea"/>
            </a:endParaRPr>
          </a:p>
          <a:p>
            <a:pPr marL="285750" indent="-285750" algn="ctr">
              <a:buFont typeface="Arial"/>
              <a:buChar char="•"/>
              <a:defRPr lang="ko-KR" altLang="en-US"/>
            </a:pPr>
            <a:endParaRPr lang="en-US" altLang="ko-KR">
              <a:latin typeface="HY견고딕"/>
              <a:ea typeface="HY견고딕"/>
            </a:endParaRPr>
          </a:p>
          <a:p>
            <a:pPr marL="285750" indent="-285750" algn="ctr">
              <a:buFont typeface="Arial"/>
              <a:buChar char="•"/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41855" y="872289"/>
            <a:ext cx="9474868" cy="6974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4000"/>
              <a:t>서버 </a:t>
            </a:r>
            <a:r>
              <a:rPr lang="en-US" altLang="ko-KR" sz="4000"/>
              <a:t>UDP, TCP</a:t>
            </a:r>
            <a:r>
              <a:rPr lang="ko-KR" altLang="en-US" sz="4000"/>
              <a:t>의 혼용 사용</a:t>
            </a:r>
            <a:r>
              <a:rPr lang="en-US" altLang="ko-KR" sz="4000"/>
              <a:t> </a:t>
            </a:r>
            <a:endParaRPr lang="en-US" altLang="ko-KR" sz="4000"/>
          </a:p>
        </p:txBody>
      </p:sp>
      <p:sp>
        <p:nvSpPr>
          <p:cNvPr id="10" name=""/>
          <p:cNvSpPr/>
          <p:nvPr/>
        </p:nvSpPr>
        <p:spPr>
          <a:xfrm rot="5376941">
            <a:off x="5512977" y="2301253"/>
            <a:ext cx="851799" cy="96921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069212" y="-1068788"/>
            <a:ext cx="1443788" cy="358136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240852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5. </a:t>
            </a:r>
            <a:r>
              <a:rPr lang="ko-KR" altLang="en-US" sz="3200">
                <a:latin typeface="+mj-ea"/>
                <a:ea typeface="+mj-ea"/>
              </a:rPr>
              <a:t>자체 평가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1093" y="4403718"/>
            <a:ext cx="11313994" cy="2471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/>
              <a:buNone/>
              <a:defRPr lang="ko-KR" altLang="en-US"/>
            </a:pPr>
            <a:r>
              <a:rPr lang="ko-KR" altLang="en-US" sz="4000">
                <a:latin typeface="+mn-ea"/>
              </a:rPr>
              <a:t>더 많은 수의 클라이언트가 게임에 참여 가능</a:t>
            </a:r>
            <a:endParaRPr lang="ko-KR" altLang="en-US" sz="4000">
              <a:latin typeface="+mn-ea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 sz="4000">
              <a:latin typeface="HY견고딕"/>
              <a:ea typeface="HY견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4000">
              <a:latin typeface="+mn-ea"/>
            </a:endParaRPr>
          </a:p>
          <a:p>
            <a:pPr marL="285750" indent="-285750" algn="ctr">
              <a:buFont typeface="Arial"/>
              <a:buChar char="•"/>
              <a:defRPr lang="ko-KR" altLang="en-US"/>
            </a:pPr>
            <a:endParaRPr lang="en-US" altLang="ko-KR">
              <a:latin typeface="HY견고딕"/>
              <a:ea typeface="HY견고딕"/>
            </a:endParaRPr>
          </a:p>
          <a:p>
            <a:pPr marL="285750" indent="-285750" algn="ctr">
              <a:buFont typeface="Arial"/>
              <a:buChar char="•"/>
              <a:defRPr lang="ko-KR" altLang="en-US"/>
            </a:pPr>
            <a:endParaRPr lang="en-US" altLang="ko-KR">
              <a:latin typeface="HY견고딕"/>
              <a:ea typeface="HY견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41855" y="872289"/>
            <a:ext cx="9474868" cy="6974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4000"/>
              <a:t>4명으로 인원수 제한</a:t>
            </a:r>
            <a:endParaRPr lang="ko-KR" altLang="en-US" sz="4000"/>
          </a:p>
        </p:txBody>
      </p:sp>
      <p:sp>
        <p:nvSpPr>
          <p:cNvPr id="10" name=""/>
          <p:cNvSpPr/>
          <p:nvPr/>
        </p:nvSpPr>
        <p:spPr>
          <a:xfrm rot="5376941">
            <a:off x="5512977" y="2301253"/>
            <a:ext cx="851799" cy="96921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069212" y="-1068788"/>
            <a:ext cx="1443788" cy="358136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240852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5. </a:t>
            </a:r>
            <a:r>
              <a:rPr lang="ko-KR" altLang="en-US" sz="3200">
                <a:latin typeface="+mj-ea"/>
                <a:ea typeface="+mj-ea"/>
              </a:rPr>
              <a:t>자체 평가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1093" y="4403717"/>
            <a:ext cx="11313994" cy="2471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/>
              <a:buNone/>
              <a:defRPr lang="ko-KR" altLang="en-US"/>
            </a:pPr>
            <a:r>
              <a:rPr lang="ko-KR" altLang="en-US" sz="4000">
                <a:latin typeface="+mn-ea"/>
              </a:rPr>
              <a:t>한글 인코딩 문제로 인한 영단어 제시어</a:t>
            </a:r>
            <a:endParaRPr lang="ko-KR" altLang="en-US" sz="4000">
              <a:latin typeface="+mn-ea"/>
            </a:endParaRPr>
          </a:p>
          <a:p>
            <a:pPr marL="285750" indent="-285750" algn="ctr">
              <a:buFont typeface="Arial"/>
              <a:buChar char="•"/>
              <a:defRPr lang="ko-KR" altLang="en-US"/>
            </a:pPr>
            <a:endParaRPr lang="en-US" altLang="ko-KR" sz="4000">
              <a:latin typeface="HY견고딕"/>
              <a:ea typeface="HY견고딕"/>
            </a:endParaRPr>
          </a:p>
          <a:p>
            <a:pPr marL="285750" indent="-285750" algn="ctr">
              <a:buFont typeface="Arial"/>
              <a:buChar char="•"/>
              <a:defRPr lang="ko-KR" altLang="en-US"/>
            </a:pPr>
            <a:endParaRPr lang="ko-KR" altLang="en-US" sz="4000">
              <a:latin typeface="+mn-ea"/>
            </a:endParaRPr>
          </a:p>
          <a:p>
            <a:pPr marL="285750" indent="-285750" algn="ctr">
              <a:buFont typeface="Arial"/>
              <a:buChar char="•"/>
              <a:defRPr lang="ko-KR" altLang="en-US"/>
            </a:pPr>
            <a:endParaRPr lang="en-US" altLang="ko-KR">
              <a:latin typeface="HY견고딕"/>
              <a:ea typeface="HY견고딕"/>
            </a:endParaRPr>
          </a:p>
          <a:p>
            <a:pPr marL="285750" indent="-285750" algn="ctr">
              <a:buFont typeface="Arial"/>
              <a:buChar char="•"/>
              <a:defRPr lang="ko-KR" altLang="en-US"/>
            </a:pPr>
            <a:endParaRPr lang="en-US" altLang="ko-KR">
              <a:latin typeface="HY견고딕"/>
              <a:ea typeface="HY견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41855" y="872289"/>
            <a:ext cx="9474868" cy="6974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4000"/>
              <a:t>다양한 종류의 제시어</a:t>
            </a:r>
            <a:endParaRPr lang="ko-KR" altLang="en-US" sz="4000"/>
          </a:p>
        </p:txBody>
      </p:sp>
      <p:sp>
        <p:nvSpPr>
          <p:cNvPr id="10" name=""/>
          <p:cNvSpPr/>
          <p:nvPr/>
        </p:nvSpPr>
        <p:spPr>
          <a:xfrm rot="5376941">
            <a:off x="5512977" y="2301253"/>
            <a:ext cx="851799" cy="96921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069212" y="-1068788"/>
            <a:ext cx="1443788" cy="358136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240852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5. </a:t>
            </a:r>
            <a:r>
              <a:rPr lang="ko-KR" altLang="en-US" sz="3200">
                <a:latin typeface="+mj-ea"/>
                <a:ea typeface="+mj-ea"/>
              </a:rPr>
              <a:t>자체 평가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1093" y="4403718"/>
            <a:ext cx="11313994" cy="1585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/>
              <a:buNone/>
              <a:defRPr lang="ko-KR" altLang="en-US"/>
            </a:pPr>
            <a:r>
              <a:rPr lang="ko-KR" altLang="en-US" sz="4000">
                <a:latin typeface="+mn-ea"/>
              </a:rPr>
              <a:t>기존 요구 사항보다 더 많은 기능을 추가한 툴</a:t>
            </a:r>
            <a:endParaRPr lang="ko-KR" altLang="en-US" sz="4000">
              <a:latin typeface="+mn-ea"/>
            </a:endParaRPr>
          </a:p>
          <a:p>
            <a:pPr marL="285750" indent="-285750" algn="ctr">
              <a:buFont typeface="Arial"/>
              <a:buNone/>
              <a:defRPr lang="ko-KR" altLang="en-US"/>
            </a:pPr>
            <a:endParaRPr lang="ko-KR" altLang="en-US" sz="4000">
              <a:latin typeface="+mn-ea"/>
            </a:endParaRPr>
          </a:p>
          <a:p>
            <a:pPr marL="285750" indent="-285750" algn="ctr">
              <a:buFont typeface="Arial"/>
              <a:buChar char="•"/>
              <a:defRPr lang="ko-KR" altLang="en-US"/>
            </a:pPr>
            <a:endParaRPr lang="en-US" altLang="ko-KR">
              <a:latin typeface="HY견고딕"/>
              <a:ea typeface="HY견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41855" y="872289"/>
            <a:ext cx="9474868" cy="6974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4000"/>
              <a:t>단순한 페인팅 툴</a:t>
            </a:r>
            <a:endParaRPr lang="ko-KR" altLang="en-US" sz="4000"/>
          </a:p>
        </p:txBody>
      </p:sp>
      <p:sp>
        <p:nvSpPr>
          <p:cNvPr id="10" name=""/>
          <p:cNvSpPr/>
          <p:nvPr/>
        </p:nvSpPr>
        <p:spPr>
          <a:xfrm rot="5376941">
            <a:off x="5512977" y="2301253"/>
            <a:ext cx="851799" cy="96921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069212" y="-1068788"/>
            <a:ext cx="1443788" cy="358136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240852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5. </a:t>
            </a:r>
            <a:r>
              <a:rPr lang="ko-KR" altLang="en-US" sz="3200">
                <a:latin typeface="+mj-ea"/>
                <a:ea typeface="+mj-ea"/>
              </a:rPr>
              <a:t>자체 평가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1093" y="4403718"/>
            <a:ext cx="11313994" cy="130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/>
              <a:buNone/>
              <a:defRPr lang="ko-KR" altLang="en-US"/>
            </a:pPr>
            <a:r>
              <a:rPr lang="ko-KR" altLang="en-US" sz="4000">
                <a:latin typeface="+mn-ea"/>
              </a:rPr>
              <a:t>자바를 이용한 소켓 프로그래밍</a:t>
            </a:r>
            <a:endParaRPr lang="ko-KR" altLang="en-US" sz="4000">
              <a:latin typeface="+mn-ea"/>
            </a:endParaRPr>
          </a:p>
          <a:p>
            <a:pPr marL="285750" indent="-285750" algn="ctr">
              <a:buFont typeface="Arial"/>
              <a:buNone/>
              <a:defRPr lang="ko-KR" altLang="en-US"/>
            </a:pPr>
            <a:r>
              <a:rPr lang="ko-KR" altLang="en-US" sz="4000">
                <a:latin typeface="+mn-ea"/>
              </a:rPr>
              <a:t>자바와 </a:t>
            </a:r>
            <a:r>
              <a:rPr lang="en-US" altLang="ko-KR" sz="4000">
                <a:latin typeface="+mn-ea"/>
              </a:rPr>
              <a:t>C</a:t>
            </a:r>
            <a:r>
              <a:rPr lang="ko-KR" altLang="en-US" sz="4000">
                <a:latin typeface="+mn-ea"/>
              </a:rPr>
              <a:t>의 연결</a:t>
            </a:r>
            <a:endParaRPr lang="ko-KR" altLang="en-US" sz="4000">
              <a:latin typeface="+mn-ea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41855" y="872289"/>
            <a:ext cx="9474868" cy="13070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4000"/>
              <a:t>자바로 만들어진 서버</a:t>
            </a:r>
            <a:endParaRPr lang="ko-KR" altLang="en-US" sz="4000"/>
          </a:p>
          <a:p>
            <a:pPr algn="ctr">
              <a:defRPr lang="ko-KR" altLang="en-US"/>
            </a:pPr>
            <a:r>
              <a:rPr lang="en-US" altLang="ko-KR" sz="4000"/>
              <a:t>C</a:t>
            </a:r>
            <a:r>
              <a:rPr lang="ko-KR" altLang="en-US" sz="4000"/>
              <a:t>로 만들어진 클라이언트</a:t>
            </a:r>
            <a:endParaRPr lang="ko-KR" altLang="en-US" sz="4000"/>
          </a:p>
        </p:txBody>
      </p:sp>
      <p:sp>
        <p:nvSpPr>
          <p:cNvPr id="10" name=""/>
          <p:cNvSpPr/>
          <p:nvPr/>
        </p:nvSpPr>
        <p:spPr>
          <a:xfrm rot="5376941">
            <a:off x="5670101" y="2685595"/>
            <a:ext cx="851799" cy="96921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7822651" y="2504689"/>
            <a:ext cx="2987840" cy="575086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rot="5400000">
            <a:off x="1105112" y="-1104688"/>
            <a:ext cx="3136902" cy="534628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3650" y="2392314"/>
            <a:ext cx="57775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tx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T</a:t>
            </a:r>
            <a:r>
              <a:rPr lang="en-US" altLang="ko-KR" sz="8000" b="1" dirty="0">
                <a:solidFill>
                  <a:schemeClr val="tx2">
                    <a:lumMod val="7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H</a:t>
            </a:r>
            <a:r>
              <a:rPr lang="en-US" altLang="ko-KR" sz="8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A</a:t>
            </a:r>
            <a:r>
              <a:rPr lang="en-US" altLang="ko-KR" sz="8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N</a:t>
            </a:r>
            <a:r>
              <a:rPr lang="en-US" altLang="ko-KR" sz="8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K</a:t>
            </a:r>
            <a:r>
              <a:rPr lang="en-US" altLang="ko-KR" sz="80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8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Y</a:t>
            </a:r>
            <a:r>
              <a:rPr lang="en-US" altLang="ko-KR" sz="8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O</a:t>
            </a:r>
            <a:r>
              <a:rPr lang="en-US" altLang="ko-KR" sz="8000" b="1" dirty="0">
                <a:solidFill>
                  <a:schemeClr val="tx2">
                    <a:lumMod val="7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U</a:t>
            </a:r>
            <a:r>
              <a:rPr lang="en-US" altLang="ko-KR" sz="8000" b="1" dirty="0" smtClean="0">
                <a:solidFill>
                  <a:schemeClr val="tx2">
                    <a:lumMod val="5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!</a:t>
            </a:r>
          </a:p>
          <a:p>
            <a:pPr algn="ctr"/>
            <a:r>
              <a:rPr lang="en-US" altLang="ko-KR" sz="8000" b="1" dirty="0">
                <a:solidFill>
                  <a:schemeClr val="tx2">
                    <a:lumMod val="7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Q</a:t>
            </a:r>
            <a:r>
              <a:rPr lang="en-US" altLang="ko-KR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&amp;</a:t>
            </a:r>
            <a:r>
              <a:rPr lang="en-US" altLang="ko-KR" sz="8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A</a:t>
            </a:r>
            <a:endParaRPr lang="ko-KR" altLang="en-US" sz="80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7103" y="2143831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B" panose="02030600000101010101" pitchFamily="18" charset="-127"/>
                <a:ea typeface="HY나무B" panose="02030600000101010101" pitchFamily="18" charset="-127"/>
              </a:rPr>
              <a:t>2017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B" panose="02030600000101010101" pitchFamily="18" charset="-127"/>
                <a:ea typeface="HY나무B" panose="02030600000101010101" pitchFamily="18" charset="-127"/>
              </a:rPr>
              <a:t>네트워크 프로그래밍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6539" y="1778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B" panose="02030600000101010101" pitchFamily="18" charset="-127"/>
                <a:ea typeface="HY나무B" panose="02030600000101010101" pitchFamily="18" charset="-127"/>
              </a:rPr>
              <a:t>호현진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3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878217" y="-1877794"/>
            <a:ext cx="1443788" cy="519937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24304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3200" dirty="0" smtClean="0">
                <a:latin typeface="+mj-ea"/>
                <a:ea typeface="+mj-ea"/>
              </a:rPr>
              <a:t>1. </a:t>
            </a:r>
            <a:r>
              <a:rPr lang="ko-KR" altLang="en-US" sz="3200" dirty="0" smtClean="0">
                <a:latin typeface="+mj-ea"/>
                <a:ea typeface="+mj-ea"/>
              </a:rPr>
              <a:t>시연 영상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34" y="598616"/>
            <a:ext cx="9347530" cy="6259384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rot="5400000">
            <a:off x="2335843" y="-2335420"/>
            <a:ext cx="1443788" cy="611463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3251211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3200" dirty="0">
                <a:latin typeface="+mj-ea"/>
                <a:ea typeface="+mj-ea"/>
              </a:rPr>
              <a:t>2</a:t>
            </a:r>
            <a:r>
              <a:rPr lang="en-US" altLang="ko-KR" sz="3200" dirty="0" smtClean="0">
                <a:latin typeface="+mj-ea"/>
                <a:ea typeface="+mj-ea"/>
              </a:rPr>
              <a:t>. </a:t>
            </a:r>
            <a:r>
              <a:rPr lang="ko-KR" altLang="en-US" sz="3200" dirty="0" smtClean="0">
                <a:latin typeface="+mj-ea"/>
                <a:ea typeface="+mj-ea"/>
              </a:rPr>
              <a:t>시스템 구성도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8" y="982980"/>
            <a:ext cx="10606515" cy="5257800"/>
          </a:xfrm>
          <a:prstGeom prst="rect">
            <a:avLst/>
          </a:prstGeom>
        </p:spPr>
      </p:pic>
      <p:sp>
        <p:nvSpPr>
          <p:cNvPr id="6" name="직각 삼각형 5"/>
          <p:cNvSpPr/>
          <p:nvPr/>
        </p:nvSpPr>
        <p:spPr>
          <a:xfrm rot="5400000">
            <a:off x="2335843" y="-2335420"/>
            <a:ext cx="1443788" cy="611463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3251211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3200" dirty="0">
                <a:latin typeface="+mj-ea"/>
                <a:ea typeface="+mj-ea"/>
              </a:rPr>
              <a:t>2</a:t>
            </a:r>
            <a:r>
              <a:rPr lang="en-US" altLang="ko-KR" sz="3200" dirty="0" smtClean="0">
                <a:latin typeface="+mj-ea"/>
                <a:ea typeface="+mj-ea"/>
              </a:rPr>
              <a:t>. </a:t>
            </a:r>
            <a:r>
              <a:rPr lang="ko-KR" altLang="en-US" sz="3200" dirty="0" smtClean="0">
                <a:latin typeface="+mj-ea"/>
                <a:ea typeface="+mj-ea"/>
              </a:rPr>
              <a:t>시스템 구성도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2370133" y="-2369710"/>
            <a:ext cx="1443788" cy="618321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362772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3. </a:t>
            </a:r>
            <a:r>
              <a:rPr lang="ko-KR" altLang="en-US" sz="3200">
                <a:latin typeface="+mj-ea"/>
                <a:ea typeface="+mj-ea"/>
              </a:rPr>
              <a:t>메시지 프로토콜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55200" y="1663200"/>
          <a:ext cx="6966000" cy="472440"/>
        </p:xfrm>
        <a:graphic>
          <a:graphicData uri="http://schemas.openxmlformats.org/drawingml/2006/table">
            <a:tbl>
              <a:tblPr firstRow="1" bandRow="1"/>
              <a:tblGrid>
                <a:gridCol w="866031"/>
                <a:gridCol w="866031"/>
                <a:gridCol w="866031"/>
                <a:gridCol w="864501"/>
                <a:gridCol w="908370"/>
                <a:gridCol w="866031"/>
                <a:gridCol w="864501"/>
                <a:gridCol w="864501"/>
              </a:tblGrid>
              <a:tr h="471600"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2500"/>
                        <a:t>i</a:t>
                      </a:r>
                      <a:endParaRPr lang="en-US" altLang="ko-KR" sz="25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2500"/>
                        <a:t>x</a:t>
                      </a:r>
                      <a:endParaRPr lang="en-US" altLang="ko-KR" sz="25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2500"/>
                        <a:t>y</a:t>
                      </a:r>
                      <a:endParaRPr lang="en-US" altLang="ko-KR" sz="25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2500"/>
                        <a:t>h</a:t>
                      </a:r>
                      <a:endParaRPr lang="en-US" altLang="ko-KR" sz="25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2500"/>
                        <a:t>w</a:t>
                      </a:r>
                      <a:endParaRPr lang="en-US" altLang="ko-KR" sz="25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2500"/>
                        <a:t>R</a:t>
                      </a:r>
                      <a:endParaRPr lang="en-US" altLang="ko-KR" sz="25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2500"/>
                        <a:t>G</a:t>
                      </a:r>
                      <a:endParaRPr lang="en-US" altLang="ko-KR" sz="25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2500"/>
                        <a:t>B</a:t>
                      </a:r>
                      <a:endParaRPr lang="ko-KR" altLang="en-US" sz="25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1876592" y="1173078"/>
            <a:ext cx="6684211" cy="3657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Font typeface="Arial"/>
              <a:buChar char="•"/>
              <a:defRPr lang="ko-KR" altLang="en-US"/>
            </a:pPr>
            <a:r>
              <a:rPr lang="ko-KR" altLang="en-US"/>
              <a:t>이미지 프로토콜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174749" y="2275972"/>
            <a:ext cx="10160003" cy="33799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i : </a:t>
            </a:r>
            <a:r>
              <a:rPr lang="ko-KR" altLang="en-US">
                <a:solidFill>
                  <a:schemeClr val="tx1"/>
                </a:solidFill>
              </a:rPr>
              <a:t>이미지 프로토콜이라는 표시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x : </a:t>
            </a:r>
            <a:r>
              <a:rPr lang="ko-KR" altLang="en-US">
                <a:solidFill>
                  <a:schemeClr val="tx1"/>
                </a:solidFill>
              </a:rPr>
              <a:t>클라이언트가 클릭한 </a:t>
            </a:r>
            <a:r>
              <a:rPr lang="en-US" altLang="ko-KR">
                <a:solidFill>
                  <a:schemeClr val="tx1"/>
                </a:solidFill>
              </a:rPr>
              <a:t>x</a:t>
            </a:r>
            <a:r>
              <a:rPr lang="ko-KR" altLang="en-US">
                <a:solidFill>
                  <a:schemeClr val="tx1"/>
                </a:solidFill>
              </a:rPr>
              <a:t>의 좌표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y : </a:t>
            </a:r>
            <a:r>
              <a:rPr lang="ko-KR" altLang="en-US">
                <a:solidFill>
                  <a:schemeClr val="tx1"/>
                </a:solidFill>
              </a:rPr>
              <a:t>클라이언트가 클릭한 </a:t>
            </a:r>
            <a:r>
              <a:rPr lang="en-US" altLang="ko-KR">
                <a:solidFill>
                  <a:schemeClr val="tx1"/>
                </a:solidFill>
              </a:rPr>
              <a:t>y</a:t>
            </a:r>
            <a:r>
              <a:rPr lang="ko-KR" altLang="en-US">
                <a:solidFill>
                  <a:schemeClr val="tx1"/>
                </a:solidFill>
              </a:rPr>
              <a:t>의 좌표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h : </a:t>
            </a:r>
            <a:r>
              <a:rPr lang="ko-KR" altLang="en-US">
                <a:solidFill>
                  <a:schemeClr val="tx1"/>
                </a:solidFill>
              </a:rPr>
              <a:t>클라이언트가 클릭한 </a:t>
            </a:r>
            <a:r>
              <a:rPr lang="en-US" altLang="ko-KR">
                <a:solidFill>
                  <a:schemeClr val="tx1"/>
                </a:solidFill>
              </a:rPr>
              <a:t>h</a:t>
            </a:r>
            <a:r>
              <a:rPr lang="ko-KR" altLang="en-US">
                <a:solidFill>
                  <a:schemeClr val="tx1"/>
                </a:solidFill>
              </a:rPr>
              <a:t>의 좌표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w : </a:t>
            </a:r>
            <a:r>
              <a:rPr lang="ko-KR" altLang="en-US">
                <a:solidFill>
                  <a:schemeClr val="tx1"/>
                </a:solidFill>
              </a:rPr>
              <a:t>클라이언트가 클릭한 </a:t>
            </a:r>
            <a:r>
              <a:rPr lang="en-US" altLang="ko-KR">
                <a:solidFill>
                  <a:schemeClr val="tx1"/>
                </a:solidFill>
              </a:rPr>
              <a:t>w</a:t>
            </a:r>
            <a:r>
              <a:rPr lang="ko-KR" altLang="en-US">
                <a:solidFill>
                  <a:schemeClr val="tx1"/>
                </a:solidFill>
              </a:rPr>
              <a:t>의 좌표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R : </a:t>
            </a:r>
            <a:r>
              <a:rPr lang="ko-KR" altLang="en-US">
                <a:solidFill>
                  <a:schemeClr val="tx1"/>
                </a:solidFill>
              </a:rPr>
              <a:t>패인트 툴 색깔</a:t>
            </a:r>
            <a:r>
              <a:rPr lang="en-US" altLang="ko-KR">
                <a:solidFill>
                  <a:schemeClr val="tx1"/>
                </a:solidFill>
              </a:rPr>
              <a:t> RGB</a:t>
            </a:r>
            <a:r>
              <a:rPr lang="ko-KR" altLang="en-US">
                <a:solidFill>
                  <a:schemeClr val="tx1"/>
                </a:solidFill>
              </a:rPr>
              <a:t>값 중 </a:t>
            </a:r>
            <a:r>
              <a:rPr lang="en-US" altLang="ko-KR">
                <a:solidFill>
                  <a:schemeClr val="tx1"/>
                </a:solidFill>
              </a:rPr>
              <a:t>R</a:t>
            </a:r>
            <a:r>
              <a:rPr lang="ko-KR" altLang="en-US">
                <a:solidFill>
                  <a:schemeClr val="tx1"/>
                </a:solidFill>
              </a:rPr>
              <a:t>의 값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G : </a:t>
            </a:r>
            <a:r>
              <a:rPr lang="ko-KR" altLang="en-US">
                <a:solidFill>
                  <a:schemeClr val="tx1"/>
                </a:solidFill>
              </a:rPr>
              <a:t>패인트 툴 색깔</a:t>
            </a:r>
            <a:r>
              <a:rPr lang="en-US" altLang="ko-KR">
                <a:solidFill>
                  <a:schemeClr val="tx1"/>
                </a:solidFill>
              </a:rPr>
              <a:t> RGB</a:t>
            </a:r>
            <a:r>
              <a:rPr lang="ko-KR" altLang="en-US">
                <a:solidFill>
                  <a:schemeClr val="tx1"/>
                </a:solidFill>
              </a:rPr>
              <a:t>값 중 </a:t>
            </a:r>
            <a:r>
              <a:rPr lang="en-US" altLang="ko-KR">
                <a:solidFill>
                  <a:schemeClr val="tx1"/>
                </a:solidFill>
              </a:rPr>
              <a:t>G</a:t>
            </a:r>
            <a:r>
              <a:rPr lang="ko-KR" altLang="en-US">
                <a:solidFill>
                  <a:schemeClr val="tx1"/>
                </a:solidFill>
              </a:rPr>
              <a:t>의 값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B : </a:t>
            </a:r>
            <a:r>
              <a:rPr lang="ko-KR" altLang="en-US">
                <a:solidFill>
                  <a:schemeClr val="tx1"/>
                </a:solidFill>
              </a:rPr>
              <a:t>패인트 툴 색깔</a:t>
            </a:r>
            <a:r>
              <a:rPr lang="en-US" altLang="ko-KR">
                <a:solidFill>
                  <a:schemeClr val="tx1"/>
                </a:solidFill>
              </a:rPr>
              <a:t> RGB</a:t>
            </a:r>
            <a:r>
              <a:rPr lang="ko-KR" altLang="en-US">
                <a:solidFill>
                  <a:schemeClr val="tx1"/>
                </a:solidFill>
              </a:rPr>
              <a:t>값 중 </a:t>
            </a:r>
            <a:r>
              <a:rPr lang="en-US" altLang="ko-KR">
                <a:solidFill>
                  <a:schemeClr val="tx1"/>
                </a:solidFill>
              </a:rPr>
              <a:t>B</a:t>
            </a:r>
            <a:r>
              <a:rPr lang="ko-KR" altLang="en-US">
                <a:solidFill>
                  <a:schemeClr val="tx1"/>
                </a:solidFill>
              </a:rPr>
              <a:t>의 값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2370133" y="-2369710"/>
            <a:ext cx="1443788" cy="618321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362772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3. </a:t>
            </a:r>
            <a:r>
              <a:rPr lang="ko-KR" altLang="en-US" sz="3200">
                <a:latin typeface="+mj-ea"/>
                <a:ea typeface="+mj-ea"/>
              </a:rPr>
              <a:t>메시지 프로토콜</a:t>
            </a: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11" name="표 5"/>
          <p:cNvGraphicFramePr>
            <a:graphicFrameLocks noGrp="1"/>
          </p:cNvGraphicFramePr>
          <p:nvPr/>
        </p:nvGraphicFramePr>
        <p:xfrm>
          <a:off x="1368699" y="1820115"/>
          <a:ext cx="6888087" cy="864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0360"/>
                <a:gridCol w="1215909"/>
                <a:gridCol w="1215909"/>
                <a:gridCol w="1215909"/>
              </a:tblGrid>
              <a:tr h="8640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Msg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Answer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Score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2" name="TextBox 6"/>
          <p:cNvSpPr txBox="1"/>
          <p:nvPr/>
        </p:nvSpPr>
        <p:spPr>
          <a:xfrm>
            <a:off x="1368699" y="1388067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채팅 메시지 프로토콜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1041066" y="2910974"/>
            <a:ext cx="9023684" cy="201154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Msg : </a:t>
            </a:r>
            <a:r>
              <a:rPr lang="ko-KR" altLang="en-US">
                <a:solidFill>
                  <a:schemeClr val="tx1"/>
                </a:solidFill>
              </a:rPr>
              <a:t>메세지 내용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Name : </a:t>
            </a:r>
            <a:r>
              <a:rPr lang="ko-KR" altLang="en-US">
                <a:solidFill>
                  <a:schemeClr val="tx1"/>
                </a:solidFill>
              </a:rPr>
              <a:t>플레이어의 이름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Answer : </a:t>
            </a:r>
            <a:r>
              <a:rPr lang="ko-KR" altLang="en-US">
                <a:solidFill>
                  <a:schemeClr val="tx1"/>
                </a:solidFill>
              </a:rPr>
              <a:t>정답여부 확인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Score : </a:t>
            </a:r>
            <a:r>
              <a:rPr lang="ko-KR" altLang="en-US">
                <a:solidFill>
                  <a:schemeClr val="tx1"/>
                </a:solidFill>
              </a:rPr>
              <a:t>플레이어의 점수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535743" y="-1535320"/>
            <a:ext cx="1443788" cy="451443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2398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2945" y="1660849"/>
            <a:ext cx="3203641" cy="3691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채팅</a:t>
            </a:r>
            <a:endParaRPr lang="en-US" altLang="ko-KR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채팅창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채팅과 정답의 구분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유저의 계정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전송이벤트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98300" y="1556831"/>
            <a:ext cx="3203641" cy="3691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시나리오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제시어의 다양성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점수 채점 방식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순서의 결정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승리조건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43655" y="1630058"/>
            <a:ext cx="3203641" cy="3691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그림</a:t>
            </a:r>
            <a:endParaRPr lang="en-US" altLang="ko-KR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그림판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구현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색상의 선택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지우기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그림의 전송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69" y="0"/>
            <a:ext cx="229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3200" dirty="0" smtClean="0">
                <a:latin typeface="+mj-ea"/>
                <a:ea typeface="+mj-ea"/>
              </a:rPr>
              <a:t>4. </a:t>
            </a:r>
            <a:r>
              <a:rPr lang="ko-KR" altLang="en-US" sz="3200" dirty="0" smtClean="0">
                <a:latin typeface="+mj-ea"/>
                <a:ea typeface="+mj-ea"/>
              </a:rPr>
              <a:t>요구사항</a:t>
            </a:r>
            <a:endParaRPr lang="ko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71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1432872" y="-1432449"/>
            <a:ext cx="1443788" cy="43086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69" y="0"/>
            <a:ext cx="5285071" cy="8172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8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스퀘어"/>
                <a:ea typeface="나눔스퀘어"/>
              </a:defRPr>
            </a:lvl1pPr>
          </a:lstStyle>
          <a:p>
            <a:pPr lvl="0">
              <a:defRPr lang="ko-KR" altLang="en-US"/>
            </a:pPr>
            <a:r>
              <a:rPr lang="en-US" altLang="ko-KR" sz="3200">
                <a:latin typeface="+mj-ea"/>
                <a:ea typeface="+mj-ea"/>
              </a:rPr>
              <a:t>4. </a:t>
            </a:r>
            <a:r>
              <a:rPr lang="ko-KR" altLang="en-US" sz="3200">
                <a:latin typeface="+mj-ea"/>
                <a:ea typeface="+mj-ea"/>
              </a:rPr>
              <a:t>요구 사항 </a:t>
            </a:r>
            <a:r>
              <a:rPr lang="en-US" altLang="ko-KR" sz="3200">
                <a:latin typeface="+mj-ea"/>
                <a:ea typeface="+mj-ea"/>
              </a:rPr>
              <a:t>(</a:t>
            </a:r>
            <a:r>
              <a:rPr lang="ko-KR" altLang="en-US" sz="3200">
                <a:latin typeface="+mj-ea"/>
                <a:ea typeface="+mj-ea"/>
              </a:rPr>
              <a:t>채팅</a:t>
            </a:r>
            <a:r>
              <a:rPr lang="en-US" altLang="ko-KR" sz="3200">
                <a:latin typeface="+mj-ea"/>
                <a:ea typeface="+mj-ea"/>
              </a:rPr>
              <a:t>-&gt;</a:t>
            </a:r>
            <a:r>
              <a:rPr lang="ko-KR" altLang="en-US" sz="3200">
                <a:latin typeface="+mj-ea"/>
                <a:ea typeface="+mj-ea"/>
              </a:rPr>
              <a:t>채팅창</a:t>
            </a:r>
            <a:r>
              <a:rPr lang="en-US" altLang="ko-KR" sz="3200">
                <a:latin typeface="+mj-ea"/>
                <a:ea typeface="+mj-ea"/>
              </a:rPr>
              <a:t>)</a:t>
            </a:r>
            <a:endParaRPr lang="en-US" altLang="ko-KR" sz="3200">
              <a:latin typeface="+mj-ea"/>
              <a:ea typeface="+mj-ea"/>
            </a:endParaRPr>
          </a:p>
        </p:txBody>
      </p:sp>
      <p:sp>
        <p:nvSpPr>
          <p:cNvPr id="8" name="직각 삼각형 7"/>
          <p:cNvSpPr/>
          <p:nvPr/>
        </p:nvSpPr>
        <p:spPr>
          <a:xfrm rot="16200000">
            <a:off x="10369416" y="5035415"/>
            <a:ext cx="1254894" cy="23902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내용 개체 틀 67"/>
          <p:cNvSpPr txBox="1"/>
          <p:nvPr/>
        </p:nvSpPr>
        <p:spPr>
          <a:xfrm>
            <a:off x="1848649" y="273560"/>
            <a:ext cx="2170316" cy="385162"/>
          </a:xfrm>
          <a:prstGeom prst="rect">
            <a:avLst/>
          </a:prstGeom>
        </p:spPr>
        <p:txBody>
          <a:bodyPr>
            <a:normAutofit fontScale="92500" lnSpcReduction="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6700" indent="-370000" algn="ctr">
              <a:lnSpc>
                <a:spcPct val="80000"/>
              </a:lnSpc>
              <a:buFont typeface="Arial"/>
              <a:buNone/>
              <a:defRPr lang="ko-KR" altLang="en-US"/>
            </a:pPr>
            <a:endParaRPr lang="en-US" altLang="ko-KR">
              <a:latin typeface="HY견고딕"/>
              <a:ea typeface="HY견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968" y="830997"/>
            <a:ext cx="11480800" cy="146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6700" indent="-370000">
              <a:buFont typeface="Arial"/>
              <a:buNone/>
              <a:defRPr lang="ko-KR" altLang="en-US"/>
            </a:pPr>
            <a:endParaRPr lang="en-US" altLang="ko-KR">
              <a:latin typeface="HY견고딕"/>
              <a:ea typeface="HY견고딕"/>
            </a:endParaRPr>
          </a:p>
          <a:p>
            <a:pPr marL="636700" indent="-370000">
              <a:buFont typeface="Arial"/>
              <a:buNone/>
              <a:defRPr lang="ko-KR" altLang="en-US"/>
            </a:pPr>
            <a:r>
              <a:rPr lang="en-US" altLang="ko-KR">
                <a:latin typeface="HY견고딕"/>
                <a:ea typeface="HY견고딕"/>
              </a:rPr>
              <a:t>GUI</a:t>
            </a:r>
            <a:r>
              <a:rPr lang="ko-KR" altLang="en-US">
                <a:latin typeface="HY견고딕"/>
                <a:ea typeface="HY견고딕"/>
              </a:rPr>
              <a:t>를 이용해서 채팅창의 인터페이스를 구현</a:t>
            </a:r>
            <a:r>
              <a:rPr lang="en-US" altLang="ko-KR">
                <a:latin typeface="HY견고딕"/>
                <a:ea typeface="HY견고딕"/>
              </a:rPr>
              <a:t>.</a:t>
            </a:r>
            <a:endParaRPr lang="en-US" altLang="ko-KR">
              <a:latin typeface="HY견고딕"/>
              <a:ea typeface="HY견고딕"/>
            </a:endParaRPr>
          </a:p>
          <a:p>
            <a:pPr marL="636700" indent="-370000">
              <a:buFont typeface="Arial"/>
              <a:buNone/>
              <a:defRPr lang="ko-KR" altLang="en-US"/>
            </a:pPr>
            <a:r>
              <a:rPr lang="en-US" altLang="ko-KR">
                <a:latin typeface="HY견고딕"/>
                <a:ea typeface="HY견고딕"/>
              </a:rPr>
              <a:t>Client </a:t>
            </a:r>
            <a:r>
              <a:rPr lang="ko-KR" altLang="en-US">
                <a:latin typeface="HY견고딕"/>
                <a:ea typeface="HY견고딕"/>
              </a:rPr>
              <a:t>에서 </a:t>
            </a:r>
            <a:r>
              <a:rPr lang="en-US" altLang="ko-KR">
                <a:latin typeface="HY견고딕"/>
                <a:ea typeface="HY견고딕"/>
              </a:rPr>
              <a:t>WriteThread</a:t>
            </a:r>
            <a:r>
              <a:rPr lang="ko-KR" altLang="en-US">
                <a:latin typeface="HY견고딕"/>
                <a:ea typeface="HY견고딕"/>
              </a:rPr>
              <a:t>의 </a:t>
            </a:r>
            <a:r>
              <a:rPr lang="en-US" altLang="ko-KR">
                <a:latin typeface="HY견고딕"/>
                <a:ea typeface="HY견고딕"/>
              </a:rPr>
              <a:t>PrintWrite</a:t>
            </a:r>
            <a:r>
              <a:rPr lang="ko-KR" altLang="en-US">
                <a:latin typeface="HY견고딕"/>
                <a:ea typeface="HY견고딕"/>
              </a:rPr>
              <a:t>를 이용해서 채팅내용을 받는다</a:t>
            </a:r>
            <a:r>
              <a:rPr lang="en-US" altLang="ko-KR">
                <a:latin typeface="HY견고딕"/>
                <a:ea typeface="HY견고딕"/>
              </a:rPr>
              <a:t>. ClientFrame </a:t>
            </a:r>
            <a:endParaRPr lang="en-US" altLang="ko-KR">
              <a:latin typeface="HY견고딕"/>
              <a:ea typeface="HY견고딕"/>
            </a:endParaRPr>
          </a:p>
          <a:p>
            <a:pPr marL="636700" indent="-370000">
              <a:buFont typeface="Arial"/>
              <a:buNone/>
              <a:defRPr lang="ko-KR" altLang="en-US"/>
            </a:pPr>
            <a:r>
              <a:rPr lang="en-US" altLang="ko-KR">
                <a:latin typeface="HY견고딕"/>
                <a:ea typeface="HY견고딕"/>
              </a:rPr>
              <a:t>WriteThread </a:t>
            </a:r>
            <a:r>
              <a:rPr lang="ko-KR" altLang="en-US">
                <a:latin typeface="HY견고딕"/>
                <a:ea typeface="HY견고딕"/>
              </a:rPr>
              <a:t>객체를 만들어 채팅내용이 나오는 채팅창을 구현</a:t>
            </a:r>
            <a:endParaRPr lang="ko-KR" altLang="en-US">
              <a:latin typeface="HY견고딕"/>
              <a:ea typeface="HY견고딕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0148" y="2150916"/>
            <a:ext cx="6895430" cy="447313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495</ep:Words>
  <ep:PresentationFormat>와이드스크린</ep:PresentationFormat>
  <ep:Paragraphs>113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2017-06-03T06:22:40.000</dcterms:created>
  <dc:creator>MH</dc:creator>
  <cp:lastModifiedBy>jogus</cp:lastModifiedBy>
  <dcterms:modified xsi:type="dcterms:W3CDTF">2017-06-04T14:18:44.891</dcterms:modified>
  <cp:revision>42</cp:revision>
  <dc:title>PowerPoint 프레젠테이션</dc:title>
</cp:coreProperties>
</file>