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8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81" r:id="rId19"/>
    <p:sldId id="274" r:id="rId20"/>
    <p:sldId id="275" r:id="rId21"/>
    <p:sldId id="276" r:id="rId22"/>
    <p:sldId id="271" r:id="rId23"/>
    <p:sldId id="277" r:id="rId24"/>
    <p:sldId id="278" r:id="rId25"/>
    <p:sldId id="279" r:id="rId26"/>
    <p:sldId id="272" r:id="rId27"/>
    <p:sldId id="280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6A159-7DC4-F145-A9C3-52D91682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09A62C-5A13-394B-85DA-7E36C3EC9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8E4E7-0DA5-884E-88CD-6ED843B0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026A-CA3C-184A-875D-561C3EDA7523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38E7D-B5CB-D242-B32E-9075E5AB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94233-7597-874C-ADA6-87B1CAC9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3DAF-7612-3744-B8BE-DB001D1516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982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9A123-BB16-7B41-B517-491302F2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2DDC1D-B325-7645-9DE9-9F98159A8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810CD-6A3E-7D4C-B9A4-012E70E6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026A-CA3C-184A-875D-561C3EDA7523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D413D-8857-1D4C-940F-8360C812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1829D-7044-F745-A5CA-1090EF42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3DAF-7612-3744-B8BE-DB001D1516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434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668716-9104-214A-B36C-99B37E111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74ACB7-3CD0-B042-B986-490D83A2B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30C5C-9290-7941-B54F-C57E9186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026A-CA3C-184A-875D-561C3EDA7523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FF51B-8F3E-DB44-BD94-D055807A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799FF-C986-B04C-AF63-64571B16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3DAF-7612-3744-B8BE-DB001D1516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465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D3D7A-87A1-3544-BC60-CABA136D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676E8-79CB-474E-9C67-6B597C122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1AECE-A56E-F444-A5BE-983CAA18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026A-CA3C-184A-875D-561C3EDA7523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47878-75BA-D843-9529-32AD18D4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B47E2-A77E-784B-B309-892EBAC9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3DAF-7612-3744-B8BE-DB001D1516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395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A386A-3960-7046-93B4-C87894FE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1CE75F-D987-474C-B142-0D13BBC25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5F4E2-03E9-2148-BC8B-F89F7DF5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026A-CA3C-184A-875D-561C3EDA7523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5A2FE-9BD9-064D-A271-CB0139DA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F55EF-8245-F847-9186-B6D435B0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3DAF-7612-3744-B8BE-DB001D1516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28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2066A-BE68-044D-92B1-E03B886E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9D9FE-23E1-4C4E-A254-73F0CEAE6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1E06F9-705A-4B41-A218-32CD75B43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6853E-4E82-454A-9A08-CD70B331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026A-CA3C-184A-875D-561C3EDA7523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F2B2A-3996-FE40-AB43-177D578E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6305A-810C-C94C-AF73-BEF48C14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3DAF-7612-3744-B8BE-DB001D1516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894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66BD7-CDEE-DB4B-9727-0487BF21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CBBCE-F8E6-A84C-A279-8E24D6239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8F2C0E-B641-C541-A60D-B9C48AB53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3B6156-3C81-4740-B86B-A0A5F6CB9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960A0-1572-8647-9D76-EBD4F548A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E8F701-57E8-394F-A3A2-5A687B2B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026A-CA3C-184A-875D-561C3EDA7523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6FCC48-8934-0540-A6DB-41716F00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27F70F-24B7-604B-BBC4-9A45E69C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3DAF-7612-3744-B8BE-DB001D1516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680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3B426-9EB8-864B-84FA-D8C455FE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F6D303-74F1-EC45-A930-A0BB07F2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026A-CA3C-184A-875D-561C3EDA7523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29923C-0211-B545-ACEF-895D8FD8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C3330A-F4F1-CD49-B1A6-C0FD4AF2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3DAF-7612-3744-B8BE-DB001D1516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90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B327DD-6B95-D943-B9DA-79E0330D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026A-CA3C-184A-875D-561C3EDA7523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FC11B1-2E8B-294F-9218-9A09CCF9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73840D-B2DA-B045-827B-5CB77273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3DAF-7612-3744-B8BE-DB001D1516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162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206FB-E3CA-0748-A8E9-A680AAFA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C9D2C-CD8C-3746-BE94-9136E9A6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FA8E20-7DB2-164B-962E-73C427FA5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05B7E-DC7A-254F-816E-C5AA9A07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026A-CA3C-184A-875D-561C3EDA7523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F8B11F-4F68-5248-AD3C-8E41C9BE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2CEF0B-97CF-9B49-9851-D255EB5C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3DAF-7612-3744-B8BE-DB001D1516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788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33958-0227-B14E-AE48-7A24C612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9E160D-8861-8343-8AC2-E4CDBBE76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F763A0-4C8F-B649-A0F4-B6F197E94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38A02B-1D63-1243-8882-C913AEDF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026A-CA3C-184A-875D-561C3EDA7523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15A4DE-0FAC-C049-B6BA-3B5F4ECF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60B37C-3387-6B40-B46A-15AA6242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63DAF-7612-3744-B8BE-DB001D1516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751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D1DE68-25E3-AC48-B52B-6480FE00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FF6663-7FF3-9B43-828E-D0C51A309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FCE7B-1A03-D64D-9FE6-28E0AB413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A026A-CA3C-184A-875D-561C3EDA7523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CA21C-520B-BB4F-83B2-C5A75B00C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7A612-12A6-DA41-83B6-43CFC1796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63DAF-7612-3744-B8BE-DB001D1516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619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EF2D17-CE85-9B45-BD3B-4F96D0AE7B60}"/>
              </a:ext>
            </a:extLst>
          </p:cNvPr>
          <p:cNvSpPr txBox="1"/>
          <p:nvPr/>
        </p:nvSpPr>
        <p:spPr>
          <a:xfrm>
            <a:off x="3327970" y="2905780"/>
            <a:ext cx="56185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28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기업과제 2번 데이터 분석</a:t>
            </a:r>
            <a:r>
              <a:rPr lang="en-US" altLang="ko-Kore-KR" sz="28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</a:t>
            </a:r>
            <a:r>
              <a:rPr lang="ko-Kore-KR" altLang="en-US" sz="28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및 시각화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07218-5B8A-F14A-85D2-C9E3A0EEA7A6}"/>
              </a:ext>
            </a:extLst>
          </p:cNvPr>
          <p:cNvSpPr txBox="1"/>
          <p:nvPr/>
        </p:nvSpPr>
        <p:spPr>
          <a:xfrm>
            <a:off x="5306509" y="3429000"/>
            <a:ext cx="166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-J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unior_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최진수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86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4A006F-8EBD-2246-9090-944310B3EA3F}"/>
              </a:ext>
            </a:extLst>
          </p:cNvPr>
          <p:cNvSpPr txBox="1"/>
          <p:nvPr/>
        </p:nvSpPr>
        <p:spPr>
          <a:xfrm>
            <a:off x="316340" y="259396"/>
            <a:ext cx="3078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 1</a:t>
            </a:r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-2</a:t>
            </a:r>
            <a:r>
              <a:rPr kumimoji="1" lang="ko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월별 동영상 개수</a:t>
            </a:r>
            <a:endParaRPr kumimoji="1" lang="ko-Kore-KR" altLang="en-US" sz="2400" dirty="0">
              <a:latin typeface="HGGGothicssi_Pro 80g" panose="02020603020101020101" pitchFamily="18" charset="-127"/>
              <a:ea typeface="HGGGothicssi_Pro 80g" panose="02020603020101020101" pitchFamily="18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EF6441D-1B1B-2B43-9E07-C000F6FE9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75" y="988540"/>
            <a:ext cx="4603972" cy="439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10CDEC-5DB9-8141-832B-1715B13F184C}"/>
              </a:ext>
            </a:extLst>
          </p:cNvPr>
          <p:cNvSpPr txBox="1"/>
          <p:nvPr/>
        </p:nvSpPr>
        <p:spPr>
          <a:xfrm>
            <a:off x="2142156" y="6044606"/>
            <a:ext cx="871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2021년도 데이터이며 3월달을 제외한 모든 데이터가 비교적 균등하게 있습니다.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523D5-1157-0344-B2DD-B1E66FD5254F}"/>
              </a:ext>
            </a:extLst>
          </p:cNvPr>
          <p:cNvSpPr txBox="1"/>
          <p:nvPr/>
        </p:nvSpPr>
        <p:spPr>
          <a:xfrm>
            <a:off x="2162354" y="568479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3월 24개, 4월 613개, 5월 540개,6월 579개 7월 550개이며</a:t>
            </a:r>
          </a:p>
        </p:txBody>
      </p:sp>
    </p:spTree>
    <p:extLst>
      <p:ext uri="{BB962C8B-B14F-4D97-AF65-F5344CB8AC3E}">
        <p14:creationId xmlns:p14="http://schemas.microsoft.com/office/powerpoint/2010/main" val="6103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B76BE8-1DC7-334D-9ADB-6EFD06235C22}"/>
              </a:ext>
            </a:extLst>
          </p:cNvPr>
          <p:cNvSpPr txBox="1"/>
          <p:nvPr/>
        </p:nvSpPr>
        <p:spPr>
          <a:xfrm>
            <a:off x="316340" y="259396"/>
            <a:ext cx="30049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 1</a:t>
            </a:r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-3</a:t>
            </a:r>
            <a:r>
              <a:rPr kumimoji="1" lang="ko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월별 채널 </a:t>
            </a:r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TOP 10</a:t>
            </a:r>
            <a:endParaRPr kumimoji="1" lang="ko-Kore-KR" altLang="en-US" sz="2400" dirty="0">
              <a:latin typeface="HGGGothicssi_Pro 80g" panose="02020603020101020101" pitchFamily="18" charset="-127"/>
              <a:ea typeface="HGGGothicssi_Pro 80g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58FCE5-0EBB-EA43-9419-833C95B11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1" y="854304"/>
            <a:ext cx="6559345" cy="42118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AF7E4B-3DEC-C740-BA54-D50ADAE9E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020" y="2960239"/>
            <a:ext cx="3304807" cy="2192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E24877-F28F-724C-A4A6-BDECE053A77D}"/>
              </a:ext>
            </a:extLst>
          </p:cNvPr>
          <p:cNvSpPr txBox="1"/>
          <p:nvPr/>
        </p:nvSpPr>
        <p:spPr>
          <a:xfrm>
            <a:off x="2221127" y="529175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월별 채널 top 5 카테고리 별로 분석해 본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EBEB6-EE5A-3E40-B020-F96C188A3D64}"/>
              </a:ext>
            </a:extLst>
          </p:cNvPr>
          <p:cNvSpPr txBox="1"/>
          <p:nvPr/>
        </p:nvSpPr>
        <p:spPr>
          <a:xfrm>
            <a:off x="2221126" y="5701992"/>
            <a:ext cx="666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3월은 entertain</a:t>
            </a:r>
            <a:r>
              <a:rPr lang="en-US" altLang="ko-Kore-KR" dirty="0" err="1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ment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채널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이 압도적으로 많은 분포를 보였으며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D9277-F2C0-FD48-A412-38B843E44AB3}"/>
              </a:ext>
            </a:extLst>
          </p:cNvPr>
          <p:cNvSpPr txBox="1"/>
          <p:nvPr/>
        </p:nvSpPr>
        <p:spPr>
          <a:xfrm>
            <a:off x="2221127" y="600369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4~7월에는 sport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채널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이 많이 분포 되어있었습니다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C1DF21-7370-7F46-9142-ECEA6F4B2F47}"/>
              </a:ext>
            </a:extLst>
          </p:cNvPr>
          <p:cNvSpPr txBox="1"/>
          <p:nvPr/>
        </p:nvSpPr>
        <p:spPr>
          <a:xfrm>
            <a:off x="2221126" y="6373028"/>
            <a:ext cx="7614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top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채널은 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최소 2개~9개 사이에 인기동영상이 있었습니다.</a:t>
            </a:r>
          </a:p>
        </p:txBody>
      </p:sp>
    </p:spTree>
    <p:extLst>
      <p:ext uri="{BB962C8B-B14F-4D97-AF65-F5344CB8AC3E}">
        <p14:creationId xmlns:p14="http://schemas.microsoft.com/office/powerpoint/2010/main" val="69129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35784D-F365-824D-9110-2471EA19147C}"/>
              </a:ext>
            </a:extLst>
          </p:cNvPr>
          <p:cNvSpPr txBox="1"/>
          <p:nvPr/>
        </p:nvSpPr>
        <p:spPr>
          <a:xfrm>
            <a:off x="473612" y="319463"/>
            <a:ext cx="3125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 1</a:t>
            </a:r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-4</a:t>
            </a:r>
            <a:r>
              <a:rPr kumimoji="1" lang="ko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</a:t>
            </a:r>
            <a:r>
              <a:rPr kumimoji="1" lang="ko-KR" altLang="en-US" sz="2400" dirty="0" err="1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주차별</a:t>
            </a:r>
            <a:r>
              <a:rPr kumimoji="1" lang="ko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</a:t>
            </a:r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Top 5 </a:t>
            </a:r>
            <a:r>
              <a:rPr kumimoji="1" lang="ko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채널</a:t>
            </a:r>
            <a:endParaRPr kumimoji="1" lang="ko-Kore-KR" altLang="en-US" sz="2400" dirty="0">
              <a:latin typeface="HGGGothicssi_Pro 80g" panose="02020603020101020101" pitchFamily="18" charset="-127"/>
              <a:ea typeface="HGGGothicssi_Pro 80g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7D571D-C1C8-9847-9311-1DA52786818B}"/>
              </a:ext>
            </a:extLst>
          </p:cNvPr>
          <p:cNvSpPr txBox="1"/>
          <p:nvPr/>
        </p:nvSpPr>
        <p:spPr>
          <a:xfrm>
            <a:off x="3266302" y="5600239"/>
            <a:ext cx="57156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12 Week</a:t>
            </a:r>
            <a:r>
              <a:rPr lang="ko-KR" altLang="en-US" dirty="0" err="1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부터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30 week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까지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채널 분석 결과 최대 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5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개까지 인기동영상을 가질 수 있는 것으로 나타났다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.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0FB5D810-0BDA-934E-9A19-78077E056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95" y="781128"/>
            <a:ext cx="8666394" cy="453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54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DA86F1-813B-354A-9642-8F323405DA16}"/>
              </a:ext>
            </a:extLst>
          </p:cNvPr>
          <p:cNvSpPr txBox="1"/>
          <p:nvPr/>
        </p:nvSpPr>
        <p:spPr>
          <a:xfrm>
            <a:off x="468739" y="411796"/>
            <a:ext cx="4260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 1-5</a:t>
            </a:r>
            <a:r>
              <a:rPr kumimoji="1" lang="ko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월별 카테고리 키워드 순위</a:t>
            </a:r>
            <a:endParaRPr kumimoji="1" lang="ko-Kore-KR" altLang="en-US" sz="2400" dirty="0">
              <a:latin typeface="HGGGothicssi_Pro 80g" panose="02020603020101020101" pitchFamily="18" charset="-127"/>
              <a:ea typeface="HGGGothicssi_Pro 80g" panose="02020603020101020101" pitchFamily="18" charset="-127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05CD3623-9F09-2846-B4F2-DC59FAD01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51" y="1069611"/>
            <a:ext cx="5400000" cy="557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568595-071B-3A47-9377-79668BE0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311" y="4916605"/>
            <a:ext cx="1003300" cy="172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70A718-1CF8-AA48-853E-D3EA544AD929}"/>
              </a:ext>
            </a:extLst>
          </p:cNvPr>
          <p:cNvSpPr txBox="1"/>
          <p:nvPr/>
        </p:nvSpPr>
        <p:spPr>
          <a:xfrm>
            <a:off x="7869674" y="5636392"/>
            <a:ext cx="31434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3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월 카테고리 키워드는 동영상이 적어 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tag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카운트 </a:t>
            </a:r>
            <a:endParaRPr lang="en-US" altLang="ko-KR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  <a:p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작은 분포가 보였다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.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15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B02B9052-0370-B049-BAA8-E732B98A1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7" y="949294"/>
            <a:ext cx="5400000" cy="55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76C591D-DD1F-E741-9969-3FF3E042E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175" y="4672930"/>
            <a:ext cx="1193800" cy="172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5C20B-E004-524C-896D-4E9A2B5433B0}"/>
              </a:ext>
            </a:extLst>
          </p:cNvPr>
          <p:cNvSpPr txBox="1"/>
          <p:nvPr/>
        </p:nvSpPr>
        <p:spPr>
          <a:xfrm>
            <a:off x="468739" y="411796"/>
            <a:ext cx="43239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 1-5  </a:t>
            </a:r>
            <a:r>
              <a:rPr kumimoji="1" lang="ko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월별 카테고리 키워드 순위</a:t>
            </a:r>
            <a:endParaRPr kumimoji="1" lang="ko-Kore-KR" altLang="en-US" sz="2400" dirty="0">
              <a:latin typeface="HGGGothicssi_Pro 80g" panose="02020603020101020101" pitchFamily="18" charset="-127"/>
              <a:ea typeface="HGGGothicssi_Pro 80g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29715-93CF-FC45-B222-B397026B9870}"/>
              </a:ext>
            </a:extLst>
          </p:cNvPr>
          <p:cNvSpPr txBox="1"/>
          <p:nvPr/>
        </p:nvSpPr>
        <p:spPr>
          <a:xfrm>
            <a:off x="8071380" y="5308634"/>
            <a:ext cx="3143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4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월은 </a:t>
            </a:r>
            <a:r>
              <a:rPr lang="ko-KR" altLang="en-US" dirty="0" err="1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먹방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,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예능 등 </a:t>
            </a:r>
            <a:endParaRPr lang="en-US" altLang="ko-KR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tag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가 높은 순위를 차지했다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.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14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7182154A-4065-534A-BD8B-A7114DECA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00" y="860612"/>
            <a:ext cx="5400000" cy="557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902C79F-AFB2-9E4E-BE81-DD5003FE5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565" y="4921997"/>
            <a:ext cx="965200" cy="1612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C0D579-939D-6847-BA52-EAB00745B9C1}"/>
              </a:ext>
            </a:extLst>
          </p:cNvPr>
          <p:cNvSpPr txBox="1"/>
          <p:nvPr/>
        </p:nvSpPr>
        <p:spPr>
          <a:xfrm>
            <a:off x="468740" y="411796"/>
            <a:ext cx="421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 1-5 </a:t>
            </a:r>
            <a:r>
              <a:rPr kumimoji="1" lang="ko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월별 카테고리 키워드 순위</a:t>
            </a:r>
            <a:endParaRPr kumimoji="1" lang="ko-Kore-KR" altLang="en-US" sz="2400" dirty="0">
              <a:latin typeface="HGGGothicssi_Pro 80g" panose="02020603020101020101" pitchFamily="18" charset="-127"/>
              <a:ea typeface="HGGGothicssi_Pro 80g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1D1A1-7334-EB44-BA8E-A322BC138F63}"/>
              </a:ext>
            </a:extLst>
          </p:cNvPr>
          <p:cNvSpPr txBox="1"/>
          <p:nvPr/>
        </p:nvSpPr>
        <p:spPr>
          <a:xfrm>
            <a:off x="8057933" y="5665355"/>
            <a:ext cx="31434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5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월 또한 </a:t>
            </a:r>
            <a:r>
              <a:rPr lang="ko-KR" altLang="en-US" dirty="0" err="1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먹방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,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예능 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tag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가 상위권을 차지했으며 뉴스 </a:t>
            </a:r>
            <a:r>
              <a:rPr lang="ko-KR" altLang="en-US" dirty="0" err="1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아이돌이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뒤를 이었다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044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CF591C67-88DC-134F-94EE-76896C0C5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50" y="1021976"/>
            <a:ext cx="5400000" cy="55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9EDCF699-2FF6-3847-ADAF-EABE398F1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98"/>
          <a:stretch/>
        </p:blipFill>
        <p:spPr>
          <a:xfrm>
            <a:off x="6494529" y="4839942"/>
            <a:ext cx="1130300" cy="1531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B41341-74AC-1C4E-99A7-303EDB796A3E}"/>
              </a:ext>
            </a:extLst>
          </p:cNvPr>
          <p:cNvSpPr txBox="1"/>
          <p:nvPr/>
        </p:nvSpPr>
        <p:spPr>
          <a:xfrm>
            <a:off x="468739" y="411796"/>
            <a:ext cx="4260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 1-5 </a:t>
            </a:r>
            <a:r>
              <a:rPr kumimoji="1" lang="ko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월별 카테고리 키워드 순위</a:t>
            </a:r>
            <a:endParaRPr kumimoji="1" lang="ko-Kore-KR" altLang="en-US" sz="2400" dirty="0">
              <a:latin typeface="HGGGothicssi_Pro 80g" panose="02020603020101020101" pitchFamily="18" charset="-127"/>
              <a:ea typeface="HGGGothicssi_Pro 80g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125BE-91B3-6B41-B92B-3ECDCD95EDF1}"/>
              </a:ext>
            </a:extLst>
          </p:cNvPr>
          <p:cNvSpPr txBox="1"/>
          <p:nvPr/>
        </p:nvSpPr>
        <p:spPr>
          <a:xfrm>
            <a:off x="7990698" y="5728447"/>
            <a:ext cx="31434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6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월 또한 </a:t>
            </a:r>
            <a:r>
              <a:rPr lang="ko-KR" altLang="en-US" dirty="0" err="1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먹방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,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예능 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tag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가 </a:t>
            </a:r>
            <a:endParaRPr lang="en-US" altLang="ko-KR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  <a:p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높은 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tag 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순위를 차지했으며 축구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,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</a:t>
            </a:r>
            <a:r>
              <a:rPr lang="ko-KR" altLang="en-US" dirty="0" err="1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브이로그가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뒤를 이었다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9060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C5A5B0C1-4259-8C4D-9314-C52043E3C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99" y="872010"/>
            <a:ext cx="5400000" cy="557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826DC26-9502-D043-9E55-9B34A705A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39"/>
          <a:stretch/>
        </p:blipFill>
        <p:spPr>
          <a:xfrm>
            <a:off x="6579721" y="4531659"/>
            <a:ext cx="1130300" cy="1504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245F95-2EA7-5643-9D6D-3E159FC2C95D}"/>
              </a:ext>
            </a:extLst>
          </p:cNvPr>
          <p:cNvSpPr txBox="1"/>
          <p:nvPr/>
        </p:nvSpPr>
        <p:spPr>
          <a:xfrm>
            <a:off x="468739" y="411796"/>
            <a:ext cx="4187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 1-5 </a:t>
            </a:r>
            <a:r>
              <a:rPr kumimoji="1" lang="ko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월별 카테고리 키워드 순위</a:t>
            </a:r>
            <a:endParaRPr kumimoji="1" lang="ko-Kore-KR" altLang="en-US" sz="2400" dirty="0">
              <a:latin typeface="HGGGothicssi_Pro 80g" panose="02020603020101020101" pitchFamily="18" charset="-127"/>
              <a:ea typeface="HGGGothicssi_Pro 80g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2B812-7ECA-E745-8DD0-AEA48424BC5C}"/>
              </a:ext>
            </a:extLst>
          </p:cNvPr>
          <p:cNvSpPr txBox="1"/>
          <p:nvPr/>
        </p:nvSpPr>
        <p:spPr>
          <a:xfrm>
            <a:off x="7956076" y="5588934"/>
            <a:ext cx="4235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7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월 </a:t>
            </a:r>
            <a:r>
              <a:rPr lang="ko-KR" altLang="en-US" dirty="0" err="1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먹방과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도쿄올림픽이 상위권을 차지했으며 </a:t>
            </a:r>
            <a:r>
              <a:rPr lang="ko-KR" altLang="en-US" dirty="0" err="1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브이로그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,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유재석이 뒤를 이었다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6457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9CCFBC-DD95-B440-9C26-8C4E776492AB}"/>
              </a:ext>
            </a:extLst>
          </p:cNvPr>
          <p:cNvSpPr txBox="1"/>
          <p:nvPr/>
        </p:nvSpPr>
        <p:spPr>
          <a:xfrm>
            <a:off x="468739" y="411796"/>
            <a:ext cx="4375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 1-5 </a:t>
            </a:r>
            <a:r>
              <a:rPr kumimoji="1" lang="ko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월별 카테고리 키워드 순위</a:t>
            </a:r>
            <a:endParaRPr kumimoji="1" lang="ko-Kore-KR" altLang="en-US" sz="2400" dirty="0">
              <a:latin typeface="HGGGothicssi_Pro 80g" panose="02020603020101020101" pitchFamily="18" charset="-127"/>
              <a:ea typeface="HGGGothicssi_Pro 80g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FBC1C0-73CE-EE40-A4D4-3AD6160C4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52" y="1816100"/>
            <a:ext cx="1003300" cy="1727200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76AE1BCB-BD75-C84B-AC5A-4757EDDA4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339" y="1748865"/>
            <a:ext cx="1193800" cy="1727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04DD59-DF18-5F43-BA98-960A3B6E0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226" y="1816100"/>
            <a:ext cx="965200" cy="1612900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1305CE54-BDE1-B643-9CA3-DE5C59AEEB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498"/>
          <a:stretch/>
        </p:blipFill>
        <p:spPr>
          <a:xfrm>
            <a:off x="6940676" y="1897157"/>
            <a:ext cx="1130300" cy="1531843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9DE5F630-E093-AE4F-9088-1EB5F1C920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139"/>
          <a:stretch/>
        </p:blipFill>
        <p:spPr>
          <a:xfrm>
            <a:off x="8610226" y="1870075"/>
            <a:ext cx="1130300" cy="1504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717349-C92C-9549-88E2-EB77CE6EDA0E}"/>
              </a:ext>
            </a:extLst>
          </p:cNvPr>
          <p:cNvSpPr txBox="1"/>
          <p:nvPr/>
        </p:nvSpPr>
        <p:spPr>
          <a:xfrm>
            <a:off x="6897964" y="1500743"/>
            <a:ext cx="64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6 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월</a:t>
            </a:r>
            <a:endParaRPr lang="en-US" altLang="ko-KR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78BF9-6DEC-4148-A350-BBD6874B912B}"/>
              </a:ext>
            </a:extLst>
          </p:cNvPr>
          <p:cNvSpPr txBox="1"/>
          <p:nvPr/>
        </p:nvSpPr>
        <p:spPr>
          <a:xfrm>
            <a:off x="2663880" y="5308336"/>
            <a:ext cx="7475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3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월부터 </a:t>
            </a:r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7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월까지 상위 </a:t>
            </a:r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tag 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분석 결과</a:t>
            </a:r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먹방 예능이 높은 순위를 보였으며</a:t>
            </a:r>
            <a:endParaRPr lang="en-US" altLang="ko-Kore-KR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Entertain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카테고리 관련 카테고리가</a:t>
            </a:r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높은 순위권인 것을 볼 수 있었다</a:t>
            </a:r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.</a:t>
            </a:r>
            <a:endParaRPr lang="en-US" altLang="ko-KR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DE3C28-427A-5C4E-9B81-8A29F57722FA}"/>
              </a:ext>
            </a:extLst>
          </p:cNvPr>
          <p:cNvSpPr txBox="1"/>
          <p:nvPr/>
        </p:nvSpPr>
        <p:spPr>
          <a:xfrm>
            <a:off x="2056613" y="1526265"/>
            <a:ext cx="64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3 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월</a:t>
            </a:r>
            <a:endParaRPr lang="en-US" altLang="ko-KR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43B19-E649-A84A-A254-A73D6CA2B081}"/>
              </a:ext>
            </a:extLst>
          </p:cNvPr>
          <p:cNvSpPr txBox="1"/>
          <p:nvPr/>
        </p:nvSpPr>
        <p:spPr>
          <a:xfrm>
            <a:off x="3637541" y="1510601"/>
            <a:ext cx="64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4 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월</a:t>
            </a:r>
            <a:endParaRPr lang="en-US" altLang="ko-KR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35263-7DF1-4C45-B045-D61CE1C2FEDB}"/>
              </a:ext>
            </a:extLst>
          </p:cNvPr>
          <p:cNvSpPr txBox="1"/>
          <p:nvPr/>
        </p:nvSpPr>
        <p:spPr>
          <a:xfrm>
            <a:off x="5448705" y="1526265"/>
            <a:ext cx="64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5 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월</a:t>
            </a:r>
            <a:endParaRPr lang="en-US" altLang="ko-KR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D0385F-B51E-1B41-BD14-4C5E95DCD535}"/>
              </a:ext>
            </a:extLst>
          </p:cNvPr>
          <p:cNvSpPr txBox="1"/>
          <p:nvPr/>
        </p:nvSpPr>
        <p:spPr>
          <a:xfrm>
            <a:off x="8607956" y="1526265"/>
            <a:ext cx="64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7 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월</a:t>
            </a:r>
            <a:endParaRPr lang="en-US" altLang="ko-KR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822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9CCFBC-DD95-B440-9C26-8C4E776492AB}"/>
              </a:ext>
            </a:extLst>
          </p:cNvPr>
          <p:cNvSpPr txBox="1"/>
          <p:nvPr/>
        </p:nvSpPr>
        <p:spPr>
          <a:xfrm>
            <a:off x="468740" y="411796"/>
            <a:ext cx="2973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Q1-6 </a:t>
            </a:r>
            <a:r>
              <a:rPr kumimoji="1" lang="ko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결론</a:t>
            </a:r>
            <a:endParaRPr kumimoji="1" lang="ko-Kore-KR" altLang="en-US" sz="2400" dirty="0">
              <a:latin typeface="HGGGothicssi_Pro 80g" panose="02020603020101020101" pitchFamily="18" charset="-127"/>
              <a:ea typeface="HGGGothicssi_Pro 80g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06300-5EC3-7148-AF7D-9AA8C6AF00B3}"/>
              </a:ext>
            </a:extLst>
          </p:cNvPr>
          <p:cNvSpPr txBox="1"/>
          <p:nvPr/>
        </p:nvSpPr>
        <p:spPr>
          <a:xfrm>
            <a:off x="723900" y="3270935"/>
            <a:ext cx="1059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1. entertainment, people &amp; blog 카테고리 그리고 먹방, 예능 tag 소재 동영상 인기동영상이 되기 유리하다.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0B2A5E-F9AF-694A-86B7-F2B38BC3A345}"/>
              </a:ext>
            </a:extLst>
          </p:cNvPr>
          <p:cNvSpPr txBox="1"/>
          <p:nvPr/>
        </p:nvSpPr>
        <p:spPr>
          <a:xfrm>
            <a:off x="723900" y="3648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2. 매월마다 인기동영상은 600개 정도가 올라온다.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63B91B-3427-4545-91A1-78CFB999967C}"/>
              </a:ext>
            </a:extLst>
          </p:cNvPr>
          <p:cNvSpPr txBox="1"/>
          <p:nvPr/>
        </p:nvSpPr>
        <p:spPr>
          <a:xfrm>
            <a:off x="723900" y="4017666"/>
            <a:ext cx="1087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3. 인기동영상이 되기위해서는 최소 약53,000view가 필요하며 평균 약496,000 </a:t>
            </a:r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view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로 인기동영상이 된다.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F4EC84-6C78-4949-922D-C809394297B9}"/>
              </a:ext>
            </a:extLst>
          </p:cNvPr>
          <p:cNvSpPr txBox="1"/>
          <p:nvPr/>
        </p:nvSpPr>
        <p:spPr>
          <a:xfrm>
            <a:off x="723900" y="4431628"/>
            <a:ext cx="648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4. 같은 채널의 동영상은 최대5번까지 인기동영상이 될 수 있다.</a:t>
            </a:r>
          </a:p>
        </p:txBody>
      </p:sp>
    </p:spTree>
    <p:extLst>
      <p:ext uri="{BB962C8B-B14F-4D97-AF65-F5344CB8AC3E}">
        <p14:creationId xmlns:p14="http://schemas.microsoft.com/office/powerpoint/2010/main" val="6050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5DBE58-C406-BF40-9144-B2EDF80F597C}"/>
              </a:ext>
            </a:extLst>
          </p:cNvPr>
          <p:cNvSpPr txBox="1"/>
          <p:nvPr/>
        </p:nvSpPr>
        <p:spPr>
          <a:xfrm>
            <a:off x="5253342" y="1543665"/>
            <a:ext cx="942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28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0CE4B-FFD5-E541-ACE7-51755683DCE0}"/>
              </a:ext>
            </a:extLst>
          </p:cNvPr>
          <p:cNvSpPr txBox="1"/>
          <p:nvPr/>
        </p:nvSpPr>
        <p:spPr>
          <a:xfrm>
            <a:off x="1860307" y="2648547"/>
            <a:ext cx="375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0. 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데이터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분석을 위한 전처리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3E411-4111-4045-BEE0-189FFC4A5948}"/>
              </a:ext>
            </a:extLst>
          </p:cNvPr>
          <p:cNvSpPr txBox="1"/>
          <p:nvPr/>
        </p:nvSpPr>
        <p:spPr>
          <a:xfrm>
            <a:off x="1860307" y="2980558"/>
            <a:ext cx="2637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1.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전체기간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카테고리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B47E3-3D5C-024B-B885-A8C71C9A8418}"/>
              </a:ext>
            </a:extLst>
          </p:cNvPr>
          <p:cNvSpPr txBox="1"/>
          <p:nvPr/>
        </p:nvSpPr>
        <p:spPr>
          <a:xfrm>
            <a:off x="1860307" y="3364903"/>
            <a:ext cx="4241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2.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월별 카테고리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,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채널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, 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동영상 분석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51FC7-7562-8A46-BEEF-687F344B2583}"/>
              </a:ext>
            </a:extLst>
          </p:cNvPr>
          <p:cNvSpPr txBox="1"/>
          <p:nvPr/>
        </p:nvSpPr>
        <p:spPr>
          <a:xfrm>
            <a:off x="1860307" y="3749248"/>
            <a:ext cx="2797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3.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월별 채널 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TOP 10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5A304-3418-044E-B7F2-8D79F45146F8}"/>
              </a:ext>
            </a:extLst>
          </p:cNvPr>
          <p:cNvSpPr txBox="1"/>
          <p:nvPr/>
        </p:nvSpPr>
        <p:spPr>
          <a:xfrm>
            <a:off x="1860307" y="4097789"/>
            <a:ext cx="2797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4.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</a:t>
            </a:r>
            <a:r>
              <a:rPr lang="ko-KR" altLang="en-US" dirty="0" err="1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주차별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Top 5 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채널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72F39-E68D-3143-B3E1-2AF318AE368A}"/>
              </a:ext>
            </a:extLst>
          </p:cNvPr>
          <p:cNvSpPr txBox="1"/>
          <p:nvPr/>
        </p:nvSpPr>
        <p:spPr>
          <a:xfrm>
            <a:off x="1860307" y="4500334"/>
            <a:ext cx="3442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5. 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월별 카테고리 키워드 순위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A5493-25C9-2B44-AF31-6293E72FA4C2}"/>
              </a:ext>
            </a:extLst>
          </p:cNvPr>
          <p:cNvSpPr txBox="1"/>
          <p:nvPr/>
        </p:nvSpPr>
        <p:spPr>
          <a:xfrm>
            <a:off x="1860307" y="2291169"/>
            <a:ext cx="375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Q1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C8FC5-8E0B-C143-98A3-241318DA96DB}"/>
              </a:ext>
            </a:extLst>
          </p:cNvPr>
          <p:cNvSpPr txBox="1"/>
          <p:nvPr/>
        </p:nvSpPr>
        <p:spPr>
          <a:xfrm>
            <a:off x="7124682" y="2288249"/>
            <a:ext cx="47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Q2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AB7F73-1FC7-1144-BB9D-BB01FB8668ED}"/>
              </a:ext>
            </a:extLst>
          </p:cNvPr>
          <p:cNvSpPr txBox="1"/>
          <p:nvPr/>
        </p:nvSpPr>
        <p:spPr>
          <a:xfrm>
            <a:off x="1860307" y="4882088"/>
            <a:ext cx="1329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6. Q1 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결론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A9101-5CD8-2E46-8555-3553F596099F}"/>
              </a:ext>
            </a:extLst>
          </p:cNvPr>
          <p:cNvSpPr txBox="1"/>
          <p:nvPr/>
        </p:nvSpPr>
        <p:spPr>
          <a:xfrm>
            <a:off x="7124682" y="2621417"/>
            <a:ext cx="2973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0.</a:t>
            </a:r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engagement 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구하기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2D4602-4D01-A548-B9CE-FA86F9F51ECC}"/>
              </a:ext>
            </a:extLst>
          </p:cNvPr>
          <p:cNvSpPr txBox="1"/>
          <p:nvPr/>
        </p:nvSpPr>
        <p:spPr>
          <a:xfrm>
            <a:off x="7124682" y="2927249"/>
            <a:ext cx="2973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1. 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가설 제시 및 검증 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E45AF1-AB50-A34E-8FDE-7EF1E6168A2D}"/>
              </a:ext>
            </a:extLst>
          </p:cNvPr>
          <p:cNvSpPr txBox="1"/>
          <p:nvPr/>
        </p:nvSpPr>
        <p:spPr>
          <a:xfrm>
            <a:off x="7137382" y="3244334"/>
            <a:ext cx="2973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2.</a:t>
            </a:r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Q2 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072680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BC6A59-1F6F-974F-BB26-6183E3F82D31}"/>
              </a:ext>
            </a:extLst>
          </p:cNvPr>
          <p:cNvSpPr txBox="1"/>
          <p:nvPr/>
        </p:nvSpPr>
        <p:spPr>
          <a:xfrm>
            <a:off x="216492" y="200690"/>
            <a:ext cx="3493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Q2</a:t>
            </a:r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-0</a:t>
            </a:r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engagement </a:t>
            </a:r>
            <a:r>
              <a:rPr kumimoji="1" lang="ko-Kore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8871B-5AB6-2448-8440-4884D142DE4F}"/>
              </a:ext>
            </a:extLst>
          </p:cNvPr>
          <p:cNvSpPr txBox="1"/>
          <p:nvPr/>
        </p:nvSpPr>
        <p:spPr>
          <a:xfrm>
            <a:off x="6522945" y="3429000"/>
            <a:ext cx="4951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대표 지표들에 대한 상관관계 조사를 해보았다.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34393-566F-3941-B83A-3B8C6BFF39FD}"/>
              </a:ext>
            </a:extLst>
          </p:cNvPr>
          <p:cNvSpPr txBox="1"/>
          <p:nvPr/>
        </p:nvSpPr>
        <p:spPr>
          <a:xfrm>
            <a:off x="6522945" y="3798332"/>
            <a:ext cx="40803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HGGGothicssi_Pro 20g" panose="02020603020101020101" pitchFamily="18" charset="-127"/>
                <a:ea typeface="HGGGothicssi_Pro 20g" panose="02020603020101020101" pitchFamily="18" charset="-127"/>
              </a:rPr>
              <a:t>대표 지표</a:t>
            </a:r>
            <a:r>
              <a:rPr lang="en-US" altLang="ko-KR" sz="1100" dirty="0">
                <a:latin typeface="HGGGothicssi_Pro 20g" panose="02020603020101020101" pitchFamily="18" charset="-127"/>
                <a:ea typeface="HGGGothicssi_Pro 20g" panose="02020603020101020101" pitchFamily="18" charset="-127"/>
              </a:rPr>
              <a:t>: </a:t>
            </a:r>
            <a:r>
              <a:rPr lang="ko-Kore-KR" altLang="en-US" sz="1100" dirty="0">
                <a:latin typeface="HGGGothicssi_Pro 20g" panose="02020603020101020101" pitchFamily="18" charset="-127"/>
                <a:ea typeface="HGGGothicssi_Pro 20g" panose="02020603020101020101" pitchFamily="18" charset="-127"/>
              </a:rPr>
              <a:t>on_trending_date, off_trending_date, on_rank on_views,</a:t>
            </a:r>
            <a:endParaRPr lang="en-US" altLang="ko-Kore-KR" sz="1100" dirty="0">
              <a:latin typeface="HGGGothicssi_Pro 20g" panose="02020603020101020101" pitchFamily="18" charset="-127"/>
              <a:ea typeface="HGGGothicssi_Pro 20g" panose="02020603020101020101" pitchFamily="18" charset="-127"/>
            </a:endParaRPr>
          </a:p>
          <a:p>
            <a:r>
              <a:rPr lang="ko-Kore-KR" altLang="en-US" sz="1100" dirty="0">
                <a:latin typeface="HGGGothicssi_Pro 20g" panose="02020603020101020101" pitchFamily="18" charset="-127"/>
                <a:ea typeface="HGGGothicssi_Pro 20g" panose="02020603020101020101" pitchFamily="18" charset="-127"/>
              </a:rPr>
              <a:t> on_likes,on_dislike, on_comments, on_channel_subscribers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5C8D7FDF-7271-7C46-859D-2141A0BE8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0" y="781127"/>
            <a:ext cx="5627260" cy="58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F46F4F-526D-8A44-A3A3-A7B030DE305B}"/>
              </a:ext>
            </a:extLst>
          </p:cNvPr>
          <p:cNvSpPr txBox="1"/>
          <p:nvPr/>
        </p:nvSpPr>
        <p:spPr>
          <a:xfrm>
            <a:off x="6522945" y="4501172"/>
            <a:ext cx="50818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on comment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가 </a:t>
            </a:r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on likes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와 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0.62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의 상관관계를 보이는 것으로 나타났다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. 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따라서 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comment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남기면 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like</a:t>
            </a:r>
            <a:r>
              <a:rPr lang="ko-KR" altLang="en-US" dirty="0" err="1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를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누르는데 연관이 있다고 볼 수 있다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.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DAE37-D901-0647-A3F5-77C3CFDFEAA4}"/>
              </a:ext>
            </a:extLst>
          </p:cNvPr>
          <p:cNvSpPr txBox="1"/>
          <p:nvPr/>
        </p:nvSpPr>
        <p:spPr>
          <a:xfrm>
            <a:off x="6522945" y="5481011"/>
            <a:ext cx="5525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하지만, 가장 중요한 views와 상관관계가 높은 지표를</a:t>
            </a:r>
            <a:endParaRPr lang="en-US" altLang="ko-Kore-KR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찾을 수 없었다.</a:t>
            </a:r>
          </a:p>
        </p:txBody>
      </p:sp>
    </p:spTree>
    <p:extLst>
      <p:ext uri="{BB962C8B-B14F-4D97-AF65-F5344CB8AC3E}">
        <p14:creationId xmlns:p14="http://schemas.microsoft.com/office/powerpoint/2010/main" val="715309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938BEB5-4E54-1147-A474-8A749AFFA651}"/>
              </a:ext>
            </a:extLst>
          </p:cNvPr>
          <p:cNvSpPr/>
          <p:nvPr/>
        </p:nvSpPr>
        <p:spPr>
          <a:xfrm>
            <a:off x="1629708" y="2546430"/>
            <a:ext cx="8486565" cy="12500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D00AA-2FC1-B740-9432-0D11CD457C20}"/>
              </a:ext>
            </a:extLst>
          </p:cNvPr>
          <p:cNvSpPr txBox="1"/>
          <p:nvPr/>
        </p:nvSpPr>
        <p:spPr>
          <a:xfrm>
            <a:off x="468740" y="411796"/>
            <a:ext cx="3188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Q2</a:t>
            </a:r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-1</a:t>
            </a:r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</a:t>
            </a:r>
            <a:r>
              <a:rPr kumimoji="1" lang="ko-Kore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가설 제시 및 검증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50BE9-BD34-C449-8B28-987062CDE324}"/>
              </a:ext>
            </a:extLst>
          </p:cNvPr>
          <p:cNvSpPr txBox="1"/>
          <p:nvPr/>
        </p:nvSpPr>
        <p:spPr>
          <a:xfrm>
            <a:off x="4581039" y="2690336"/>
            <a:ext cx="2149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&lt;E</a:t>
            </a:r>
            <a:r>
              <a:rPr lang="ko-Kore-KR" altLang="en-US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ngagement</a:t>
            </a:r>
            <a:r>
              <a:rPr lang="en-US" altLang="ko-Kore-KR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</a:t>
            </a:r>
            <a:r>
              <a:rPr lang="ko-Kore-KR" altLang="en-US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가설</a:t>
            </a:r>
            <a:r>
              <a:rPr lang="en-US" altLang="ko-Kore-KR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&gt;</a:t>
            </a:r>
            <a:endParaRPr lang="ko-Kore-KR" altLang="en-US" dirty="0">
              <a:latin typeface="HGGGothicssi_Pro 80g" panose="02020603020101020101" pitchFamily="18" charset="-127"/>
              <a:ea typeface="HGGGothicssi_Pro 80g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B7A25-F2BF-854C-9F19-12332C626E0A}"/>
              </a:ext>
            </a:extLst>
          </p:cNvPr>
          <p:cNvSpPr txBox="1"/>
          <p:nvPr/>
        </p:nvSpPr>
        <p:spPr>
          <a:xfrm>
            <a:off x="1955593" y="5088894"/>
            <a:ext cx="7088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on_view가 가장 큰 영향을 줄 것이라고 생각했으며 </a:t>
            </a:r>
            <a:endParaRPr lang="en-US" altLang="ko-Kore-KR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published_date와 on_trending_date시기와 관계를 주목해보고자 했다.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3C74E-230F-AE44-818C-CD37FB321A4C}"/>
              </a:ext>
            </a:extLst>
          </p:cNvPr>
          <p:cNvSpPr txBox="1"/>
          <p:nvPr/>
        </p:nvSpPr>
        <p:spPr>
          <a:xfrm>
            <a:off x="1629708" y="3059668"/>
            <a:ext cx="8571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가설: on_views/(on_trending_date-published_date)는 rank와 상관관계가 있을 것이다.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5D8E2-72D2-CD42-8FA2-08B8B9ED23FD}"/>
              </a:ext>
            </a:extLst>
          </p:cNvPr>
          <p:cNvSpPr txBox="1"/>
          <p:nvPr/>
        </p:nvSpPr>
        <p:spPr>
          <a:xfrm>
            <a:off x="1955593" y="5816248"/>
            <a:ext cx="857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가설을 검증하기 published_on_date(on_trending_date-published_date)를 구해보았다</a:t>
            </a:r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.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181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7A379CD9-11EB-F241-83D0-2AF9D7120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59" y="781128"/>
            <a:ext cx="5826959" cy="574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C14BBF-7FFC-7647-AAEA-619D506AD71A}"/>
              </a:ext>
            </a:extLst>
          </p:cNvPr>
          <p:cNvSpPr txBox="1"/>
          <p:nvPr/>
        </p:nvSpPr>
        <p:spPr>
          <a:xfrm>
            <a:off x="468740" y="411796"/>
            <a:ext cx="3483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Q2</a:t>
            </a:r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-1</a:t>
            </a:r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</a:t>
            </a:r>
            <a:r>
              <a:rPr kumimoji="1" lang="ko-Kore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가설 제시 및 검증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EBFAA-5C56-2A47-B4EF-C16FE00108FA}"/>
              </a:ext>
            </a:extLst>
          </p:cNvPr>
          <p:cNvSpPr txBox="1"/>
          <p:nvPr/>
        </p:nvSpPr>
        <p:spPr>
          <a:xfrm>
            <a:off x="6953937" y="5284694"/>
            <a:ext cx="3629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Engagement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와 </a:t>
            </a:r>
            <a:r>
              <a:rPr lang="en-US" altLang="ko-Kore-KR" dirty="0" err="1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on_rank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의 </a:t>
            </a:r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Scatter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는 </a:t>
            </a:r>
            <a:endParaRPr lang="en-US" altLang="ko-Kore-KR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위와 같은 분포를 보인다</a:t>
            </a:r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1F7A10-E5B4-634E-8539-50E4D789F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1316081"/>
            <a:ext cx="4147297" cy="28486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724E30F-0FB4-544B-9565-39E500F86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550" y="1797979"/>
            <a:ext cx="4216067" cy="7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55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55785D-3E3A-2542-A4A8-5F821A5D6409}"/>
              </a:ext>
            </a:extLst>
          </p:cNvPr>
          <p:cNvSpPr txBox="1"/>
          <p:nvPr/>
        </p:nvSpPr>
        <p:spPr>
          <a:xfrm>
            <a:off x="468740" y="411796"/>
            <a:ext cx="3314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Q2</a:t>
            </a:r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-1</a:t>
            </a:r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</a:t>
            </a:r>
            <a:r>
              <a:rPr kumimoji="1" lang="ko-Kore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가설 제시 및 검증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5A5E042C-B8E4-9643-9E23-8DDCFC7E2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524" y="1473200"/>
            <a:ext cx="3987800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2514A-D8AE-AF4F-B0AE-2B8FB51475D3}"/>
              </a:ext>
            </a:extLst>
          </p:cNvPr>
          <p:cNvSpPr txBox="1"/>
          <p:nvPr/>
        </p:nvSpPr>
        <p:spPr>
          <a:xfrm>
            <a:off x="6007100" y="4646136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상관관계 검증 결과 -0.37로 음의 상관관계가 나타났다.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4C607-2284-5847-809B-18A6BCE09F55}"/>
              </a:ext>
            </a:extLst>
          </p:cNvPr>
          <p:cNvSpPr txBox="1"/>
          <p:nvPr/>
        </p:nvSpPr>
        <p:spPr>
          <a:xfrm>
            <a:off x="6007100" y="5018040"/>
            <a:ext cx="5583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Views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가 </a:t>
            </a:r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rank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에 영향을 주는 것을 볼 수 있다</a:t>
            </a:r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.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360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B76858-F397-EF46-B6D6-E2251B4B97B9}"/>
              </a:ext>
            </a:extLst>
          </p:cNvPr>
          <p:cNvSpPr txBox="1"/>
          <p:nvPr/>
        </p:nvSpPr>
        <p:spPr>
          <a:xfrm>
            <a:off x="468740" y="411796"/>
            <a:ext cx="32203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Q2</a:t>
            </a:r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-1</a:t>
            </a:r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</a:t>
            </a:r>
            <a:r>
              <a:rPr kumimoji="1" lang="ko-Kore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가설 제시 및 검증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00E2ACF-AAC5-EE45-8F61-436669197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586148"/>
            <a:ext cx="8915400" cy="219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A688B9-54CF-F446-ACAD-11A3293B8B79}"/>
              </a:ext>
            </a:extLst>
          </p:cNvPr>
          <p:cNvSpPr txBox="1"/>
          <p:nvPr/>
        </p:nvSpPr>
        <p:spPr>
          <a:xfrm>
            <a:off x="2151156" y="5109136"/>
            <a:ext cx="6561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채널의 영향을 고려한 </a:t>
            </a:r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engagement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에 가중치를 한다</a:t>
            </a:r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.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111C4-1F33-7B4B-81DC-4AD5976FDC73}"/>
              </a:ext>
            </a:extLst>
          </p:cNvPr>
          <p:cNvSpPr txBox="1"/>
          <p:nvPr/>
        </p:nvSpPr>
        <p:spPr>
          <a:xfrm>
            <a:off x="2151156" y="5478468"/>
            <a:ext cx="757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따라서 on_channel_total_views를 통해 engagement애 가중치를 부여한다.</a:t>
            </a:r>
          </a:p>
        </p:txBody>
      </p:sp>
    </p:spTree>
    <p:extLst>
      <p:ext uri="{BB962C8B-B14F-4D97-AF65-F5344CB8AC3E}">
        <p14:creationId xmlns:p14="http://schemas.microsoft.com/office/powerpoint/2010/main" val="1093570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D5A3EB-1E09-7344-8243-456CDB5B4C61}"/>
              </a:ext>
            </a:extLst>
          </p:cNvPr>
          <p:cNvSpPr txBox="1"/>
          <p:nvPr/>
        </p:nvSpPr>
        <p:spPr>
          <a:xfrm>
            <a:off x="2279650" y="4452035"/>
            <a:ext cx="6642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기존 engagement 지표에 on_channel_total_views를 </a:t>
            </a:r>
            <a:endParaRPr lang="en-US" altLang="ko-Kore-KR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전체 데이터의 </a:t>
            </a:r>
            <a:r>
              <a:rPr lang="en-US" altLang="ko-Kore-KR" dirty="0" err="1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standardscale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한 지표를 곱하기로 한다.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E93DD-B22A-AC4E-B002-E0D279DC2215}"/>
              </a:ext>
            </a:extLst>
          </p:cNvPr>
          <p:cNvSpPr txBox="1"/>
          <p:nvPr/>
        </p:nvSpPr>
        <p:spPr>
          <a:xfrm>
            <a:off x="2279650" y="5263466"/>
            <a:ext cx="7448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engagement는 engagement *standard(on_channel_total_views) 결과 값이다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4E0CDC-55A3-AB48-A5B2-227F96FCB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518214"/>
            <a:ext cx="10271195" cy="5170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056913-E343-B34A-81D0-FBF09EE36B85}"/>
              </a:ext>
            </a:extLst>
          </p:cNvPr>
          <p:cNvSpPr txBox="1"/>
          <p:nvPr/>
        </p:nvSpPr>
        <p:spPr>
          <a:xfrm>
            <a:off x="468740" y="411796"/>
            <a:ext cx="33465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Q2</a:t>
            </a:r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-1</a:t>
            </a:r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</a:t>
            </a:r>
            <a:r>
              <a:rPr kumimoji="1" lang="ko-Kore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가설 제시 및 검증</a:t>
            </a:r>
          </a:p>
        </p:txBody>
      </p:sp>
    </p:spTree>
    <p:extLst>
      <p:ext uri="{BB962C8B-B14F-4D97-AF65-F5344CB8AC3E}">
        <p14:creationId xmlns:p14="http://schemas.microsoft.com/office/powerpoint/2010/main" val="2671108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4916B55D-EB41-B448-BD82-05EF81E1A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1473200"/>
            <a:ext cx="3886200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993519-8A65-1841-844D-C873F04057BB}"/>
              </a:ext>
            </a:extLst>
          </p:cNvPr>
          <p:cNvSpPr txBox="1"/>
          <p:nvPr/>
        </p:nvSpPr>
        <p:spPr>
          <a:xfrm>
            <a:off x="3067050" y="5709335"/>
            <a:ext cx="6953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on_channel_total_views</a:t>
            </a:r>
            <a:r>
              <a:rPr lang="ko-KR" altLang="en-US" dirty="0" err="1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를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</a:t>
            </a:r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engagement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에 반영한 상관관계 </a:t>
            </a:r>
            <a:endParaRPr lang="en-US" altLang="ko-KR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  <a:p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검증 결과 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-0.13</a:t>
            </a:r>
            <a:r>
              <a:rPr lang="ko-KR" altLang="en-US" dirty="0" err="1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으로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오히려 낮아지는 결과를 보였다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. 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2FF11-0D25-0947-9EE5-380C29DE1F99}"/>
              </a:ext>
            </a:extLst>
          </p:cNvPr>
          <p:cNvSpPr txBox="1"/>
          <p:nvPr/>
        </p:nvSpPr>
        <p:spPr>
          <a:xfrm>
            <a:off x="468740" y="411796"/>
            <a:ext cx="3146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Q2</a:t>
            </a:r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-1</a:t>
            </a:r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</a:t>
            </a:r>
            <a:r>
              <a:rPr kumimoji="1" lang="ko-Kore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가설 제시 및 검증</a:t>
            </a:r>
          </a:p>
        </p:txBody>
      </p:sp>
    </p:spTree>
    <p:extLst>
      <p:ext uri="{BB962C8B-B14F-4D97-AF65-F5344CB8AC3E}">
        <p14:creationId xmlns:p14="http://schemas.microsoft.com/office/powerpoint/2010/main" val="488553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225DEF-9F50-2A46-B966-C622B2925DD1}"/>
              </a:ext>
            </a:extLst>
          </p:cNvPr>
          <p:cNvSpPr txBox="1"/>
          <p:nvPr/>
        </p:nvSpPr>
        <p:spPr>
          <a:xfrm>
            <a:off x="468740" y="411796"/>
            <a:ext cx="2973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Q2</a:t>
            </a:r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-2</a:t>
            </a:r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</a:t>
            </a:r>
            <a:r>
              <a:rPr kumimoji="1" lang="ko-Kore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결론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10282-0E91-334A-9E1F-1F55AC86A265}"/>
              </a:ext>
            </a:extLst>
          </p:cNvPr>
          <p:cNvSpPr txBox="1"/>
          <p:nvPr/>
        </p:nvSpPr>
        <p:spPr>
          <a:xfrm>
            <a:off x="3734547" y="3543300"/>
            <a:ext cx="4876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engagement의 가장 중요한 지표는 views이다.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47848-99A3-0D47-A308-84A3B2045A87}"/>
              </a:ext>
            </a:extLst>
          </p:cNvPr>
          <p:cNvSpPr txBox="1"/>
          <p:nvPr/>
        </p:nvSpPr>
        <p:spPr>
          <a:xfrm>
            <a:off x="3734547" y="3912632"/>
            <a:ext cx="4787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on_channel_total_views에 대한 standard</a:t>
            </a:r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scale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를 </a:t>
            </a:r>
            <a:endParaRPr lang="en-US" altLang="ko-Kore-KR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A3525-188E-C243-AD44-AEFC68788241}"/>
              </a:ext>
            </a:extLst>
          </p:cNvPr>
          <p:cNvSpPr txBox="1"/>
          <p:nvPr/>
        </p:nvSpPr>
        <p:spPr>
          <a:xfrm>
            <a:off x="5766547" y="2961838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결론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550059-B11C-B343-9FB0-2C2C08B853E3}"/>
              </a:ext>
            </a:extLst>
          </p:cNvPr>
          <p:cNvSpPr txBox="1"/>
          <p:nvPr/>
        </p:nvSpPr>
        <p:spPr>
          <a:xfrm>
            <a:off x="3734547" y="428196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engagement에 반영하는 것은</a:t>
            </a:r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좋지 못하다</a:t>
            </a:r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.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33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CE6DC-8BBD-6947-B540-C4EC8C55945F}"/>
              </a:ext>
            </a:extLst>
          </p:cNvPr>
          <p:cNvSpPr txBox="1"/>
          <p:nvPr/>
        </p:nvSpPr>
        <p:spPr>
          <a:xfrm>
            <a:off x="174842" y="171148"/>
            <a:ext cx="411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Q1</a:t>
            </a:r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-0 </a:t>
            </a:r>
            <a:r>
              <a:rPr kumimoji="1" lang="ko-Kore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데이터</a:t>
            </a:r>
            <a:r>
              <a:rPr kumimoji="1" lang="ko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분석을 위한 전처리</a:t>
            </a:r>
            <a:endParaRPr kumimoji="1" lang="ko-Kore-KR" altLang="en-US" sz="2400" dirty="0">
              <a:latin typeface="HGGGothicssi_Pro 80g" panose="02020603020101020101" pitchFamily="18" charset="-127"/>
              <a:ea typeface="HGGGothicssi_Pro 80g" panose="02020603020101020101" pitchFamily="18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3A1A3C2C-3989-DB47-A497-20CF8465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278" y="1080410"/>
            <a:ext cx="1905655" cy="4697181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F580B6FD-3C69-A845-B120-183AAC33E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33" y="1080409"/>
            <a:ext cx="2349500" cy="3365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BC2779-B308-2447-8B84-EEFE67F4C2FC}"/>
              </a:ext>
            </a:extLst>
          </p:cNvPr>
          <p:cNvSpPr txBox="1"/>
          <p:nvPr/>
        </p:nvSpPr>
        <p:spPr>
          <a:xfrm>
            <a:off x="4477265" y="5677008"/>
            <a:ext cx="414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Tags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,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description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</a:t>
            </a:r>
            <a:r>
              <a:rPr lang="ko-KR" altLang="en-US" dirty="0" err="1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결측치가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있지만 구체적인 수치 데이터가 아니므로 유지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1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DC6CD488-39A7-AC4D-A719-EA14DD4C1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62" y="961363"/>
            <a:ext cx="3912424" cy="385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1AD16-3E29-B047-9ADC-655B6F4C715D}"/>
              </a:ext>
            </a:extLst>
          </p:cNvPr>
          <p:cNvSpPr txBox="1"/>
          <p:nvPr/>
        </p:nvSpPr>
        <p:spPr>
          <a:xfrm>
            <a:off x="906162" y="5573471"/>
            <a:ext cx="4950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X</a:t>
            </a:r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축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: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</a:t>
            </a:r>
            <a:r>
              <a:rPr lang="en-US" altLang="ko-KR" dirty="0" err="1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on_rank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,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y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축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:</a:t>
            </a:r>
            <a:r>
              <a:rPr lang="en-US" altLang="ko-KR" dirty="0" err="1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on_views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값들이 편차가 너무 크므로 각 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rank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마다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</a:t>
            </a:r>
            <a:r>
              <a:rPr lang="en-US" altLang="ko-KR" dirty="0" err="1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on_views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top5 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전처리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E6EF139-F586-E848-9D30-EC807F87F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91" y="872402"/>
            <a:ext cx="4133127" cy="403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3FDB4-F21D-0F4F-916C-243502634E04}"/>
              </a:ext>
            </a:extLst>
          </p:cNvPr>
          <p:cNvSpPr txBox="1"/>
          <p:nvPr/>
        </p:nvSpPr>
        <p:spPr>
          <a:xfrm>
            <a:off x="7159812" y="5540234"/>
            <a:ext cx="366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상대적으로 고른 분포를 보이게 됨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E9EFB-3924-D040-B6FE-3410BDA38BBF}"/>
              </a:ext>
            </a:extLst>
          </p:cNvPr>
          <p:cNvSpPr txBox="1"/>
          <p:nvPr/>
        </p:nvSpPr>
        <p:spPr>
          <a:xfrm>
            <a:off x="185352" y="160638"/>
            <a:ext cx="4133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Q1</a:t>
            </a:r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-0 </a:t>
            </a:r>
            <a:r>
              <a:rPr kumimoji="1" lang="ko-Kore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데이터</a:t>
            </a:r>
            <a:r>
              <a:rPr kumimoji="1" lang="ko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분석을 위한 전처리</a:t>
            </a:r>
            <a:endParaRPr kumimoji="1" lang="ko-Kore-KR" altLang="en-US" sz="2400" dirty="0">
              <a:latin typeface="HGGGothicssi_Pro 80g" panose="02020603020101020101" pitchFamily="18" charset="-127"/>
              <a:ea typeface="HGGGothicssi_Pro 8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13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1BC678-2F3F-7442-8A55-ADF244E8E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002" y="3374032"/>
            <a:ext cx="3251200" cy="14478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73D2648-9DFA-7348-9CD6-3B54E8431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03" y="821332"/>
            <a:ext cx="7188200" cy="400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1EF2A5-1891-564F-A797-77F459AA53AA}"/>
              </a:ext>
            </a:extLst>
          </p:cNvPr>
          <p:cNvSpPr txBox="1"/>
          <p:nvPr/>
        </p:nvSpPr>
        <p:spPr>
          <a:xfrm>
            <a:off x="3772930" y="5852002"/>
            <a:ext cx="495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기타 </a:t>
            </a:r>
            <a:r>
              <a:rPr lang="ko-KR" altLang="en-US" dirty="0" err="1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결측치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제거 후  총 데이터 수 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2306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개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FCB84-1C27-3B4E-A3C6-972349E8378E}"/>
              </a:ext>
            </a:extLst>
          </p:cNvPr>
          <p:cNvSpPr txBox="1"/>
          <p:nvPr/>
        </p:nvSpPr>
        <p:spPr>
          <a:xfrm>
            <a:off x="185352" y="160638"/>
            <a:ext cx="41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Q1</a:t>
            </a:r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-0 </a:t>
            </a:r>
            <a:r>
              <a:rPr kumimoji="1" lang="ko-Kore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데이터</a:t>
            </a:r>
            <a:r>
              <a:rPr kumimoji="1" lang="ko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분석을 위한 전처리</a:t>
            </a:r>
            <a:endParaRPr kumimoji="1" lang="ko-Kore-KR" altLang="en-US" sz="2400" dirty="0">
              <a:latin typeface="HGGGothicssi_Pro 80g" panose="02020603020101020101" pitchFamily="18" charset="-127"/>
              <a:ea typeface="HGGGothicssi_Pro 8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74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0FCB84-1C27-3B4E-A3C6-972349E8378E}"/>
              </a:ext>
            </a:extLst>
          </p:cNvPr>
          <p:cNvSpPr txBox="1"/>
          <p:nvPr/>
        </p:nvSpPr>
        <p:spPr>
          <a:xfrm>
            <a:off x="185352" y="160638"/>
            <a:ext cx="414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Q1</a:t>
            </a:r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-0 </a:t>
            </a:r>
            <a:r>
              <a:rPr kumimoji="1" lang="ko-Kore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데이터</a:t>
            </a:r>
            <a:r>
              <a:rPr kumimoji="1" lang="ko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분석을 위한 전처리</a:t>
            </a:r>
            <a:endParaRPr kumimoji="1" lang="ko-Kore-KR" altLang="en-US" sz="2400" dirty="0">
              <a:latin typeface="HGGGothicssi_Pro 80g" panose="02020603020101020101" pitchFamily="18" charset="-127"/>
              <a:ea typeface="HGGGothicssi_Pro 80g" panose="02020603020101020101" pitchFamily="18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AAAA115-53B4-BD40-9C88-CDAF664A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27" y="2493862"/>
            <a:ext cx="7677971" cy="1870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DD2A3-66DC-E745-A3CD-59507DCF0AEE}"/>
              </a:ext>
            </a:extLst>
          </p:cNvPr>
          <p:cNvSpPr txBox="1"/>
          <p:nvPr/>
        </p:nvSpPr>
        <p:spPr>
          <a:xfrm>
            <a:off x="3035300" y="5499100"/>
            <a:ext cx="581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인기 동영상은 평균 </a:t>
            </a:r>
            <a:r>
              <a:rPr lang="en-US" altLang="ko-Kore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4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96,000 views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최소 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53,000 views 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필요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4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0C2112-93A7-7745-9BF5-FD70F884F55E}"/>
              </a:ext>
            </a:extLst>
          </p:cNvPr>
          <p:cNvSpPr txBox="1"/>
          <p:nvPr/>
        </p:nvSpPr>
        <p:spPr>
          <a:xfrm>
            <a:off x="316339" y="259396"/>
            <a:ext cx="32466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 1</a:t>
            </a:r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-1</a:t>
            </a:r>
            <a:r>
              <a:rPr kumimoji="1" lang="ko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</a:t>
            </a:r>
            <a:r>
              <a:rPr kumimoji="1" lang="ko-Kore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전체기간</a:t>
            </a:r>
            <a:r>
              <a:rPr kumimoji="1" lang="ko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카테고리</a:t>
            </a:r>
            <a:endParaRPr kumimoji="1" lang="ko-Kore-KR" altLang="en-US" sz="2400" dirty="0">
              <a:latin typeface="HGGGothicssi_Pro 80g" panose="02020603020101020101" pitchFamily="18" charset="-127"/>
              <a:ea typeface="HGGGothicssi_Pro 80g" panose="02020603020101020101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614A272-FFC4-5D48-9AEC-E000B00E8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38" y="3244538"/>
            <a:ext cx="5957879" cy="105941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8EA7A35-35BC-B24D-8E9E-60AA88504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036" y="1292873"/>
            <a:ext cx="3994233" cy="427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130D78-6DAC-CC4C-8609-13BDAEC83818}"/>
              </a:ext>
            </a:extLst>
          </p:cNvPr>
          <p:cNvSpPr txBox="1"/>
          <p:nvPr/>
        </p:nvSpPr>
        <p:spPr>
          <a:xfrm>
            <a:off x="1634874" y="5839204"/>
            <a:ext cx="414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총 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15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개의 카테고리가 존재함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41C0D-E26E-7E42-83F6-9C8E6C033DA5}"/>
              </a:ext>
            </a:extLst>
          </p:cNvPr>
          <p:cNvSpPr txBox="1"/>
          <p:nvPr/>
        </p:nvSpPr>
        <p:spPr>
          <a:xfrm>
            <a:off x="6707271" y="5839204"/>
            <a:ext cx="456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entertainment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의 압도적인 동영상  개수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75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5D365-3503-BC43-9247-1E1023D5BFD7}"/>
              </a:ext>
            </a:extLst>
          </p:cNvPr>
          <p:cNvSpPr txBox="1"/>
          <p:nvPr/>
        </p:nvSpPr>
        <p:spPr>
          <a:xfrm>
            <a:off x="316339" y="259396"/>
            <a:ext cx="4224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 1</a:t>
            </a:r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-2</a:t>
            </a:r>
            <a:r>
              <a:rPr kumimoji="1" lang="ko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월별 </a:t>
            </a:r>
            <a:r>
              <a:rPr kumimoji="1" lang="ko-KR" altLang="en-US" sz="2400" dirty="0" err="1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카테고리별</a:t>
            </a:r>
            <a:r>
              <a:rPr kumimoji="1" lang="ko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채널 개수</a:t>
            </a:r>
            <a:endParaRPr kumimoji="1" lang="ko-Kore-KR" altLang="en-US" sz="2400" dirty="0">
              <a:latin typeface="HGGGothicssi_Pro 80g" panose="02020603020101020101" pitchFamily="18" charset="-127"/>
              <a:ea typeface="HGGGothicssi_Pro 80g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1C6808-4B26-534B-B6F3-97F7EC556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181" y="3272740"/>
            <a:ext cx="3034613" cy="2015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BD61C9-2BA1-4F4B-A521-735E834EBAE4}"/>
              </a:ext>
            </a:extLst>
          </p:cNvPr>
          <p:cNvSpPr txBox="1"/>
          <p:nvPr/>
        </p:nvSpPr>
        <p:spPr>
          <a:xfrm>
            <a:off x="3969963" y="5726769"/>
            <a:ext cx="4141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전반적으로 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entertainment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카테고리 채널이 많은 인기동영상을 가지고 있음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5A523D-9170-2341-9E00-8893B322C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23" y="1159138"/>
            <a:ext cx="6219832" cy="401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1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E8EBA-3C0B-9A4A-A8F8-9AB7B02FC44E}"/>
              </a:ext>
            </a:extLst>
          </p:cNvPr>
          <p:cNvSpPr txBox="1"/>
          <p:nvPr/>
        </p:nvSpPr>
        <p:spPr>
          <a:xfrm>
            <a:off x="316339" y="259396"/>
            <a:ext cx="3614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Q 1</a:t>
            </a:r>
            <a:r>
              <a:rPr kumimoji="1" lang="en-US" altLang="ko-KR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-2</a:t>
            </a:r>
            <a:r>
              <a:rPr kumimoji="1" lang="ko-KR" altLang="en-US" sz="2400" dirty="0">
                <a:latin typeface="HGGGothicssi_Pro 80g" panose="02020603020101020101" pitchFamily="18" charset="-127"/>
                <a:ea typeface="HGGGothicssi_Pro 80g" panose="02020603020101020101" pitchFamily="18" charset="-127"/>
              </a:rPr>
              <a:t> 월별 채널 동영상 개수</a:t>
            </a:r>
            <a:endParaRPr kumimoji="1" lang="ko-Kore-KR" altLang="en-US" sz="2400" dirty="0">
              <a:latin typeface="HGGGothicssi_Pro 80g" panose="02020603020101020101" pitchFamily="18" charset="-127"/>
              <a:ea typeface="HGGGothicssi_Pro 80g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DFCB14-845C-B04B-AF38-A4B72C274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66" y="2984929"/>
            <a:ext cx="3442386" cy="2246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52DD10-FB9F-7A48-804A-86A45A1E9E7E}"/>
              </a:ext>
            </a:extLst>
          </p:cNvPr>
          <p:cNvSpPr txBox="1"/>
          <p:nvPr/>
        </p:nvSpPr>
        <p:spPr>
          <a:xfrm>
            <a:off x="3673086" y="5620238"/>
            <a:ext cx="460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여러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 인기동영상을 가지고 있는 상위 채널은 보통 </a:t>
            </a:r>
            <a:r>
              <a:rPr lang="en-US" altLang="ko-KR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5</a:t>
            </a:r>
            <a:r>
              <a:rPr lang="ko-KR" altLang="en-US" dirty="0">
                <a:latin typeface="HGGGothicssi_Pro 60g" panose="02020603020101020101" pitchFamily="18" charset="-127"/>
                <a:ea typeface="HGGGothicssi_Pro 60g" panose="02020603020101020101" pitchFamily="18" charset="-127"/>
              </a:rPr>
              <a:t>개 정도를 가지고 있는 것으로 보임</a:t>
            </a:r>
            <a:endParaRPr lang="ko-Kore-KR" altLang="en-US" dirty="0">
              <a:latin typeface="HGGGothicssi_Pro 60g" panose="02020603020101020101" pitchFamily="18" charset="-127"/>
              <a:ea typeface="HGGGothicssi_Pro 60g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C76CE0-7D0D-784A-8BBD-0077210FA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80" y="1109930"/>
            <a:ext cx="6237976" cy="402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7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835</Words>
  <Application>Microsoft Macintosh PowerPoint</Application>
  <PresentationFormat>와이드스크린</PresentationFormat>
  <Paragraphs>101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HGGGothicssi_Pro 20g</vt:lpstr>
      <vt:lpstr>HGGGothicssi_Pro 60g</vt:lpstr>
      <vt:lpstr>HGGGothicssi_Pro 80g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최진수</dc:creator>
  <cp:lastModifiedBy>최진수</cp:lastModifiedBy>
  <cp:revision>45</cp:revision>
  <dcterms:created xsi:type="dcterms:W3CDTF">2022-03-08T16:20:34Z</dcterms:created>
  <dcterms:modified xsi:type="dcterms:W3CDTF">2022-03-23T11:34:10Z</dcterms:modified>
</cp:coreProperties>
</file>