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61" r:id="rId2"/>
    <p:sldId id="563" r:id="rId3"/>
    <p:sldId id="562" r:id="rId4"/>
    <p:sldId id="564" r:id="rId5"/>
    <p:sldId id="565" r:id="rId6"/>
    <p:sldId id="566" r:id="rId7"/>
    <p:sldId id="567" r:id="rId8"/>
    <p:sldId id="571" r:id="rId9"/>
    <p:sldId id="572" r:id="rId10"/>
    <p:sldId id="573" r:id="rId11"/>
    <p:sldId id="745" r:id="rId12"/>
    <p:sldId id="579" r:id="rId13"/>
    <p:sldId id="580" r:id="rId14"/>
    <p:sldId id="581" r:id="rId15"/>
    <p:sldId id="582" r:id="rId16"/>
    <p:sldId id="589" r:id="rId17"/>
    <p:sldId id="590" r:id="rId18"/>
    <p:sldId id="591" r:id="rId19"/>
    <p:sldId id="592" r:id="rId20"/>
    <p:sldId id="593" r:id="rId21"/>
    <p:sldId id="594" r:id="rId22"/>
    <p:sldId id="747" r:id="rId23"/>
    <p:sldId id="743" r:id="rId24"/>
    <p:sldId id="746" r:id="rId25"/>
    <p:sldId id="600" r:id="rId26"/>
    <p:sldId id="744" r:id="rId27"/>
    <p:sldId id="601" r:id="rId28"/>
    <p:sldId id="602" r:id="rId29"/>
    <p:sldId id="608" r:id="rId30"/>
    <p:sldId id="609" r:id="rId31"/>
    <p:sldId id="610" r:id="rId32"/>
    <p:sldId id="611" r:id="rId33"/>
    <p:sldId id="612" r:id="rId34"/>
    <p:sldId id="619" r:id="rId35"/>
    <p:sldId id="620" r:id="rId36"/>
    <p:sldId id="621" r:id="rId37"/>
    <p:sldId id="622" r:id="rId38"/>
    <p:sldId id="623" r:id="rId39"/>
    <p:sldId id="624" r:id="rId40"/>
    <p:sldId id="629" r:id="rId41"/>
    <p:sldId id="630" r:id="rId42"/>
    <p:sldId id="631" r:id="rId43"/>
    <p:sldId id="633" r:id="rId44"/>
    <p:sldId id="647" r:id="rId45"/>
    <p:sldId id="648" r:id="rId46"/>
    <p:sldId id="649" r:id="rId47"/>
    <p:sldId id="650" r:id="rId48"/>
    <p:sldId id="748" r:id="rId49"/>
    <p:sldId id="670" r:id="rId50"/>
    <p:sldId id="651" r:id="rId51"/>
    <p:sldId id="652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667" r:id="rId60"/>
    <p:sldId id="666" r:id="rId61"/>
    <p:sldId id="669" r:id="rId62"/>
    <p:sldId id="672" r:id="rId63"/>
    <p:sldId id="673" r:id="rId64"/>
    <p:sldId id="674" r:id="rId65"/>
    <p:sldId id="689" r:id="rId66"/>
    <p:sldId id="691" r:id="rId67"/>
    <p:sldId id="692" r:id="rId68"/>
    <p:sldId id="693" r:id="rId69"/>
    <p:sldId id="694" r:id="rId70"/>
    <p:sldId id="695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703" r:id="rId79"/>
    <p:sldId id="690" r:id="rId80"/>
    <p:sldId id="728" r:id="rId81"/>
    <p:sldId id="729" r:id="rId82"/>
    <p:sldId id="730" r:id="rId83"/>
    <p:sldId id="731" r:id="rId84"/>
    <p:sldId id="73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D938-00C0-0C48-A21A-55C285691504}">
          <p14:sldIdLst>
            <p14:sldId id="261"/>
            <p14:sldId id="563"/>
            <p14:sldId id="562"/>
            <p14:sldId id="564"/>
            <p14:sldId id="565"/>
            <p14:sldId id="566"/>
            <p14:sldId id="567"/>
            <p14:sldId id="571"/>
            <p14:sldId id="572"/>
            <p14:sldId id="573"/>
          </p14:sldIdLst>
        </p14:section>
        <p14:section name="Single relation queries" id="{8B6FF88D-74C5-B44F-A8C0-69C004B76777}">
          <p14:sldIdLst>
            <p14:sldId id="745"/>
            <p14:sldId id="579"/>
            <p14:sldId id="580"/>
            <p14:sldId id="581"/>
            <p14:sldId id="582"/>
            <p14:sldId id="589"/>
            <p14:sldId id="590"/>
            <p14:sldId id="591"/>
            <p14:sldId id="592"/>
            <p14:sldId id="593"/>
            <p14:sldId id="594"/>
            <p14:sldId id="747"/>
            <p14:sldId id="743"/>
          </p14:sldIdLst>
        </p14:section>
        <p14:section name="Multi-relation queries" id="{68FB0BE5-C93E-1A42-B837-66118801EDB1}">
          <p14:sldIdLst>
            <p14:sldId id="746"/>
            <p14:sldId id="600"/>
            <p14:sldId id="744"/>
            <p14:sldId id="601"/>
            <p14:sldId id="602"/>
            <p14:sldId id="608"/>
            <p14:sldId id="609"/>
            <p14:sldId id="610"/>
            <p14:sldId id="611"/>
            <p14:sldId id="612"/>
            <p14:sldId id="619"/>
            <p14:sldId id="620"/>
            <p14:sldId id="621"/>
            <p14:sldId id="622"/>
            <p14:sldId id="623"/>
            <p14:sldId id="624"/>
            <p14:sldId id="629"/>
            <p14:sldId id="630"/>
            <p14:sldId id="631"/>
            <p14:sldId id="633"/>
            <p14:sldId id="647"/>
            <p14:sldId id="648"/>
            <p14:sldId id="649"/>
            <p14:sldId id="650"/>
            <p14:sldId id="748"/>
          </p14:sldIdLst>
        </p14:section>
        <p14:section name="Joins" id="{BBE91512-159D-9246-8980-AF3722866ED2}">
          <p14:sldIdLst>
            <p14:sldId id="67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</p14:sldIdLst>
        </p14:section>
        <p14:section name="Views" id="{DBBCD91D-3FDA-3148-9AA7-196E905CD097}">
          <p14:sldIdLst>
            <p14:sldId id="667"/>
            <p14:sldId id="666"/>
            <p14:sldId id="669"/>
            <p14:sldId id="672"/>
            <p14:sldId id="673"/>
            <p14:sldId id="674"/>
          </p14:sldIdLst>
        </p14:section>
        <p14:section name="Constraints" id="{5F66356D-1702-D448-A43C-1CB964818C8A}">
          <p14:sldIdLst>
            <p14:sldId id="689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</p14:sldIdLst>
        </p14:section>
        <p14:section name="Embedded SQL" id="{5D93532E-E03D-904A-873A-6A64DA7984DD}">
          <p14:sldIdLst>
            <p14:sldId id="690"/>
            <p14:sldId id="728"/>
            <p14:sldId id="729"/>
            <p14:sldId id="730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Hellerstein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 autoAdjust="0"/>
    <p:restoredTop sz="65764"/>
  </p:normalViewPr>
  <p:slideViewPr>
    <p:cSldViewPr>
      <p:cViewPr varScale="1">
        <p:scale>
          <a:sx n="69" d="100"/>
          <a:sy n="69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8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commentAuthors" Target="commentAuthors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4E96C-93A0-4A78-B604-4703482948F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BDC78-7E38-40A1-BA4E-B0A1F110E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3 and 4  (of 6) in Module (3). 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(1):  Introduction (DBMS, Relational Model)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(2):  Storage and File Organizations (Disks, Buffering, Indexes)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(3):  Database Concepts (Relational Queries, DDL/ICs, Views and Security)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(4):  Relational Implementation (Query Evaluation, Optimization)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(5): Database Design (ER Model, Normalization, Physical Design, Tuning)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(6): Transaction Processing (Concurrency Control, Recovery)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Module (7): Advanced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1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Sailors2 (sid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CHAR(20), rating INTEGER, age REAL,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PRIMARY KEY (sid));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Boats2 (bid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 (20), color CHAR(10), PRIMARY KEY (bid));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Sailors2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Popeye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22),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OliveOyl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 39),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Garfield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27),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19);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Reserves2 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2016-08-30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2016-09-01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0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S, Reserves2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Self-join use case: Employees</a:t>
            </a:r>
            <a:r>
              <a:rPr lang="en-US" sz="1200" baseline="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table containing employees and their managers.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Sailors2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&gt;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S.age-5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age1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'Popeye'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S1.sname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name1, S2.sname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name2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S1,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2*S1.rating = S2.rating - 1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  <a:endParaRPr lang="en-US" sz="1200" dirty="0" smtClean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95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Sailors2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LIKE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uk-UA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P_p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%</a:t>
            </a:r>
            <a:r>
              <a:rPr lang="uk-UA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Do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queries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same </a:t>
            </a:r>
            <a:r>
              <a:rPr lang="de-DE" b="1" dirty="0" err="1" smtClean="0"/>
              <a:t>execution</a:t>
            </a:r>
            <a:r>
              <a:rPr lang="de-DE" b="1" dirty="0" smtClean="0"/>
              <a:t> plan?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r>
              <a:rPr lang="de-DE" dirty="0" smtClean="0"/>
              <a:t>, </a:t>
            </a:r>
            <a:r>
              <a:rPr lang="de-DE" dirty="0" err="1" smtClean="0"/>
              <a:t>s.sname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R, </a:t>
            </a:r>
            <a:r>
              <a:rPr lang="de-DE" dirty="0" err="1" smtClean="0"/>
              <a:t>Sailors</a:t>
            </a:r>
            <a:r>
              <a:rPr lang="de-DE" dirty="0" smtClean="0"/>
              <a:t> 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</a:t>
            </a:r>
            <a:r>
              <a:rPr lang="de-DE" dirty="0" err="1" smtClean="0"/>
              <a:t>s.sid</a:t>
            </a:r>
            <a:r>
              <a:rPr lang="de-DE" dirty="0" smtClean="0"/>
              <a:t> = </a:t>
            </a:r>
            <a:r>
              <a:rPr lang="de-DE" dirty="0" err="1" smtClean="0"/>
              <a:t>R.sid</a:t>
            </a:r>
            <a:r>
              <a:rPr lang="de-DE" dirty="0" smtClean="0"/>
              <a:t> 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        </a:t>
            </a:r>
            <a:r>
              <a:rPr lang="de-DE" dirty="0" smtClean="0"/>
              <a:t>(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red</a:t>
            </a:r>
            <a:r>
              <a:rPr lang="de-DE" dirty="0" smtClean="0"/>
              <a:t>' OR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green</a:t>
            </a:r>
            <a:r>
              <a:rPr lang="de-DE" dirty="0" smtClean="0"/>
              <a:t>');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      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red</a:t>
            </a:r>
            <a:r>
              <a:rPr lang="de-DE" dirty="0" smtClean="0"/>
              <a:t>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UNION ALL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green</a:t>
            </a:r>
            <a:r>
              <a:rPr lang="de-DE" dirty="0" smtClean="0"/>
              <a:t>'</a:t>
            </a:r>
            <a:r>
              <a:rPr lang="en-US" dirty="0" smtClean="0"/>
              <a:t>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FROM   Boats B,Reserves2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B.color</a:t>
            </a:r>
            <a:r>
              <a:rPr lang="en-US" dirty="0" smtClean="0"/>
              <a:t>='red' AND </a:t>
            </a:r>
            <a:r>
              <a:rPr lang="en-US" dirty="0" err="1" smtClean="0"/>
              <a:t>B.color</a:t>
            </a:r>
            <a:r>
              <a:rPr lang="en-US" dirty="0" smtClean="0"/>
              <a:t>='green')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Boats B,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AND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endParaRPr lang="en-US" dirty="0" smtClean="0"/>
          </a:p>
          <a:p>
            <a:r>
              <a:rPr lang="en-US" dirty="0" smtClean="0"/>
              <a:t>	    AND </a:t>
            </a:r>
            <a:r>
              <a:rPr lang="en-US" dirty="0" err="1" smtClean="0"/>
              <a:t>B.color</a:t>
            </a:r>
            <a:r>
              <a:rPr lang="en-US" dirty="0" smtClean="0"/>
              <a:t>='red'</a:t>
            </a:r>
          </a:p>
          <a:p>
            <a:r>
              <a:rPr lang="en-US" dirty="0" smtClean="0"/>
              <a:t>INTERSECT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Boats B,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AND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endParaRPr lang="en-US" dirty="0" smtClean="0"/>
          </a:p>
          <a:p>
            <a:r>
              <a:rPr lang="en-US" dirty="0" smtClean="0"/>
              <a:t>         AND </a:t>
            </a:r>
            <a:r>
              <a:rPr lang="en-US" dirty="0" err="1" smtClean="0"/>
              <a:t>B.color</a:t>
            </a:r>
            <a:r>
              <a:rPr lang="en-US" dirty="0" smtClean="0"/>
              <a:t>='green'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55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R1.sid</a:t>
            </a:r>
          </a:p>
          <a:p>
            <a:r>
              <a:rPr lang="en-US" dirty="0" smtClean="0"/>
              <a:t>FROM   Boats B1, Reserves2 R1,</a:t>
            </a:r>
          </a:p>
          <a:p>
            <a:r>
              <a:rPr lang="en-US" dirty="0" smtClean="0"/>
              <a:t>       Boats B2, Reserves2 R2</a:t>
            </a:r>
          </a:p>
          <a:p>
            <a:r>
              <a:rPr lang="en-US" dirty="0" smtClean="0"/>
              <a:t>WHERE R1.sid=R2.sid</a:t>
            </a:r>
          </a:p>
          <a:p>
            <a:r>
              <a:rPr lang="en-US" dirty="0" smtClean="0"/>
              <a:t>        AND R1.bid=B1.bid </a:t>
            </a:r>
          </a:p>
          <a:p>
            <a:r>
              <a:rPr lang="en-US" dirty="0" smtClean="0"/>
              <a:t>        AND R2.bid=B2.bid</a:t>
            </a:r>
          </a:p>
          <a:p>
            <a:r>
              <a:rPr lang="en-US" dirty="0" smtClean="0"/>
              <a:t>        AND (B1.color='red' AND B2.color='green')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baseline="0" dirty="0" smtClean="0"/>
              <a:t>Difference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endParaRPr lang="en-US" dirty="0" smtClean="0"/>
          </a:p>
          <a:p>
            <a:r>
              <a:rPr lang="en-US" dirty="0" smtClean="0"/>
              <a:t>EXCEPT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6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 IN </a:t>
            </a:r>
          </a:p>
          <a:p>
            <a:r>
              <a:rPr lang="en-US" dirty="0" smtClean="0"/>
              <a:t>   (SELECT 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    FROM    Reserves2 R</a:t>
            </a:r>
          </a:p>
          <a:p>
            <a:r>
              <a:rPr lang="en-US" dirty="0" smtClean="0"/>
              <a:t>    WHERE   </a:t>
            </a:r>
            <a:r>
              <a:rPr lang="en-US" dirty="0" err="1" smtClean="0"/>
              <a:t>R.bid</a:t>
            </a:r>
            <a:r>
              <a:rPr lang="en-US" dirty="0" smtClean="0"/>
              <a:t>=102)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2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 NOT IN </a:t>
            </a:r>
          </a:p>
          <a:p>
            <a:r>
              <a:rPr lang="en-US" dirty="0" smtClean="0"/>
              <a:t>   (SELECT 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    FROM    Reserves2 R</a:t>
            </a:r>
          </a:p>
          <a:p>
            <a:r>
              <a:rPr lang="en-US" dirty="0" smtClean="0"/>
              <a:t>    WHERE   </a:t>
            </a:r>
            <a:r>
              <a:rPr lang="en-US" dirty="0" err="1" smtClean="0"/>
              <a:t>R.bid</a:t>
            </a:r>
            <a:r>
              <a:rPr lang="en-US" dirty="0" smtClean="0"/>
              <a:t>=103);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4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EXISTS </a:t>
            </a:r>
          </a:p>
          <a:p>
            <a:r>
              <a:rPr lang="en-US" dirty="0" smtClean="0"/>
              <a:t>       (SELECT  *</a:t>
            </a:r>
          </a:p>
          <a:p>
            <a:r>
              <a:rPr lang="en-US" dirty="0" smtClean="0"/>
              <a:t>        FROM    Reserves2 R</a:t>
            </a:r>
          </a:p>
          <a:p>
            <a:r>
              <a:rPr lang="en-US" dirty="0" smtClean="0"/>
              <a:t>        WHERE   </a:t>
            </a:r>
            <a:r>
              <a:rPr lang="en-US" dirty="0" err="1" smtClean="0"/>
              <a:t>R.bid</a:t>
            </a:r>
            <a:r>
              <a:rPr lang="en-US" dirty="0" smtClean="0"/>
              <a:t>=102</a:t>
            </a:r>
          </a:p>
          <a:p>
            <a:r>
              <a:rPr lang="en-US" dirty="0" smtClean="0"/>
              <a:t>          AND 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02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 *</a:t>
            </a:r>
          </a:p>
          <a:p>
            <a:r>
              <a:rPr lang="en-US" dirty="0" smtClean="0"/>
              <a:t>  FROM  Sailors2 S</a:t>
            </a:r>
          </a:p>
          <a:p>
            <a:r>
              <a:rPr lang="en-US" dirty="0" smtClean="0"/>
              <a:t> WHERE  </a:t>
            </a:r>
            <a:r>
              <a:rPr lang="en-US" dirty="0" err="1" smtClean="0"/>
              <a:t>S.rating</a:t>
            </a:r>
            <a:r>
              <a:rPr lang="en-US" dirty="0" smtClean="0"/>
              <a:t> &gt; ANY </a:t>
            </a:r>
          </a:p>
          <a:p>
            <a:r>
              <a:rPr lang="en-US" dirty="0" smtClean="0"/>
              <a:t>   (SELECT  S2.rating</a:t>
            </a:r>
          </a:p>
          <a:p>
            <a:r>
              <a:rPr lang="en-US" dirty="0" smtClean="0"/>
              <a:t>      FROM  Sailors2 S2</a:t>
            </a:r>
          </a:p>
          <a:p>
            <a:r>
              <a:rPr lang="en-US" dirty="0" smtClean="0"/>
              <a:t>     WHERE  S2.sname='Popeye')</a:t>
            </a:r>
          </a:p>
          <a:p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 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1200" dirty="0" smtClean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4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altLang="ja-JP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(S2.rating)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1200" dirty="0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/wiki/Null_(SQL)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begin transaction;</a:t>
            </a:r>
          </a:p>
          <a:p>
            <a:r>
              <a:rPr lang="en-US" dirty="0" smtClean="0"/>
              <a:t>create temp</a:t>
            </a:r>
            <a:r>
              <a:rPr lang="en-US" baseline="0" dirty="0" smtClean="0"/>
              <a:t> table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 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200" dirty="0" smtClean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table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 as select * from </a:t>
            </a:r>
            <a:r>
              <a:rPr lang="en-US" baseline="0" dirty="0" err="1" smtClean="0"/>
              <a:t>Redcount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delete from reserves2 where bid = 101;</a:t>
            </a:r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Redcount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abort;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1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Object,</a:t>
            </a:r>
            <a:r>
              <a:rPr lang="en-US" baseline="0" dirty="0" smtClean="0"/>
              <a:t> XML b</a:t>
            </a:r>
            <a:r>
              <a:rPr lang="en-US" dirty="0" smtClean="0"/>
              <a:t>ecame features in </a:t>
            </a:r>
            <a:r>
              <a:rPr lang="en-US" dirty="0" err="1" smtClean="0"/>
              <a:t>RDBMSes</a:t>
            </a:r>
            <a:r>
              <a:rPr lang="en-US" baseline="0" dirty="0" smtClean="0"/>
              <a:t> – inclusive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6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9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5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Enrolled2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PK: A student can be enrolled in</a:t>
            </a:r>
            <a:r>
              <a:rPr lang="en-US" baseline="0" dirty="0" smtClean="0"/>
              <a:t> only one course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UNIQUE: Only one unique grade per class: (e.g.: only 1 A in CS186)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50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Turing completeness: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stackoverflow.com</a:t>
            </a:r>
            <a:r>
              <a:rPr lang="en-US" baseline="0" dirty="0" smtClean="0"/>
              <a:t>/questions/900055/is-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-or-even-</a:t>
            </a:r>
            <a:r>
              <a:rPr lang="en-US" baseline="0" dirty="0" err="1" smtClean="0"/>
              <a:t>tsql</a:t>
            </a:r>
            <a:r>
              <a:rPr lang="en-US" baseline="0" dirty="0" smtClean="0"/>
              <a:t>-</a:t>
            </a:r>
            <a:r>
              <a:rPr lang="en-US" baseline="0" dirty="0" err="1" smtClean="0"/>
              <a:t>turing</a:t>
            </a:r>
            <a:r>
              <a:rPr lang="en-US" baseline="0" dirty="0" smtClean="0"/>
              <a:t>-complete</a:t>
            </a:r>
          </a:p>
          <a:p>
            <a:r>
              <a:rPr lang="en-US" baseline="0" dirty="0" smtClean="0"/>
              <a:t>CTE, Windowed aggregates make it so</a:t>
            </a:r>
          </a:p>
          <a:p>
            <a:r>
              <a:rPr lang="en-US" baseline="0" dirty="0" smtClean="0"/>
              <a:t>PSM, PL/SQL, T-SQL add procedural-ness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 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6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b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7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Sailors2 (sid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CHAR(20), rating INTEGER, age REAL,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PRIMARY KEY (sid));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Boats2 (bid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 (20), color CHAR(10), PRIMARY KEY (bid));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Sailors2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Popeye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22),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OliveOyl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 39),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Garfield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27),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19);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Reserves2 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2016-08-30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2016-09-01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" y="6045200"/>
            <a:ext cx="7366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1" y="1905001"/>
            <a:ext cx="4361735" cy="1912704"/>
            <a:chOff x="1143000" y="2185525"/>
            <a:chExt cx="4361735" cy="767225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2566728"/>
              <a:ext cx="4361735" cy="3860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219200" y="2185525"/>
              <a:ext cx="4285535" cy="4475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5400" dirty="0" smtClean="0">
                  <a:solidFill>
                    <a:schemeClr val="tx2"/>
                  </a:solidFill>
                  <a:latin typeface="Source Sans Pro Light" pitchFamily="34" charset="0"/>
                </a:rPr>
                <a:t>SQL</a:t>
              </a:r>
              <a:endParaRPr lang="en-US" sz="2000" dirty="0" smtClean="0">
                <a:solidFill>
                  <a:schemeClr val="tx2"/>
                </a:solidFill>
                <a:latin typeface="Source Sans Pro Light" pitchFamily="34" charset="0"/>
              </a:endParaRPr>
            </a:p>
            <a:p>
              <a:pPr algn="r"/>
              <a:r>
                <a:rPr lang="en-US" sz="2000" dirty="0" smtClean="0">
                  <a:solidFill>
                    <a:schemeClr val="accent1"/>
                  </a:solidFill>
                  <a:latin typeface="Source Sans Pro Light" pitchFamily="34" charset="0"/>
                </a:rPr>
                <a:t>The Query Language</a:t>
              </a:r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1143000" y="4018985"/>
            <a:ext cx="4361735" cy="85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1"/>
                </a:solidFill>
                <a:latin typeface="Source Sans Pro Light" pitchFamily="34" charset="0"/>
              </a:rPr>
              <a:t>R &amp; G - Chapter 5</a:t>
            </a:r>
          </a:p>
        </p:txBody>
      </p:sp>
    </p:spTree>
    <p:extLst>
      <p:ext uri="{BB962C8B-B14F-4D97-AF65-F5344CB8AC3E}">
        <p14:creationId xmlns:p14="http://schemas.microsoft.com/office/powerpoint/2010/main" val="39323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SQL DML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3526528"/>
            <a:ext cx="7633720" cy="279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Find all 27-year-old sailors: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 *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 Sailors AS S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27;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To find just names and ratings, replace the first line: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S.rating</a:t>
            </a:r>
            <a:endParaRPr lang="en-US" sz="16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 Sailors AS S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27;</a:t>
            </a:r>
            <a:endParaRPr lang="en-US" sz="16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94173"/>
              </p:ext>
            </p:extLst>
          </p:nvPr>
        </p:nvGraphicFramePr>
        <p:xfrm>
          <a:off x="990600" y="1752600"/>
          <a:ext cx="4343400" cy="158470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914400" y="12954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</p:spTree>
    <p:extLst>
      <p:ext uri="{BB962C8B-B14F-4D97-AF65-F5344CB8AC3E}">
        <p14:creationId xmlns:p14="http://schemas.microsoft.com/office/powerpoint/2010/main" val="5519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1522240"/>
            <a:ext cx="2425835" cy="23083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Single Relation Queries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DML 1: 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expression list&gt;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&lt;single table&gt;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expression list&gt;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&lt;single table&gt;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Simplest version is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Produce all tuples in the table that satisfy the predicate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Output the expressions in the SELECT list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Expression can be a column reference, or an arithmetic expression over column </a:t>
            </a:r>
            <a:r>
              <a:rPr lang="en-US" sz="1800" dirty="0" smtClean="0">
                <a:solidFill>
                  <a:schemeClr val="tx2"/>
                </a:solidFill>
              </a:rPr>
              <a:t>refs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Simplest version is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Produce all tuples in the table that satisfy the predicate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Output the expressions in the SELECT list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Expression can be a column reference, or an arithmetic expression over column </a:t>
            </a:r>
            <a:r>
              <a:rPr lang="en-US" sz="1800" dirty="0" smtClean="0">
                <a:solidFill>
                  <a:schemeClr val="tx2"/>
                </a:solidFill>
              </a:rPr>
              <a:t>refs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DISTINCT flag specifies removal of duplicates before output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DISTINCT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*2 as a2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a2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ORDER BY clause specifies output to be sorted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Lexicographic </a:t>
            </a:r>
            <a:r>
              <a:rPr lang="en-US" sz="1800" dirty="0" smtClean="0">
                <a:solidFill>
                  <a:schemeClr val="tx2"/>
                </a:solidFill>
              </a:rPr>
              <a:t>ordering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Obviously must refer to columns in the output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Note the AS clause for naming output columns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DISTINCT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DESC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ASC;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Ascending order by default, but can be </a:t>
            </a:r>
            <a:r>
              <a:rPr lang="en-US" sz="2000" dirty="0" err="1">
                <a:solidFill>
                  <a:schemeClr val="tx2"/>
                </a:solidFill>
              </a:rPr>
              <a:t>overriden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DESC flag for descending, ASC for ascending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mix and match, lexicographically</a:t>
            </a:r>
          </a:p>
        </p:txBody>
      </p:sp>
    </p:spTree>
    <p:extLst>
      <p:ext uri="{BB962C8B-B14F-4D97-AF65-F5344CB8AC3E}">
        <p14:creationId xmlns:p14="http://schemas.microsoft.com/office/powerpoint/2010/main" val="18886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Aggregates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Before producing output, compute a summary (a.k.a. an aggregate) of some arithmetic expression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Produces 1 row of output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 one column in this case</a:t>
            </a:r>
          </a:p>
          <a:p>
            <a:r>
              <a:rPr lang="en-US" sz="2000" dirty="0">
                <a:solidFill>
                  <a:schemeClr val="tx2"/>
                </a:solidFill>
              </a:rPr>
              <a:t>Other aggregates: SUM, COUNT, MAX, MIN</a:t>
            </a:r>
          </a:p>
          <a:p>
            <a:r>
              <a:rPr lang="en-US" sz="2000" dirty="0">
                <a:solidFill>
                  <a:schemeClr val="tx2"/>
                </a:solidFill>
              </a:rPr>
              <a:t>Note: can use DISTINCT inside the </a:t>
            </a:r>
            <a:r>
              <a:rPr lang="en-US" sz="2000" dirty="0" err="1">
                <a:solidFill>
                  <a:schemeClr val="tx2"/>
                </a:solidFill>
              </a:rPr>
              <a:t>agg</a:t>
            </a:r>
            <a:r>
              <a:rPr lang="en-US" sz="2000" dirty="0">
                <a:solidFill>
                  <a:schemeClr val="tx2"/>
                </a:solidFill>
              </a:rPr>
              <a:t> function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SELECT COUNT(DISTINCT 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) FROM Students 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vs. SELECT DISTINCT COUNT (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) FROM Students S;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GROUP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Partition table into groups with same GROUP BY column values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group by a list of columns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Produce an aggregate result per group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Cardinality of output = # of distinct group values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Note: can put grouping columns in SELECT list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For aggregate queries, SELECT list can contain </a:t>
            </a:r>
            <a:r>
              <a:rPr lang="en-US" sz="1800" dirty="0" err="1">
                <a:solidFill>
                  <a:schemeClr val="tx2"/>
                </a:solidFill>
              </a:rPr>
              <a:t>aggs</a:t>
            </a:r>
            <a:r>
              <a:rPr lang="en-US" sz="1800" dirty="0">
                <a:solidFill>
                  <a:schemeClr val="tx2"/>
                </a:solidFill>
              </a:rPr>
              <a:t> and GROUP BY columns only!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What would it mean if we said SELECT 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, AVG(</a:t>
            </a:r>
            <a:r>
              <a:rPr lang="en-US" sz="1800" dirty="0" err="1">
                <a:solidFill>
                  <a:schemeClr val="tx2"/>
                </a:solidFill>
              </a:rPr>
              <a:t>S.gpa</a:t>
            </a:r>
            <a:r>
              <a:rPr lang="en-US" sz="1800" dirty="0">
                <a:solidFill>
                  <a:schemeClr val="tx2"/>
                </a:solidFill>
              </a:rPr>
              <a:t>) above??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Life of a 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40011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0459" y="2367705"/>
            <a:ext cx="3791198" cy="8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Query Optimization and Execution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50459" y="3174471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(Relational) Operators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50459" y="3927615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File and Access Methods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0459" y="4680758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Buffer Management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50459" y="5433902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Disk Space Management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8200" y="1555434"/>
            <a:ext cx="3791198" cy="806766"/>
          </a:xfrm>
          <a:prstGeom prst="rect">
            <a:avLst/>
          </a:prstGeom>
          <a:ln w="508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Declarative Query (SQL)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10398" y="1736782"/>
            <a:ext cx="3538972" cy="443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You are here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76800" y="1736782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allAtOnce"/>
      <p:bldP spid="64" grpId="1" build="allAtOnce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6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HAVING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5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The HAVING predicate is applied after grouping and aggregation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Hence can contain anything that could go in the SELECT list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That is, </a:t>
            </a:r>
            <a:r>
              <a:rPr lang="en-US" sz="1800" dirty="0" err="1">
                <a:solidFill>
                  <a:schemeClr val="tx2"/>
                </a:solidFill>
              </a:rPr>
              <a:t>aggs</a:t>
            </a:r>
            <a:r>
              <a:rPr lang="en-US" sz="1800" dirty="0">
                <a:solidFill>
                  <a:schemeClr val="tx2"/>
                </a:solidFill>
              </a:rPr>
              <a:t> or GROUP BY columns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HAVING can only be used in aggregate queries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It’s an optional clause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Putting it all together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Conceptual </a:t>
            </a:r>
            <a:r>
              <a:rPr lang="en-US" smtClean="0">
                <a:solidFill>
                  <a:schemeClr val="tx2"/>
                </a:solidFill>
              </a:rPr>
              <a:t>SQL </a:t>
            </a:r>
            <a:r>
              <a:rPr lang="en-US" smtClean="0">
                <a:solidFill>
                  <a:schemeClr val="tx2"/>
                </a:solidFill>
              </a:rPr>
              <a:t>Evaluation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685800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3716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494550" y="762000"/>
            <a:ext cx="4649450" cy="20319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b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29718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000000"/>
                </a:solidFill>
              </a:rPr>
              <a:t>Access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000000"/>
                </a:solidFill>
              </a:rPr>
              <a:t>Relation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Apply selections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(eliminate rows)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3124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Project away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(just keep those used in SELECT, GBY, HAVING)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29718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8956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7912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57912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772400" y="46482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groups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57912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[DISTINCT]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772400" y="32766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duplicates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8100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38100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6294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294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20"/>
          <p:cNvSpPr>
            <a:spLocks/>
          </p:cNvSpPr>
          <p:nvPr/>
        </p:nvSpPr>
        <p:spPr bwMode="auto">
          <a:xfrm>
            <a:off x="3810000" y="2895600"/>
            <a:ext cx="1981200" cy="3276600"/>
          </a:xfrm>
          <a:custGeom>
            <a:avLst/>
            <a:gdLst>
              <a:gd name="T0" fmla="*/ 0 w 1248"/>
              <a:gd name="T1" fmla="*/ 2147483647 h 2064"/>
              <a:gd name="T2" fmla="*/ 0 w 1248"/>
              <a:gd name="T3" fmla="*/ 0 h 2064"/>
              <a:gd name="T4" fmla="*/ 2147483647 w 1248"/>
              <a:gd name="T5" fmla="*/ 0 h 2064"/>
              <a:gd name="T6" fmla="*/ 2147483647 w 1248"/>
              <a:gd name="T7" fmla="*/ 2147483647 h 2064"/>
              <a:gd name="T8" fmla="*/ 2147483647 w 1248"/>
              <a:gd name="T9" fmla="*/ 2147483647 h 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064"/>
              <a:gd name="T17" fmla="*/ 1248 w 1248"/>
              <a:gd name="T18" fmla="*/ 2064 h 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064">
                <a:moveTo>
                  <a:pt x="0" y="240"/>
                </a:moveTo>
                <a:lnTo>
                  <a:pt x="0" y="0"/>
                </a:lnTo>
                <a:lnTo>
                  <a:pt x="672" y="0"/>
                </a:lnTo>
                <a:lnTo>
                  <a:pt x="672" y="2064"/>
                </a:lnTo>
                <a:lnTo>
                  <a:pt x="1248" y="2064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629400" y="2667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52400" y="914400"/>
            <a:ext cx="4037350" cy="1655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Try it Yourself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200" y="852597"/>
            <a:ext cx="4191000" cy="439827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Sailors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(sid INTEGER,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CHAR(20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rating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INTEGER,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age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REAL,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PRIMARY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KEY (sid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));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13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TABLE Boats (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bid INTEGER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CHAR (20),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color CHAR(10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PRIMARY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KEY (bid));</a:t>
            </a: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TABLE Reserves (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 INTEGER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bid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INTEGER,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day DATE,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PRIMARY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KEY (sid, bid, day),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FOREIGN KEY (sid) REFERENCES Sailors,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FOREIGN KEY (bid) REFERENCES Boats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students (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name TEXT, </a:t>
            </a:r>
            <a:r>
              <a:rPr lang="en-US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gpa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FLOAT,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age INTEGER, </a:t>
            </a:r>
            <a:r>
              <a:rPr lang="en-US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dept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TEXT, 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gender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CHAR);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67200" y="852597"/>
            <a:ext cx="5029200" cy="5029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Sailors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1, 'Fred', 7, 22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2, 'Jim', 2, 39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3, 'Nancy', 8, 27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Boats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101, 'Nina', 'red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102, '</a:t>
            </a:r>
            <a:r>
              <a:rPr lang="en-US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Pinta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', 'blue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103, 'Santa Maria', 'red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');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Reserves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1, 102, '2016-08-30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(</a:t>
            </a:r>
            <a:r>
              <a:rPr lang="en-US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2, 102, '2016-08-31</a:t>
            </a:r>
            <a:r>
              <a:rPr lang="en-US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');</a:t>
            </a: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</a:t>
            </a:r>
            <a:r>
              <a:rPr lang="nl-NL" sz="13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VALUES</a:t>
            </a:r>
            <a:endParaRPr lang="nl-NL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Sergey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Brin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', 4.0, 40, 'CS',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Danah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Boyd', 4.0, 35, 'CS', 'F'),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'Bill Gates', 1.0, 60, 'CS',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'Hillary Mason', 4.0, 35, 'DATASCI', 'F'),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'Mike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Olson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', 4.0, 50, 'CS',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'Mark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Zuckerberg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', 4.0, 30, 'CS',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(’</a:t>
            </a:r>
            <a:r>
              <a:rPr lang="nl-NL" sz="13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Sheryl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Sandberg', 4.0, 47, 'BUSINESS', 'F'),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'Susan </a:t>
            </a:r>
            <a:r>
              <a:rPr lang="nl-NL" sz="13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Wojcicki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', 4.0, 46, 'BUSINESS', 'F'),</a:t>
            </a:r>
          </a:p>
          <a:p>
            <a:pPr marL="0" indent="0">
              <a:buNone/>
            </a:pP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13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nl-NL" sz="13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'Marissa Meyer', 4.0, 45, 'BUSINESS', 'F');</a:t>
            </a:r>
            <a:endParaRPr lang="en-US" sz="13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1522240"/>
            <a:ext cx="2425835" cy="23083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Multi-Relation Queries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Querying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 S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Reserves R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102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7673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8687"/>
              </p:ext>
            </p:extLst>
          </p:nvPr>
        </p:nvGraphicFramePr>
        <p:xfrm>
          <a:off x="457200" y="3905250"/>
          <a:ext cx="4343400" cy="1980880"/>
        </p:xfrm>
        <a:graphic>
          <a:graphicData uri="http://schemas.openxmlformats.org/drawingml/2006/table">
            <a:tbl>
              <a:tblPr/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Popeye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OliveOyl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Garfield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Bob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381000" y="344805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1300"/>
              </p:ext>
            </p:extLst>
          </p:nvPr>
        </p:nvGraphicFramePr>
        <p:xfrm>
          <a:off x="5505450" y="3886200"/>
          <a:ext cx="3257550" cy="158538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10/01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5429250" y="3429000"/>
            <a:ext cx="143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8190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Querying </a:t>
            </a:r>
            <a:r>
              <a:rPr lang="en-US" dirty="0" smtClean="0">
                <a:solidFill>
                  <a:schemeClr val="tx2"/>
                </a:solidFill>
              </a:rPr>
              <a:t>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Sailors S, Reserves R</a:t>
            </a:r>
            <a: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Cartesian product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5800" y="3200400"/>
            <a:ext cx="6629400" cy="3341132"/>
            <a:chOff x="685800" y="3200400"/>
            <a:chExt cx="6629400" cy="3341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09800" y="3200400"/>
              <a:ext cx="0" cy="2819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209800" y="6019799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24200" y="6019799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67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53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057400" y="5257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057400" y="4495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57400" y="3733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6172200"/>
              <a:ext cx="8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Popeye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6412" y="6172200"/>
              <a:ext cx="96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OliveOyl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9111" y="61722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Garfield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2243" y="617220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Bob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800" y="5105400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(1, 102, 9/12)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355068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(2, 102, 9/13)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3505200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(1, 101, 10/1)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68548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0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1296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94296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4296" y="43099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1296" y="43550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14800" y="43572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6840" y="43550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94296" y="35049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1296" y="35500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35521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66840" y="35500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7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Join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expression list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&lt;table1 [AS t1], ... , </a:t>
            </a:r>
            <a:r>
              <a:rPr lang="en-US" sz="2000" i="1" dirty="0" err="1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tableN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[AS </a:t>
            </a:r>
            <a:r>
              <a:rPr lang="en-US" sz="2000" i="1" dirty="0" err="1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tn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]&gt;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 Semantics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 target-list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relation-list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qualification</a:t>
            </a:r>
          </a:p>
          <a:p>
            <a:endParaRPr lang="en-US" sz="20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compute cross product of tables.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Check conditions, discard tuples that fail.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Specify desired fields in output.</a:t>
            </a:r>
          </a:p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(optional</a:t>
            </a:r>
            <a:r>
              <a:rPr lang="en-US" sz="2000" dirty="0" smtClean="0">
                <a:solidFill>
                  <a:schemeClr val="tx2"/>
                </a:solidFill>
              </a:rPr>
              <a:t>): </a:t>
            </a:r>
            <a:r>
              <a:rPr lang="en-US" sz="2000" dirty="0">
                <a:solidFill>
                  <a:schemeClr val="tx2"/>
                </a:solidFill>
              </a:rPr>
              <a:t>eliminate duplicate rows.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Note: </a:t>
            </a:r>
            <a:r>
              <a:rPr lang="en-US" sz="2000" dirty="0" smtClean="0">
                <a:solidFill>
                  <a:schemeClr val="tx2"/>
                </a:solidFill>
              </a:rPr>
              <a:t>this is likely </a:t>
            </a:r>
            <a:r>
              <a:rPr lang="en-US" sz="2000" dirty="0">
                <a:solidFill>
                  <a:schemeClr val="tx2"/>
                </a:solidFill>
              </a:rPr>
              <a:t>a terribly inefficient strategy!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Query optimizer will find more efficient plans.</a:t>
            </a:r>
          </a:p>
        </p:txBody>
      </p:sp>
    </p:spTree>
    <p:extLst>
      <p:ext uri="{BB962C8B-B14F-4D97-AF65-F5344CB8AC3E}">
        <p14:creationId xmlns:p14="http://schemas.microsoft.com/office/powerpoint/2010/main" val="97001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Conceptual SQL Evaluation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62000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3716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168775" y="990600"/>
            <a:ext cx="4975225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        [DISTINCT]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target-list</a:t>
            </a:r>
            <a:endParaRPr lang="en-US" sz="2000" dirty="0">
              <a:solidFill>
                <a:srgbClr val="135B02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   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relation-list</a:t>
            </a:r>
            <a:endParaRPr lang="en-US" sz="2000" dirty="0">
              <a:solidFill>
                <a:srgbClr val="135B02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  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qualification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grouping-list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group-qualification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29718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Relation     cross-product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Apply selections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(eliminate rows)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3124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Project away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(just keep those used in SELECT, GBY, HAVING)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29718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8956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7912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57912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772400" y="46482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groups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57912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[DISTINCT]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772400" y="32766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duplicates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8100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38100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6294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294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20"/>
          <p:cNvSpPr>
            <a:spLocks/>
          </p:cNvSpPr>
          <p:nvPr/>
        </p:nvSpPr>
        <p:spPr bwMode="auto">
          <a:xfrm>
            <a:off x="3810000" y="2895600"/>
            <a:ext cx="1981200" cy="3276600"/>
          </a:xfrm>
          <a:custGeom>
            <a:avLst/>
            <a:gdLst>
              <a:gd name="T0" fmla="*/ 0 w 1248"/>
              <a:gd name="T1" fmla="*/ 2147483647 h 2064"/>
              <a:gd name="T2" fmla="*/ 0 w 1248"/>
              <a:gd name="T3" fmla="*/ 0 h 2064"/>
              <a:gd name="T4" fmla="*/ 2147483647 w 1248"/>
              <a:gd name="T5" fmla="*/ 0 h 2064"/>
              <a:gd name="T6" fmla="*/ 2147483647 w 1248"/>
              <a:gd name="T7" fmla="*/ 2147483647 h 2064"/>
              <a:gd name="T8" fmla="*/ 2147483647 w 1248"/>
              <a:gd name="T9" fmla="*/ 2147483647 h 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064"/>
              <a:gd name="T17" fmla="*/ 1248 w 1248"/>
              <a:gd name="T18" fmla="*/ 2064 h 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064">
                <a:moveTo>
                  <a:pt x="0" y="240"/>
                </a:moveTo>
                <a:lnTo>
                  <a:pt x="0" y="0"/>
                </a:lnTo>
                <a:lnTo>
                  <a:pt x="672" y="0"/>
                </a:lnTo>
                <a:lnTo>
                  <a:pt x="672" y="2064"/>
                </a:lnTo>
                <a:lnTo>
                  <a:pt x="1248" y="2064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629400" y="2667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7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SQL: Intergalactic </a:t>
            </a:r>
            <a:r>
              <a:rPr lang="en-US" dirty="0" err="1" smtClean="0">
                <a:solidFill>
                  <a:schemeClr val="tx2"/>
                </a:solidFill>
              </a:rPr>
              <a:t>Dataspeak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Developed @IBM Research in the 1970s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System R project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Vs. Berkeley’s </a:t>
            </a:r>
            <a:r>
              <a:rPr lang="en-US" sz="1800" dirty="0" err="1">
                <a:solidFill>
                  <a:schemeClr val="tx2"/>
                </a:solidFill>
              </a:rPr>
              <a:t>Quel</a:t>
            </a:r>
            <a:r>
              <a:rPr lang="en-US" sz="1800" dirty="0">
                <a:solidFill>
                  <a:schemeClr val="tx2"/>
                </a:solidFill>
              </a:rPr>
              <a:t> language (Ingres project)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Commercialized/Popularized in the 1980s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IBM beaten to market by a startup called Oracle</a:t>
            </a:r>
          </a:p>
          <a:p>
            <a:r>
              <a:rPr lang="en-US" sz="2000" dirty="0">
                <a:solidFill>
                  <a:schemeClr val="tx2"/>
                </a:solidFill>
              </a:rPr>
              <a:t>Questioned repeatedly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90’s: OO-DBMS (OQL, etc.)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2000’s: XML (</a:t>
            </a:r>
            <a:r>
              <a:rPr lang="en-US" sz="1800" dirty="0" smtClean="0">
                <a:solidFill>
                  <a:schemeClr val="tx2"/>
                </a:solidFill>
              </a:rPr>
              <a:t>XQuery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Xpath</a:t>
            </a:r>
            <a:r>
              <a:rPr lang="en-US" sz="1800" dirty="0">
                <a:solidFill>
                  <a:schemeClr val="tx2"/>
                </a:solidFill>
              </a:rPr>
              <a:t>, XSLT)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2010’s: NoSQL &amp; MapReduce</a:t>
            </a:r>
          </a:p>
          <a:p>
            <a:r>
              <a:rPr lang="en-US" sz="2000" dirty="0">
                <a:solidFill>
                  <a:schemeClr val="tx2"/>
                </a:solidFill>
              </a:rPr>
              <a:t>SQL keeps re-emerging as the standard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Even Hadoop, Spark etc. see lots of SQL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May not be perfect, but it is useful</a:t>
            </a:r>
          </a:p>
        </p:txBody>
      </p:sp>
    </p:spTree>
    <p:extLst>
      <p:ext uri="{BB962C8B-B14F-4D97-AF65-F5344CB8AC3E}">
        <p14:creationId xmlns:p14="http://schemas.microsoft.com/office/powerpoint/2010/main" val="12753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sailors who have reserved at least one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ea typeface="Lucida Console" charset="0"/>
                <a:cs typeface="Lucida Console" charset="0"/>
              </a:rPr>
              <a:t>Will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 smtClean="0">
                <a:solidFill>
                  <a:srgbClr val="C00000"/>
                </a:solidFill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ea typeface="Lucida Console" charset="0"/>
                <a:cs typeface="Lucida Console" charset="0"/>
              </a:rPr>
              <a:t>make a difference here?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19200" y="1890963"/>
            <a:ext cx="7546938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  <a:r>
              <a:rPr lang="en-US" sz="28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Reserves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About Range Variables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Needed when ambiguity could arise. 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e.g., same table used multiple times in </a:t>
            </a:r>
            <a:r>
              <a:rPr lang="en-US" sz="18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(“</a:t>
            </a:r>
            <a:r>
              <a:rPr lang="en-US" sz="1800" dirty="0">
                <a:solidFill>
                  <a:schemeClr val="tx2"/>
                </a:solidFill>
              </a:rPr>
              <a:t>self-join”)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63625" y="2514600"/>
            <a:ext cx="72326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x.sname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y.sname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y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&gt;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727325" y="38862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88600"/>
              </p:ext>
            </p:extLst>
          </p:nvPr>
        </p:nvGraphicFramePr>
        <p:xfrm>
          <a:off x="2819400" y="4343400"/>
          <a:ext cx="4343400" cy="1980880"/>
        </p:xfrm>
        <a:graphic>
          <a:graphicData uri="http://schemas.openxmlformats.org/drawingml/2006/table">
            <a:tbl>
              <a:tblPr/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Popeye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OliveOyl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Garfield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Bob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3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Arithmetic Expressions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1905000"/>
            <a:ext cx="8686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S.age-5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age1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'Popeye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8600" y="3841750"/>
            <a:ext cx="87630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S1.sname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name1, S2.sname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name2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2*S1.rating = S2.rating - 1</a:t>
            </a:r>
          </a:p>
        </p:txBody>
      </p:sp>
    </p:spTree>
    <p:extLst>
      <p:ext uri="{BB962C8B-B14F-4D97-AF65-F5344CB8AC3E}">
        <p14:creationId xmlns:p14="http://schemas.microsoft.com/office/powerpoint/2010/main" val="16582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String Comparisons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4114800"/>
            <a:ext cx="7633720" cy="190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_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stands for any one character and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%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stands for 0 or more arbitrary characters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Most DBMSs now support standard regex as well (incl. PostgreSQL)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63625" y="1752600"/>
            <a:ext cx="539250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LIKE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_p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%</a:t>
            </a:r>
            <a:r>
              <a:rPr lang="uk-UA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who’ve reserved 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or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14400" y="1381125"/>
            <a:ext cx="64643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0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</a:t>
            </a:r>
            <a:r>
              <a:rPr lang="en-US" altLang="ja-JP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4400" y="3733800"/>
            <a:ext cx="6324600" cy="255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altLang="ja-JP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UNION </a:t>
            </a:r>
            <a:r>
              <a:rPr lang="en-US" sz="20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ALL</a:t>
            </a:r>
            <a:r>
              <a:rPr lang="en-US" sz="2000" b="1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b="1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71600" y="3133725"/>
            <a:ext cx="107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2"/>
                </a:solidFill>
              </a:rPr>
              <a:t>... or:</a:t>
            </a:r>
          </a:p>
        </p:txBody>
      </p:sp>
    </p:spTree>
    <p:extLst>
      <p:ext uri="{BB962C8B-B14F-4D97-AF65-F5344CB8AC3E}">
        <p14:creationId xmlns:p14="http://schemas.microsoft.com/office/powerpoint/2010/main" val="17450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12" grpId="0" animBg="1" autoUpdateAnimBg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54107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43000" y="2514600"/>
            <a:ext cx="7010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B,Reserves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4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54107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43000" y="2514600"/>
            <a:ext cx="7010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B,Reserves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4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81186" y="2542032"/>
            <a:ext cx="7391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20275375">
            <a:off x="922338" y="2679700"/>
            <a:ext cx="7386637" cy="1262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54107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600" y="1905000"/>
            <a:ext cx="7467600" cy="415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altLang="ja-JP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INTERSECT</a:t>
            </a:r>
            <a:endParaRPr lang="en-US" sz="2400" dirty="0">
              <a:solidFill>
                <a:srgbClr val="C00000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54107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845617"/>
            <a:ext cx="8229600" cy="461665"/>
          </a:xfrm>
        </p:spPr>
        <p:txBody>
          <a:bodyPr>
            <a:spAutoFit/>
          </a:bodyPr>
          <a:lstStyle/>
          <a:p>
            <a:pPr eaLnBrk="0" fontAlgn="base" hangingPunct="0"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Could use a self-join: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2413945"/>
            <a:ext cx="8534401" cy="2462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R1.sid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B1, Reserves R1,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Boats B2, Reserves R2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R1.sid=R2.sid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R1.bid=B1.bid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R2.bid=B2.bid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(B1.color='red' </a:t>
            </a:r>
            <a:r>
              <a:rPr lang="en-US" sz="2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B2.color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='green')</a:t>
            </a:r>
          </a:p>
        </p:txBody>
      </p:sp>
    </p:spTree>
    <p:extLst>
      <p:ext uri="{BB962C8B-B14F-4D97-AF65-F5344CB8AC3E}">
        <p14:creationId xmlns:p14="http://schemas.microsoft.com/office/powerpoint/2010/main" val="2269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1" build="p"/>
      <p:bldP spid="22" grpId="0" animBg="1"/>
      <p:bldP spid="64" grpId="0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 have not reserved a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05000" y="2514600"/>
            <a:ext cx="5410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EXCEPT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75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Pros and Cons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Declarative!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Say </a:t>
            </a:r>
            <a:r>
              <a:rPr lang="en-US" sz="1800" b="1" dirty="0">
                <a:solidFill>
                  <a:schemeClr val="tx2"/>
                </a:solidFill>
              </a:rPr>
              <a:t>what</a:t>
            </a:r>
            <a:r>
              <a:rPr lang="en-US" sz="1800" dirty="0">
                <a:solidFill>
                  <a:schemeClr val="tx2"/>
                </a:solidFill>
              </a:rPr>
              <a:t> you want, not </a:t>
            </a:r>
            <a:r>
              <a:rPr lang="en-US" sz="1800" b="1" dirty="0">
                <a:solidFill>
                  <a:schemeClr val="tx2"/>
                </a:solidFill>
              </a:rPr>
              <a:t>how</a:t>
            </a:r>
            <a:r>
              <a:rPr lang="en-US" sz="1800" dirty="0">
                <a:solidFill>
                  <a:schemeClr val="tx2"/>
                </a:solidFill>
              </a:rPr>
              <a:t> to get it</a:t>
            </a:r>
          </a:p>
          <a:p>
            <a:r>
              <a:rPr lang="en-US" sz="2000" dirty="0">
                <a:solidFill>
                  <a:schemeClr val="tx2"/>
                </a:solidFill>
              </a:rPr>
              <a:t>Implemented widely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 varying levels of efficiency, completeness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Constrained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Core SQL is not </a:t>
            </a:r>
            <a:r>
              <a:rPr lang="en-US" sz="1800" dirty="0">
                <a:solidFill>
                  <a:schemeClr val="tx2"/>
                </a:solidFill>
              </a:rPr>
              <a:t>a Turing-complete </a:t>
            </a:r>
            <a:r>
              <a:rPr lang="en-US" sz="1800" dirty="0" smtClean="0">
                <a:solidFill>
                  <a:schemeClr val="tx2"/>
                </a:solidFill>
              </a:rPr>
              <a:t>language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Extensions make it Turing complete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General-purpose and feature-rich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many years of added features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extensible: callouts to other languages, data sources</a:t>
            </a:r>
          </a:p>
        </p:txBody>
      </p:sp>
    </p:spTree>
    <p:extLst>
      <p:ext uri="{BB962C8B-B14F-4D97-AF65-F5344CB8AC3E}">
        <p14:creationId xmlns:p14="http://schemas.microsoft.com/office/powerpoint/2010/main" val="14765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514600"/>
            <a:ext cx="4945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=102)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1752600"/>
            <a:ext cx="667658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reserved 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102</a:t>
            </a: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64" grpId="0" build="p"/>
      <p:bldP spid="11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IN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514600"/>
            <a:ext cx="4945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NOT IN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800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=103)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1752600"/>
            <a:ext cx="739523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</a:t>
            </a:r>
            <a:r>
              <a:rPr lang="en-US" altLang="ja-JP" sz="28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ea typeface="ＭＳ Ｐゴシック" charset="0"/>
                <a:cs typeface="ＭＳ Ｐゴシック" charset="0"/>
              </a:rPr>
              <a:t>not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 reserved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103</a:t>
            </a: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1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 with Correlation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1524000"/>
            <a:ext cx="8399992" cy="52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reserved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Subquery </a:t>
            </a: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must be recomputed for each Sailors tuple.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Think of subquery as a function call that runs a </a:t>
            </a:r>
            <a:r>
              <a:rPr lang="en-US" sz="24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query</a:t>
            </a:r>
            <a:endParaRPr lang="en-US" sz="24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209800"/>
            <a:ext cx="6245299" cy="3109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EXISTS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800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69206" y="3124200"/>
            <a:ext cx="300569" cy="1845425"/>
          </a:xfrm>
          <a:custGeom>
            <a:avLst/>
            <a:gdLst>
              <a:gd name="connsiteX0" fmla="*/ 300569 w 300569"/>
              <a:gd name="connsiteY0" fmla="*/ 1845425 h 1845425"/>
              <a:gd name="connsiteX1" fmla="*/ 1310 w 300569"/>
              <a:gd name="connsiteY1" fmla="*/ 997527 h 1845425"/>
              <a:gd name="connsiteX2" fmla="*/ 184190 w 300569"/>
              <a:gd name="connsiteY2" fmla="*/ 0 h 184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69" h="1845425">
                <a:moveTo>
                  <a:pt x="300569" y="1845425"/>
                </a:moveTo>
                <a:cubicBezTo>
                  <a:pt x="160637" y="1575261"/>
                  <a:pt x="20706" y="1305098"/>
                  <a:pt x="1310" y="997527"/>
                </a:cubicBezTo>
                <a:cubicBezTo>
                  <a:pt x="-18086" y="689956"/>
                  <a:pt x="184190" y="0"/>
                  <a:pt x="184190" y="0"/>
                </a:cubicBezTo>
              </a:path>
            </a:pathLst>
          </a:custGeom>
          <a:noFill/>
          <a:ln>
            <a:tailEnd type="triangle" w="lg" len="lg"/>
          </a:ln>
          <a:effectLst>
            <a:glow rad="50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64" grpId="0" build="p"/>
      <p:bldP spid="11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More on Set-Comparison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We have seen: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EXISTS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can also have: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IN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EXISTS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Other forms: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&lt;op&gt; ANY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&lt;op&gt; ALL</a:t>
            </a: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Find sailors whose rating is greater than that of some sailor called ‘Popeye’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1200" y="4114800"/>
            <a:ext cx="5764399" cy="2370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 ANY </a:t>
            </a:r>
            <a:endParaRPr lang="en-US" sz="2800" b="1" dirty="0">
              <a:solidFill>
                <a:srgbClr val="C00000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S2.sname='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Popeye')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173729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Tougher 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928797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Find sailors who’ve reserved ALL boats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(relational division: no “</a:t>
            </a:r>
            <a:r>
              <a:rPr lang="en-US" sz="2400" dirty="0" err="1" smtClean="0">
                <a:solidFill>
                  <a:schemeClr val="tx2"/>
                </a:solidFill>
              </a:rPr>
              <a:t>conterexample</a:t>
            </a:r>
            <a:r>
              <a:rPr lang="en-US" sz="2400" dirty="0" smtClean="0">
                <a:solidFill>
                  <a:schemeClr val="tx2"/>
                </a:solidFill>
              </a:rPr>
              <a:t> boats”)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374238"/>
            <a:ext cx="8839200" cy="3601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24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4800" y="2450438"/>
            <a:ext cx="8534400" cy="738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 smtClean="0">
                <a:solidFill>
                  <a:schemeClr val="accent6"/>
                </a:solidFill>
              </a:rPr>
              <a:t>Sailors </a:t>
            </a:r>
            <a:r>
              <a:rPr lang="en-US" sz="2800" i="1" dirty="0" smtClean="0">
                <a:solidFill>
                  <a:schemeClr val="accent6"/>
                </a:solidFill>
              </a:rPr>
              <a:t>S</a:t>
            </a:r>
            <a:r>
              <a:rPr lang="en-US" sz="2800" dirty="0" smtClean="0">
                <a:solidFill>
                  <a:schemeClr val="accent6"/>
                </a:solidFill>
              </a:rPr>
              <a:t> such that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276600"/>
            <a:ext cx="8534400" cy="113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accent6"/>
                </a:solidFill>
              </a:rPr>
              <a:t>t</a:t>
            </a:r>
            <a:r>
              <a:rPr lang="en-US" sz="2800" dirty="0" smtClean="0">
                <a:solidFill>
                  <a:schemeClr val="accent6"/>
                </a:solidFill>
              </a:rPr>
              <a:t>here is no boat B that 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4495431"/>
            <a:ext cx="8534400" cy="1556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82380"/>
            <a:ext cx="841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 smtClean="0">
                <a:solidFill>
                  <a:schemeClr val="accent6"/>
                </a:solidFill>
              </a:rPr>
              <a:t>... i</a:t>
            </a:r>
            <a:r>
              <a:rPr lang="en-US" sz="2800" dirty="0" smtClean="0">
                <a:solidFill>
                  <a:schemeClr val="accent6"/>
                </a:solidFill>
              </a:rPr>
              <a:t>s missing a Reserves tuple showing that S reserved B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3" grpId="0" animBg="1"/>
      <p:bldP spid="12" grpId="0" animBg="1"/>
      <p:bldP spid="13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1200" y="3200400"/>
            <a:ext cx="5392502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S.*,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Not OK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8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" y="2773097"/>
            <a:ext cx="446276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 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6561" y="2773097"/>
            <a:ext cx="4451239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rating)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86000" y="4982897"/>
            <a:ext cx="3894896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2400" dirty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80978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NULL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Field values are sometimes unknown or inapplicable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SQL provides a special value null for such situations.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presence of null complicates many issues. E.g.: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Special syntax “IS NULL” and “IS NOT NULL”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Assume rating IS NULL. Consider predicate “rating&gt;8”.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True?  False?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What about AND, OR and NOT connectives? 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SUM?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We need a 3-valued logic  (true, false and unknown).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Meaning of constructs must be defined carefully.  (e.g., WHERE clause eliminates rows that don’t evaluate to true.)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New operators (in particular, outer joins) possible/needed.</a:t>
            </a:r>
          </a:p>
        </p:txBody>
      </p:sp>
    </p:spTree>
    <p:extLst>
      <p:ext uri="{BB962C8B-B14F-4D97-AF65-F5344CB8AC3E}">
        <p14:creationId xmlns:p14="http://schemas.microsoft.com/office/powerpoint/2010/main" val="1334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NULL </a:t>
            </a:r>
            <a:r>
              <a:rPr lang="en-US" dirty="0" smtClean="0">
                <a:solidFill>
                  <a:schemeClr val="tx2"/>
                </a:solidFill>
              </a:rPr>
              <a:t>Values: Truth table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27630"/>
              </p:ext>
            </p:extLst>
          </p:nvPr>
        </p:nvGraphicFramePr>
        <p:xfrm>
          <a:off x="13716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OR </a:t>
                      </a:r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AND </a:t>
                      </a:r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= </a:t>
                      </a:r>
                      <a:r>
                        <a:rPr lang="sk-SK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71600" y="1828800"/>
            <a:ext cx="6477000" cy="9906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2260903"/>
            <a:ext cx="242583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Joins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Relational Terminology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Database</a:t>
            </a:r>
            <a:r>
              <a:rPr lang="en-US" sz="2000" dirty="0">
                <a:solidFill>
                  <a:schemeClr val="tx2"/>
                </a:solidFill>
              </a:rPr>
              <a:t>: Set of </a:t>
            </a:r>
            <a:r>
              <a:rPr lang="en-US" sz="2000" b="1" dirty="0">
                <a:solidFill>
                  <a:schemeClr val="tx2"/>
                </a:solidFill>
              </a:rPr>
              <a:t>Relations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Relation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Table</a:t>
            </a:r>
            <a:r>
              <a:rPr lang="en-US" sz="2000" dirty="0">
                <a:solidFill>
                  <a:schemeClr val="tx2"/>
                </a:solidFill>
              </a:rPr>
              <a:t>):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Schema</a:t>
            </a:r>
            <a:r>
              <a:rPr lang="en-US" sz="1800" dirty="0">
                <a:solidFill>
                  <a:schemeClr val="tx2"/>
                </a:solidFill>
              </a:rPr>
              <a:t> (description)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Instance</a:t>
            </a:r>
            <a:r>
              <a:rPr lang="en-US" sz="1800" dirty="0">
                <a:solidFill>
                  <a:schemeClr val="tx2"/>
                </a:solidFill>
              </a:rPr>
              <a:t> (data satisfying the schema)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Attribute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Column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Tuple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Record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>
                <a:solidFill>
                  <a:schemeClr val="tx2"/>
                </a:solidFill>
              </a:rPr>
              <a:t>Row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Also: schema of database is set of schemas of its relations</a:t>
            </a:r>
          </a:p>
        </p:txBody>
      </p:sp>
    </p:spTree>
    <p:extLst>
      <p:ext uri="{BB962C8B-B14F-4D97-AF65-F5344CB8AC3E}">
        <p14:creationId xmlns:p14="http://schemas.microsoft.com/office/powerpoint/2010/main" val="14779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Joins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600" y="1524000"/>
            <a:ext cx="8763000" cy="22474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sz="2000" dirty="0" err="1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column_list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i="1" dirty="0" err="1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table_name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[INNER |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{LEFT </a:t>
            </a:r>
            <a:r>
              <a:rPr lang="en-US" sz="2000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| RIGHT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| </a:t>
            </a:r>
            <a:r>
              <a:rPr lang="en-US" sz="2000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FULL}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{OUTER}]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  <a:r>
              <a:rPr lang="en-US" sz="2000" i="1" dirty="0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err="1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table_name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   ON</a:t>
            </a:r>
            <a:r>
              <a:rPr lang="en-US" sz="2000" i="1" dirty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err="1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qualification_list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solidFill>
                <a:srgbClr val="135B0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solidFill>
                <a:srgbClr val="135B0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3250" y="1621529"/>
            <a:ext cx="7633720" cy="363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INNER</a:t>
            </a:r>
            <a:r>
              <a:rPr lang="en-US" sz="2400" dirty="0" smtClean="0">
                <a:solidFill>
                  <a:schemeClr val="tx2"/>
                </a:solidFill>
              </a:rPr>
              <a:t> is default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11" grpId="0" animBg="1"/>
      <p:bldP spid="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Inner </a:t>
            </a:r>
            <a:r>
              <a:rPr lang="en-US" dirty="0" smtClean="0">
                <a:solidFill>
                  <a:schemeClr val="tx2"/>
                </a:solidFill>
              </a:rPr>
              <a:t>Joins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938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977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787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Sailors s, Reserves 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WHERE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Sailors s </a:t>
            </a:r>
            <a:r>
              <a:rPr lang="en-US" sz="20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INNER JOIN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Reserves 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</a:t>
            </a:r>
            <a:r>
              <a:rPr lang="en-US" sz="20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2800" y="1828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Both are </a:t>
            </a:r>
            <a:r>
              <a:rPr lang="en-US" sz="2400" dirty="0" smtClean="0">
                <a:latin typeface="+mj-lt"/>
              </a:rPr>
              <a:t>equivalent!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58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71600" y="660095"/>
            <a:ext cx="64008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Sailors2 s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INNER JOIN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Reserves2 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ON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2671763" y="4495800"/>
          <a:ext cx="3946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" name="Worksheet" r:id="rId3" imgW="1739900" imgH="469900" progId="Excel.Sheet.8">
                  <p:embed/>
                </p:oleObj>
              </mc:Choice>
              <mc:Fallback>
                <p:oleObj name="Worksheet" r:id="rId3" imgW="1739900" imgH="469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95800"/>
                        <a:ext cx="3946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81000" y="1981200"/>
          <a:ext cx="56435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6" name="Document" r:id="rId5" imgW="5638800" imgH="2120900" progId="Word.Document.8">
                  <p:embed/>
                </p:oleObj>
              </mc:Choice>
              <mc:Fallback>
                <p:oleObj name="Document" r:id="rId5" imgW="5638800" imgH="2120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56435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953000" y="2057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" name="Document" r:id="rId7" imgW="5638800" imgH="1612900" progId="Word.Document.8">
                  <p:embed/>
                </p:oleObj>
              </mc:Choice>
              <mc:Fallback>
                <p:oleObj name="Document" r:id="rId7" imgW="5638800" imgH="161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5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Left Outer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92355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Returns all matched rows,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plus all unmatched rows from the table on the </a:t>
            </a:r>
            <a:r>
              <a:rPr lang="en-US" sz="2400" b="1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left</a:t>
            </a:r>
            <a:r>
              <a:rPr lang="en-US" sz="2400" dirty="0">
                <a:solidFill>
                  <a:schemeClr val="tx2"/>
                </a:solidFill>
              </a:rPr>
              <a:t> of the join clause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(use nulls in fields of non-matching tuples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Sailors2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LEFT OUTER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Reserves2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Returns all sailors &amp; bid for boat in any of their reservations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Note: no match for </a:t>
            </a:r>
            <a:r>
              <a:rPr lang="en-US" sz="2200" dirty="0" err="1">
                <a:solidFill>
                  <a:schemeClr val="tx2"/>
                </a:solidFill>
              </a:rPr>
              <a:t>s.sid</a:t>
            </a:r>
            <a:r>
              <a:rPr lang="en-US" sz="2200" dirty="0">
                <a:solidFill>
                  <a:schemeClr val="tx2"/>
                </a:solidFill>
              </a:rPr>
              <a:t>? </a:t>
            </a:r>
            <a:r>
              <a:rPr lang="en-US" sz="2200" dirty="0" err="1" smtClean="0">
                <a:solidFill>
                  <a:schemeClr val="tx2"/>
                </a:solidFill>
              </a:rPr>
              <a:t>r.sid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IS NULL</a:t>
            </a:r>
            <a:r>
              <a:rPr lang="en-US" sz="2200" dirty="0">
                <a:solidFill>
                  <a:schemeClr val="tx2"/>
                </a:solidFill>
              </a:rPr>
              <a:t>!</a:t>
            </a:r>
            <a:endParaRPr lang="en-US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381000"/>
            <a:ext cx="70866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Sailors2 s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LEFT OUTER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Reserves2 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ON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26066"/>
              </p:ext>
            </p:extLst>
          </p:nvPr>
        </p:nvGraphicFramePr>
        <p:xfrm>
          <a:off x="2351087" y="4724400"/>
          <a:ext cx="47783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" name="Worksheet" r:id="rId3" imgW="6704762" imgH="2488889" progId="Excel.Sheet.8">
                  <p:embed/>
                </p:oleObj>
              </mc:Choice>
              <mc:Fallback>
                <p:oleObj name="Worksheet" r:id="rId3" imgW="6704762" imgH="248888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7" y="4724400"/>
                        <a:ext cx="4778375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753451"/>
              </p:ext>
            </p:extLst>
          </p:nvPr>
        </p:nvGraphicFramePr>
        <p:xfrm>
          <a:off x="452437" y="1981200"/>
          <a:ext cx="56435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" name="Document" r:id="rId5" imgW="5638800" imgH="2120900" progId="Word.Document.8">
                  <p:embed/>
                </p:oleObj>
              </mc:Choice>
              <mc:Fallback>
                <p:oleObj name="Document" r:id="rId5" imgW="5638800" imgH="2120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" y="1981200"/>
                        <a:ext cx="56435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22511"/>
              </p:ext>
            </p:extLst>
          </p:nvPr>
        </p:nvGraphicFramePr>
        <p:xfrm>
          <a:off x="5024437" y="2057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" name="Document" r:id="rId7" imgW="5638800" imgH="1612900" progId="Word.Document.8">
                  <p:embed/>
                </p:oleObj>
              </mc:Choice>
              <mc:Fallback>
                <p:oleObj name="Document" r:id="rId7" imgW="5638800" imgH="161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7" y="2057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705600" y="5943600"/>
            <a:ext cx="2315116" cy="584775"/>
            <a:chOff x="6705600" y="5943600"/>
            <a:chExt cx="2315116" cy="584775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705600" y="6248400"/>
              <a:ext cx="106680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848600" y="5943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Lucida Console" charset="0"/>
                  <a:ea typeface="Lucida Console" charset="0"/>
                  <a:cs typeface="Lucida Console" charset="0"/>
                </a:rPr>
                <a:t>NULL</a:t>
              </a:r>
              <a:endParaRPr lang="en-US" sz="32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Right Outer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92355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Returns all matched rows,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plus all unmatched rows from the table on the </a:t>
            </a:r>
            <a:r>
              <a:rPr lang="en-US" sz="2400" b="1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right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the join clause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(use nulls in fields of non-matching tuples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Reserves2 r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RIGHT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OUTER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Boats2 b </a:t>
            </a:r>
            <a:endParaRPr lang="en-US" sz="24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Returns all </a:t>
            </a:r>
            <a:r>
              <a:rPr lang="en-US" sz="2400" dirty="0" smtClean="0">
                <a:solidFill>
                  <a:schemeClr val="tx2"/>
                </a:solidFill>
              </a:rPr>
              <a:t>boats &amp; information on which ones are reserved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Note: no match for </a:t>
            </a:r>
            <a:r>
              <a:rPr lang="en-US" sz="2200" dirty="0" err="1" smtClean="0">
                <a:solidFill>
                  <a:schemeClr val="tx2"/>
                </a:solidFill>
              </a:rPr>
              <a:t>b.bid</a:t>
            </a:r>
            <a:r>
              <a:rPr lang="en-US" sz="2200" dirty="0">
                <a:solidFill>
                  <a:schemeClr val="tx2"/>
                </a:solidFill>
              </a:rPr>
              <a:t>? </a:t>
            </a:r>
            <a:r>
              <a:rPr lang="en-US" sz="2200" dirty="0" err="1" smtClean="0">
                <a:solidFill>
                  <a:schemeClr val="tx2"/>
                </a:solidFill>
              </a:rPr>
              <a:t>r.bid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IS NULL</a:t>
            </a:r>
            <a:r>
              <a:rPr lang="en-US" sz="2200" dirty="0">
                <a:solidFill>
                  <a:schemeClr val="tx2"/>
                </a:solidFill>
              </a:rPr>
              <a:t>!</a:t>
            </a:r>
            <a:endParaRPr lang="en-US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381000"/>
            <a:ext cx="70866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Reserves2 r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RIGHT OUTER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 ON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981200" y="4535488"/>
          <a:ext cx="5440363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" name="Worksheet" r:id="rId3" imgW="8025397" imgH="3098413" progId="Excel.Sheet.8">
                  <p:embed/>
                </p:oleObj>
              </mc:Choice>
              <mc:Fallback>
                <p:oleObj name="Worksheet" r:id="rId3" imgW="8025397" imgH="309841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35488"/>
                        <a:ext cx="5440363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4800600" y="1676400"/>
          <a:ext cx="564038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" name="Document" r:id="rId5" imgW="5638800" imgH="2247900" progId="Word.Document.8">
                  <p:embed/>
                </p:oleObj>
              </mc:Choice>
              <mc:Fallback>
                <p:oleObj name="Document" r:id="rId5" imgW="5638800" imgH="2247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564038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533400" y="2057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" name="Document" r:id="rId7" imgW="5638800" imgH="1612900" progId="Word.Document.8">
                  <p:embed/>
                </p:oleObj>
              </mc:Choice>
              <mc:Fallback>
                <p:oleObj name="Document" r:id="rId7" imgW="5638800" imgH="161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Full Outer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938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977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78725"/>
            <a:ext cx="792355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Full Outer Join returns all (matched or unmatched) rows from the tables on both sides of the join clause </a:t>
            </a:r>
            <a:endParaRPr lang="en-US" sz="2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Reserves2 r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FULL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OUTER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Boats2 b </a:t>
            </a:r>
            <a:endParaRPr lang="en-US" sz="24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Returns all </a:t>
            </a:r>
            <a:r>
              <a:rPr lang="en-US" sz="2400" dirty="0" smtClean="0">
                <a:solidFill>
                  <a:schemeClr val="tx2"/>
                </a:solidFill>
              </a:rPr>
              <a:t>boats &amp; all information on reservations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 match for </a:t>
            </a:r>
            <a:r>
              <a:rPr lang="en-US" sz="2400" dirty="0" err="1" smtClean="0">
                <a:solidFill>
                  <a:schemeClr val="tx2"/>
                </a:solidFill>
              </a:rPr>
              <a:t>r.bid</a:t>
            </a:r>
            <a:r>
              <a:rPr lang="en-US" sz="2400" dirty="0" smtClean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en-US" sz="2200" dirty="0" err="1" smtClean="0">
                <a:solidFill>
                  <a:schemeClr val="tx2"/>
                </a:solidFill>
              </a:rPr>
              <a:t>b.bid</a:t>
            </a:r>
            <a:r>
              <a:rPr lang="en-US" sz="2200" dirty="0" smtClean="0">
                <a:solidFill>
                  <a:schemeClr val="tx2"/>
                </a:solidFill>
              </a:rPr>
              <a:t> IS NULL AND </a:t>
            </a:r>
            <a:r>
              <a:rPr lang="en-US" sz="2200" dirty="0" err="1" smtClean="0">
                <a:solidFill>
                  <a:schemeClr val="tx2"/>
                </a:solidFill>
              </a:rPr>
              <a:t>b.bname</a:t>
            </a:r>
            <a:r>
              <a:rPr lang="en-US" sz="2200" dirty="0" smtClean="0">
                <a:solidFill>
                  <a:schemeClr val="tx2"/>
                </a:solidFill>
              </a:rPr>
              <a:t> is NULL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 match for </a:t>
            </a:r>
            <a:r>
              <a:rPr lang="en-US" sz="2400" dirty="0" err="1" smtClean="0">
                <a:solidFill>
                  <a:schemeClr val="tx2"/>
                </a:solidFill>
              </a:rPr>
              <a:t>b.bid</a:t>
            </a:r>
            <a:r>
              <a:rPr lang="en-US" sz="2400" dirty="0" smtClean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en-US" sz="2200" dirty="0" err="1">
                <a:solidFill>
                  <a:schemeClr val="tx2"/>
                </a:solidFill>
              </a:rPr>
              <a:t>r</a:t>
            </a:r>
            <a:r>
              <a:rPr lang="en-US" sz="2200" dirty="0" err="1" smtClean="0">
                <a:solidFill>
                  <a:schemeClr val="tx2"/>
                </a:solidFill>
              </a:rPr>
              <a:t>.sid</a:t>
            </a:r>
            <a:r>
              <a:rPr lang="en-US" sz="2200" dirty="0" smtClean="0">
                <a:solidFill>
                  <a:schemeClr val="tx2"/>
                </a:solidFill>
              </a:rPr>
              <a:t> is NULL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381000"/>
            <a:ext cx="70866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Reserves2 r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FULL OUTER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JOIN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 ON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4800600" y="1676400"/>
          <a:ext cx="564038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" name="Document" r:id="rId3" imgW="5638800" imgH="2247900" progId="Word.Document.8">
                  <p:embed/>
                </p:oleObj>
              </mc:Choice>
              <mc:Fallback>
                <p:oleObj name="Document" r:id="rId3" imgW="5638800" imgH="2247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564038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533400" y="2057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" name="Document" r:id="rId5" imgW="5638800" imgH="1612900" progId="Word.Document.8">
                  <p:embed/>
                </p:oleObj>
              </mc:Choice>
              <mc:Fallback>
                <p:oleObj name="Document" r:id="rId5" imgW="5638800" imgH="161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421340"/>
              </p:ext>
            </p:extLst>
          </p:nvPr>
        </p:nvGraphicFramePr>
        <p:xfrm>
          <a:off x="1981200" y="3879850"/>
          <a:ext cx="455453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" name="Worksheet" r:id="rId7" imgW="8025397" imgH="3098413" progId="Excel.Sheet.8">
                  <p:embed/>
                </p:oleObj>
              </mc:Choice>
              <mc:Fallback>
                <p:oleObj name="Worksheet" r:id="rId7" imgW="8025397" imgH="309841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79850"/>
                        <a:ext cx="455453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24686" y="5766137"/>
            <a:ext cx="62247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2"/>
                </a:solidFill>
                <a:latin typeface="+mn-lt"/>
                <a:cs typeface="Helvetica Neue"/>
              </a:rPr>
              <a:t>Note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Helvetica Neue"/>
              </a:rPr>
              <a:t>: in this case it is the same as the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Helvetica Neue"/>
              </a:rPr>
              <a:t>Right Outer Join! 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Helvetica Neue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+mn-lt"/>
                <a:cs typeface="Helvetica Neue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bid</a:t>
            </a:r>
            <a:r>
              <a:rPr lang="en-US" sz="2000" dirty="0">
                <a:solidFill>
                  <a:schemeClr val="tx2"/>
                </a:solidFill>
                <a:latin typeface="+mn-lt"/>
                <a:cs typeface="Helvetica Neue"/>
              </a:rPr>
              <a:t> is a foreign key in reserves, so all reservations must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+mn-lt"/>
                <a:cs typeface="Helvetica Neue"/>
              </a:rPr>
              <a:t>have a corresponding tuple in boats.</a:t>
            </a:r>
          </a:p>
        </p:txBody>
      </p:sp>
    </p:spTree>
    <p:extLst>
      <p:ext uri="{BB962C8B-B14F-4D97-AF65-F5344CB8AC3E}">
        <p14:creationId xmlns:p14="http://schemas.microsoft.com/office/powerpoint/2010/main" val="7801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2260903"/>
            <a:ext cx="242583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Views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Relational Tables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tx2"/>
                </a:solidFill>
              </a:rPr>
              <a:t>Schema</a:t>
            </a:r>
            <a:r>
              <a:rPr lang="en-US" sz="2000" dirty="0">
                <a:solidFill>
                  <a:schemeClr val="tx2"/>
                </a:solidFill>
              </a:rPr>
              <a:t> is fixed: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attribute names, atomic types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students(name text, </a:t>
            </a:r>
            <a:r>
              <a:rPr lang="en-US" sz="1600" b="1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gpa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float, </a:t>
            </a:r>
            <a:r>
              <a:rPr lang="en-US" sz="1600" b="1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dept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text)</a:t>
            </a:r>
          </a:p>
          <a:p>
            <a:r>
              <a:rPr lang="en-US" sz="2000" i="1" dirty="0">
                <a:solidFill>
                  <a:schemeClr val="tx2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can change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 </a:t>
            </a:r>
            <a:r>
              <a:rPr lang="en-US" sz="1800" i="1" dirty="0">
                <a:solidFill>
                  <a:schemeClr val="tx2"/>
                </a:solidFill>
              </a:rPr>
              <a:t>multiset </a:t>
            </a:r>
            <a:r>
              <a:rPr lang="en-US" sz="1800" dirty="0">
                <a:solidFill>
                  <a:schemeClr val="tx2"/>
                </a:solidFill>
              </a:rPr>
              <a:t>of “rows” (“tuples”) 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{(‘Bob Snob’, 3.3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nl-NL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(‘Bob Snob’, 3.3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nl-NL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(‘Mary Contrary’, 3.8, 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)}</a:t>
            </a:r>
            <a:endParaRPr lang="en-US" sz="1800" b="1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Views: Named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view_name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select_statement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Makes development simpler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Often used for security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Not “materialized”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28700" y="4648200"/>
            <a:ext cx="7086600" cy="1693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Views Instead of Relations in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28700" y="5155895"/>
            <a:ext cx="70866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FROM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Boats2 b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WHERE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 10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8629"/>
              </p:ext>
            </p:extLst>
          </p:nvPr>
        </p:nvGraphicFramePr>
        <p:xfrm>
          <a:off x="2362200" y="3652838"/>
          <a:ext cx="28130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Worksheet" r:id="rId3" imgW="5434921" imgH="1269841" progId="Excel.Sheet.8">
                  <p:embed/>
                </p:oleObj>
              </mc:Choice>
              <mc:Fallback>
                <p:oleObj name="Worksheet" r:id="rId3" imgW="5434921" imgH="1269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2838"/>
                        <a:ext cx="28130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752600" y="3505200"/>
            <a:ext cx="6019800" cy="914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629275" y="3733800"/>
            <a:ext cx="2159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33CC"/>
                </a:solidFill>
              </a:rPr>
              <a:t>Redcount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13" grpId="0" animBg="1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Subqueries in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Like a “view create on the fly”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" y="2514600"/>
            <a:ext cx="8553624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Boads2 b,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(*)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Boats2 b,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Reds(bid,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&lt; 10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6400" y="3276600"/>
            <a:ext cx="7201498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Common Table Expressions: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WITH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Another “view creation on the fly” syntax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" y="2514600"/>
            <a:ext cx="8553624" cy="3047630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WITH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Reds(bid, 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(*)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Boats2 b,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Boads2 b,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&lt; 10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76400" y="2895600"/>
            <a:ext cx="7201498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Discretionary Access Control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GRANT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privileges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object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TO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users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[WITH GRANT OPTION]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Object can be a Table or a View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Privileges can be: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Select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Insert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Delete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References (cols) – allow to create a foreign key that references the specified column(s)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All</a:t>
            </a:r>
          </a:p>
          <a:p>
            <a:r>
              <a:rPr lang="en-US" sz="2000" dirty="0">
                <a:solidFill>
                  <a:schemeClr val="tx2"/>
                </a:solidFill>
              </a:rPr>
              <a:t>Can later be </a:t>
            </a:r>
            <a:r>
              <a:rPr lang="en-US" sz="2000" dirty="0" err="1">
                <a:solidFill>
                  <a:srgbClr val="C00000"/>
                </a:solidFill>
              </a:rPr>
              <a:t>REVOKE</a:t>
            </a:r>
            <a:r>
              <a:rPr lang="en-US" sz="2000" dirty="0" err="1">
                <a:solidFill>
                  <a:schemeClr val="tx2"/>
                </a:solidFill>
              </a:rPr>
              <a:t>d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Users can be single users or groups</a:t>
            </a:r>
          </a:p>
          <a:p>
            <a:r>
              <a:rPr lang="en-US" sz="2000" dirty="0">
                <a:solidFill>
                  <a:schemeClr val="tx2"/>
                </a:solidFill>
              </a:rPr>
              <a:t>See </a:t>
            </a:r>
            <a:r>
              <a:rPr lang="en-US" sz="2000" dirty="0" smtClean="0">
                <a:solidFill>
                  <a:schemeClr val="tx2"/>
                </a:solidFill>
              </a:rPr>
              <a:t>R&amp;G Chapter </a:t>
            </a:r>
            <a:r>
              <a:rPr lang="en-US" sz="2000" dirty="0">
                <a:solidFill>
                  <a:schemeClr val="tx2"/>
                </a:solidFill>
              </a:rPr>
              <a:t>17 for more details.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2353236"/>
            <a:ext cx="2425835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Constraints</a:t>
            </a:r>
            <a:endParaRPr lang="en-US" sz="36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Integrity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IC conditions that every legal instance of a relation must satisfy.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Inserts/deletes/updates that violate ICs are disallowed.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Can ensure application semantics (e.g., sid is a key),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…or prevent inconsistencies (e.g., </a:t>
            </a:r>
            <a:r>
              <a:rPr lang="en-US" sz="2200" dirty="0" err="1">
                <a:solidFill>
                  <a:schemeClr val="tx2"/>
                </a:solidFill>
              </a:rPr>
              <a:t>sname</a:t>
            </a:r>
            <a:r>
              <a:rPr lang="en-US" sz="2200" dirty="0">
                <a:solidFill>
                  <a:schemeClr val="tx2"/>
                </a:solidFill>
              </a:rPr>
              <a:t> has to be a string, age must be &lt; 200)</a:t>
            </a:r>
          </a:p>
          <a:p>
            <a:r>
              <a:rPr lang="en-US" sz="2400" dirty="0">
                <a:solidFill>
                  <a:schemeClr val="tx2"/>
                </a:solidFill>
              </a:rPr>
              <a:t>Types of IC’s:  Domain constraints, primary key constraints, foreign key constraints, general constraints.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Domain constraints:  Field values must be of right type. Always enforced.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Primary key and foreign key constraints: coming right up.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Where do ICs come from?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Semantics of the real world!</a:t>
            </a:r>
          </a:p>
          <a:p>
            <a:r>
              <a:rPr lang="en-US" sz="2400" dirty="0">
                <a:solidFill>
                  <a:schemeClr val="tx2"/>
                </a:solidFill>
              </a:rPr>
              <a:t>Note: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We can check IC violation in a DB instance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We can NEVER infer that an IC is true by looking at an instance.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An IC is a statement about all possible instances!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From example, we know name is not a key, but the assertion that sid is a key is given to us.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Key and foreign key ICs are the most common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More general ICs supported too.</a:t>
            </a:r>
          </a:p>
        </p:txBody>
      </p:sp>
    </p:spTree>
    <p:extLst>
      <p:ext uri="{BB962C8B-B14F-4D97-AF65-F5344CB8AC3E}">
        <p14:creationId xmlns:p14="http://schemas.microsoft.com/office/powerpoint/2010/main" val="14820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Keys are a way to associate tuples in different relations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Keys are one form of </a:t>
            </a:r>
            <a:r>
              <a:rPr lang="en-US" sz="2400" dirty="0" smtClean="0">
                <a:solidFill>
                  <a:schemeClr val="tx2"/>
                </a:solidFill>
              </a:rPr>
              <a:t>IC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2200" y="4394200"/>
            <a:ext cx="1066800" cy="939800"/>
            <a:chOff x="3632200" y="4394200"/>
            <a:chExt cx="1066800" cy="939800"/>
          </a:xfrm>
        </p:grpSpPr>
        <p:sp>
          <p:nvSpPr>
            <p:cNvPr id="160" name="Line 6"/>
            <p:cNvSpPr>
              <a:spLocks noChangeShapeType="1"/>
            </p:cNvSpPr>
            <p:nvPr/>
          </p:nvSpPr>
          <p:spPr bwMode="auto">
            <a:xfrm>
              <a:off x="3657600" y="4394200"/>
              <a:ext cx="1004888" cy="233363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7"/>
            <p:cNvSpPr>
              <a:spLocks noChangeShapeType="1"/>
            </p:cNvSpPr>
            <p:nvPr/>
          </p:nvSpPr>
          <p:spPr bwMode="auto">
            <a:xfrm>
              <a:off x="3632200" y="4648200"/>
              <a:ext cx="1066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8"/>
            <p:cNvSpPr>
              <a:spLocks noChangeShapeType="1"/>
            </p:cNvSpPr>
            <p:nvPr/>
          </p:nvSpPr>
          <p:spPr bwMode="auto">
            <a:xfrm flipV="1">
              <a:off x="3657600" y="4648200"/>
              <a:ext cx="990600" cy="685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9"/>
            <p:cNvSpPr>
              <a:spLocks noChangeShapeType="1"/>
            </p:cNvSpPr>
            <p:nvPr/>
          </p:nvSpPr>
          <p:spPr bwMode="auto">
            <a:xfrm>
              <a:off x="3657600" y="5029200"/>
              <a:ext cx="1004888" cy="284163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8" name="Text Box 14"/>
          <p:cNvSpPr txBox="1">
            <a:spLocks noChangeArrowheads="1"/>
          </p:cNvSpPr>
          <p:nvPr/>
        </p:nvSpPr>
        <p:spPr bwMode="auto">
          <a:xfrm>
            <a:off x="6661150" y="5943600"/>
            <a:ext cx="2136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PRIMARY Key</a:t>
            </a:r>
          </a:p>
        </p:txBody>
      </p:sp>
      <p:sp>
        <p:nvSpPr>
          <p:cNvPr id="169" name="Text Box 15"/>
          <p:cNvSpPr txBox="1">
            <a:spLocks noChangeArrowheads="1"/>
          </p:cNvSpPr>
          <p:nvPr/>
        </p:nvSpPr>
        <p:spPr bwMode="auto">
          <a:xfrm>
            <a:off x="1323975" y="6034088"/>
            <a:ext cx="2101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FOREIGN Key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1800" y="3352800"/>
            <a:ext cx="3260725" cy="2179638"/>
            <a:chOff x="431800" y="3352800"/>
            <a:chExt cx="3260725" cy="2179638"/>
          </a:xfrm>
        </p:grpSpPr>
        <p:sp>
          <p:nvSpPr>
            <p:cNvPr id="164" name="Rectangle 10"/>
            <p:cNvSpPr>
              <a:spLocks noChangeArrowheads="1"/>
            </p:cNvSpPr>
            <p:nvPr/>
          </p:nvSpPr>
          <p:spPr bwMode="auto">
            <a:xfrm>
              <a:off x="1143000" y="3352800"/>
              <a:ext cx="16735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Enrolled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1800" y="3873500"/>
              <a:ext cx="3260725" cy="1658938"/>
              <a:chOff x="431800" y="3873500"/>
              <a:chExt cx="3260725" cy="1658938"/>
            </a:xfrm>
          </p:grpSpPr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439738" y="3873500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1301750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1308100" y="3873500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2928938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2935288" y="3873500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3679825" y="3873500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Rectangle 22"/>
              <p:cNvSpPr>
                <a:spLocks noChangeArrowheads="1"/>
              </p:cNvSpPr>
              <p:nvPr/>
            </p:nvSpPr>
            <p:spPr bwMode="auto">
              <a:xfrm>
                <a:off x="439738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1301750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Rectangle 24"/>
              <p:cNvSpPr>
                <a:spLocks noChangeArrowheads="1"/>
              </p:cNvSpPr>
              <p:nvPr/>
            </p:nvSpPr>
            <p:spPr bwMode="auto">
              <a:xfrm>
                <a:off x="2928938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Rectangle 25"/>
              <p:cNvSpPr>
                <a:spLocks noChangeArrowheads="1"/>
              </p:cNvSpPr>
              <p:nvPr/>
            </p:nvSpPr>
            <p:spPr bwMode="auto">
              <a:xfrm>
                <a:off x="3679825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Rectangle 26"/>
              <p:cNvSpPr>
                <a:spLocks noChangeArrowheads="1"/>
              </p:cNvSpPr>
              <p:nvPr/>
            </p:nvSpPr>
            <p:spPr bwMode="auto">
              <a:xfrm>
                <a:off x="452438" y="3879850"/>
                <a:ext cx="849312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6810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sid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2" name="Rectangle 28"/>
              <p:cNvSpPr>
                <a:spLocks noChangeArrowheads="1"/>
              </p:cNvSpPr>
              <p:nvPr/>
            </p:nvSpPr>
            <p:spPr bwMode="auto">
              <a:xfrm>
                <a:off x="452438" y="4183063"/>
                <a:ext cx="849312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Rectangle 29"/>
              <p:cNvSpPr>
                <a:spLocks noChangeArrowheads="1"/>
              </p:cNvSpPr>
              <p:nvPr/>
            </p:nvSpPr>
            <p:spPr bwMode="auto">
              <a:xfrm>
                <a:off x="1308100" y="3879850"/>
                <a:ext cx="1620838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Rectangle 30"/>
              <p:cNvSpPr>
                <a:spLocks noChangeArrowheads="1"/>
              </p:cNvSpPr>
              <p:nvPr/>
            </p:nvSpPr>
            <p:spPr bwMode="auto">
              <a:xfrm>
                <a:off x="20145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5" name="Rectangle 31"/>
              <p:cNvSpPr>
                <a:spLocks noChangeArrowheads="1"/>
              </p:cNvSpPr>
              <p:nvPr/>
            </p:nvSpPr>
            <p:spPr bwMode="auto">
              <a:xfrm>
                <a:off x="1308100" y="4183063"/>
                <a:ext cx="1620838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Rectangle 32"/>
              <p:cNvSpPr>
                <a:spLocks noChangeArrowheads="1"/>
              </p:cNvSpPr>
              <p:nvPr/>
            </p:nvSpPr>
            <p:spPr bwMode="auto">
              <a:xfrm>
                <a:off x="2935288" y="3879850"/>
                <a:ext cx="744537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Rectangle 33"/>
              <p:cNvSpPr>
                <a:spLocks noChangeArrowheads="1"/>
              </p:cNvSpPr>
              <p:nvPr/>
            </p:nvSpPr>
            <p:spPr bwMode="auto">
              <a:xfrm>
                <a:off x="2971800" y="38909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grade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8" name="Rectangle 34"/>
              <p:cNvSpPr>
                <a:spLocks noChangeArrowheads="1"/>
              </p:cNvSpPr>
              <p:nvPr/>
            </p:nvSpPr>
            <p:spPr bwMode="auto">
              <a:xfrm>
                <a:off x="2935288" y="4183063"/>
                <a:ext cx="744537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Rectangle 35"/>
              <p:cNvSpPr>
                <a:spLocks noChangeArrowheads="1"/>
              </p:cNvSpPr>
              <p:nvPr/>
            </p:nvSpPr>
            <p:spPr bwMode="auto">
              <a:xfrm>
                <a:off x="439738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452438" y="4211638"/>
                <a:ext cx="8493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01750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308100" y="421163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2928938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2935288" y="421163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Rectangle 41"/>
              <p:cNvSpPr>
                <a:spLocks noChangeArrowheads="1"/>
              </p:cNvSpPr>
              <p:nvPr/>
            </p:nvSpPr>
            <p:spPr bwMode="auto">
              <a:xfrm>
                <a:off x="3679825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Rectangle 42"/>
              <p:cNvSpPr>
                <a:spLocks noChangeArrowheads="1"/>
              </p:cNvSpPr>
              <p:nvPr/>
            </p:nvSpPr>
            <p:spPr bwMode="auto">
              <a:xfrm>
                <a:off x="439738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Rectangle 43"/>
              <p:cNvSpPr>
                <a:spLocks noChangeArrowheads="1"/>
              </p:cNvSpPr>
              <p:nvPr/>
            </p:nvSpPr>
            <p:spPr bwMode="auto">
              <a:xfrm>
                <a:off x="1301750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>
                <a:off x="2928938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>
                <a:off x="3679825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>
                <a:off x="495300" y="4230688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>
                <a:off x="1355725" y="4230688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Carnatic101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3186113" y="4230688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439738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1301750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2928938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Rectangle 52"/>
              <p:cNvSpPr>
                <a:spLocks noChangeArrowheads="1"/>
              </p:cNvSpPr>
              <p:nvPr/>
            </p:nvSpPr>
            <p:spPr bwMode="auto">
              <a:xfrm>
                <a:off x="3679825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Rectangle 53"/>
              <p:cNvSpPr>
                <a:spLocks noChangeArrowheads="1"/>
              </p:cNvSpPr>
              <p:nvPr/>
            </p:nvSpPr>
            <p:spPr bwMode="auto">
              <a:xfrm>
                <a:off x="495300" y="4562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8" name="Rectangle 54"/>
              <p:cNvSpPr>
                <a:spLocks noChangeArrowheads="1"/>
              </p:cNvSpPr>
              <p:nvPr/>
            </p:nvSpPr>
            <p:spPr bwMode="auto">
              <a:xfrm>
                <a:off x="1355725" y="4562475"/>
                <a:ext cx="12551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Reggae203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3186113" y="4562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0" name="Rectangle 56"/>
              <p:cNvSpPr>
                <a:spLocks noChangeArrowheads="1"/>
              </p:cNvSpPr>
              <p:nvPr/>
            </p:nvSpPr>
            <p:spPr bwMode="auto">
              <a:xfrm>
                <a:off x="439738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1" name="Rectangle 57"/>
              <p:cNvSpPr>
                <a:spLocks noChangeArrowheads="1"/>
              </p:cNvSpPr>
              <p:nvPr/>
            </p:nvSpPr>
            <p:spPr bwMode="auto">
              <a:xfrm>
                <a:off x="1301750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Rectangle 58"/>
              <p:cNvSpPr>
                <a:spLocks noChangeArrowheads="1"/>
              </p:cNvSpPr>
              <p:nvPr/>
            </p:nvSpPr>
            <p:spPr bwMode="auto">
              <a:xfrm>
                <a:off x="2928938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Rectangle 59"/>
              <p:cNvSpPr>
                <a:spLocks noChangeArrowheads="1"/>
              </p:cNvSpPr>
              <p:nvPr/>
            </p:nvSpPr>
            <p:spPr bwMode="auto">
              <a:xfrm>
                <a:off x="3679825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Rectangle 60"/>
              <p:cNvSpPr>
                <a:spLocks noChangeArrowheads="1"/>
              </p:cNvSpPr>
              <p:nvPr/>
            </p:nvSpPr>
            <p:spPr bwMode="auto">
              <a:xfrm>
                <a:off x="495300" y="48942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53650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5" name="Rectangle 61"/>
              <p:cNvSpPr>
                <a:spLocks noChangeArrowheads="1"/>
              </p:cNvSpPr>
              <p:nvPr/>
            </p:nvSpPr>
            <p:spPr bwMode="auto">
              <a:xfrm>
                <a:off x="1355725" y="4894263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Topology112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6" name="Rectangle 62"/>
              <p:cNvSpPr>
                <a:spLocks noChangeArrowheads="1"/>
              </p:cNvSpPr>
              <p:nvPr/>
            </p:nvSpPr>
            <p:spPr bwMode="auto">
              <a:xfrm>
                <a:off x="3186113" y="4894263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A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7" name="Rectangle 63"/>
              <p:cNvSpPr>
                <a:spLocks noChangeArrowheads="1"/>
              </p:cNvSpPr>
              <p:nvPr/>
            </p:nvSpPr>
            <p:spPr bwMode="auto">
              <a:xfrm>
                <a:off x="439738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8" name="Rectangle 64"/>
              <p:cNvSpPr>
                <a:spLocks noChangeArrowheads="1"/>
              </p:cNvSpPr>
              <p:nvPr/>
            </p:nvSpPr>
            <p:spPr bwMode="auto">
              <a:xfrm>
                <a:off x="439738" y="5526088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9" name="Rectangle 65"/>
              <p:cNvSpPr>
                <a:spLocks noChangeArrowheads="1"/>
              </p:cNvSpPr>
              <p:nvPr/>
            </p:nvSpPr>
            <p:spPr bwMode="auto">
              <a:xfrm>
                <a:off x="1301750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0" name="Rectangle 66"/>
              <p:cNvSpPr>
                <a:spLocks noChangeArrowheads="1"/>
              </p:cNvSpPr>
              <p:nvPr/>
            </p:nvSpPr>
            <p:spPr bwMode="auto">
              <a:xfrm>
                <a:off x="1301750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1" name="Rectangle 67"/>
              <p:cNvSpPr>
                <a:spLocks noChangeArrowheads="1"/>
              </p:cNvSpPr>
              <p:nvPr/>
            </p:nvSpPr>
            <p:spPr bwMode="auto">
              <a:xfrm>
                <a:off x="1308100" y="552608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2" name="Rectangle 68"/>
              <p:cNvSpPr>
                <a:spLocks noChangeArrowheads="1"/>
              </p:cNvSpPr>
              <p:nvPr/>
            </p:nvSpPr>
            <p:spPr bwMode="auto">
              <a:xfrm>
                <a:off x="2928938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" name="Rectangle 69"/>
              <p:cNvSpPr>
                <a:spLocks noChangeArrowheads="1"/>
              </p:cNvSpPr>
              <p:nvPr/>
            </p:nvSpPr>
            <p:spPr bwMode="auto">
              <a:xfrm>
                <a:off x="2928938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4" name="Rectangle 70"/>
              <p:cNvSpPr>
                <a:spLocks noChangeArrowheads="1"/>
              </p:cNvSpPr>
              <p:nvPr/>
            </p:nvSpPr>
            <p:spPr bwMode="auto">
              <a:xfrm>
                <a:off x="2935288" y="552608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5" name="Rectangle 71"/>
              <p:cNvSpPr>
                <a:spLocks noChangeArrowheads="1"/>
              </p:cNvSpPr>
              <p:nvPr/>
            </p:nvSpPr>
            <p:spPr bwMode="auto">
              <a:xfrm>
                <a:off x="3679825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" name="Rectangle 72"/>
              <p:cNvSpPr>
                <a:spLocks noChangeArrowheads="1"/>
              </p:cNvSpPr>
              <p:nvPr/>
            </p:nvSpPr>
            <p:spPr bwMode="auto">
              <a:xfrm>
                <a:off x="3679825" y="552608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7" name="Rectangle 73"/>
              <p:cNvSpPr>
                <a:spLocks noChangeArrowheads="1"/>
              </p:cNvSpPr>
              <p:nvPr/>
            </p:nvSpPr>
            <p:spPr bwMode="auto">
              <a:xfrm>
                <a:off x="495300" y="5197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58" name="Rectangle 74"/>
              <p:cNvSpPr>
                <a:spLocks noChangeArrowheads="1"/>
              </p:cNvSpPr>
              <p:nvPr/>
            </p:nvSpPr>
            <p:spPr bwMode="auto">
              <a:xfrm>
                <a:off x="1355725" y="5197475"/>
                <a:ext cx="13946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History105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59" name="Rectangle 75"/>
              <p:cNvSpPr>
                <a:spLocks noChangeArrowheads="1"/>
              </p:cNvSpPr>
              <p:nvPr/>
            </p:nvSpPr>
            <p:spPr bwMode="auto">
              <a:xfrm>
                <a:off x="3186113" y="5197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70" name="Line 161"/>
              <p:cNvSpPr>
                <a:spLocks noChangeShapeType="1"/>
              </p:cNvSpPr>
              <p:nvPr/>
            </p:nvSpPr>
            <p:spPr bwMode="auto">
              <a:xfrm>
                <a:off x="457200" y="421163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3" name="Line 164"/>
              <p:cNvSpPr>
                <a:spLocks noChangeShapeType="1"/>
              </p:cNvSpPr>
              <p:nvPr/>
            </p:nvSpPr>
            <p:spPr bwMode="auto">
              <a:xfrm>
                <a:off x="1301750" y="3874274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" name="Line 165"/>
              <p:cNvSpPr>
                <a:spLocks noChangeShapeType="1"/>
              </p:cNvSpPr>
              <p:nvPr/>
            </p:nvSpPr>
            <p:spPr bwMode="auto">
              <a:xfrm>
                <a:off x="2928938" y="3886200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5" name="Line 166"/>
              <p:cNvSpPr>
                <a:spLocks noChangeShapeType="1"/>
              </p:cNvSpPr>
              <p:nvPr/>
            </p:nvSpPr>
            <p:spPr bwMode="auto">
              <a:xfrm>
                <a:off x="431800" y="552608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646613" y="3429000"/>
            <a:ext cx="4387850" cy="2060575"/>
            <a:chOff x="4646613" y="3429000"/>
            <a:chExt cx="4387850" cy="2060575"/>
          </a:xfrm>
        </p:grpSpPr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4683125" y="4119563"/>
              <a:ext cx="776288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Rectangle 77"/>
            <p:cNvSpPr>
              <a:spLocks noChangeArrowheads="1"/>
            </p:cNvSpPr>
            <p:nvPr/>
          </p:nvSpPr>
          <p:spPr bwMode="auto">
            <a:xfrm>
              <a:off x="48910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sid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683125" y="4411663"/>
              <a:ext cx="776288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5464175" y="4119563"/>
              <a:ext cx="7969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5538788" y="4119563"/>
              <a:ext cx="5578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name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5464175" y="4411663"/>
              <a:ext cx="7969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6265863" y="4119563"/>
              <a:ext cx="1516062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43700" y="4119563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login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6265863" y="4411663"/>
              <a:ext cx="1516062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7786688" y="4119563"/>
              <a:ext cx="636587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79009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age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" name="Rectangle 87"/>
            <p:cNvSpPr>
              <a:spLocks noChangeArrowheads="1"/>
            </p:cNvSpPr>
            <p:nvPr/>
          </p:nvSpPr>
          <p:spPr bwMode="auto">
            <a:xfrm>
              <a:off x="7786688" y="4411663"/>
              <a:ext cx="636587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8428038" y="4119563"/>
              <a:ext cx="5937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89"/>
            <p:cNvSpPr>
              <a:spLocks noChangeArrowheads="1"/>
            </p:cNvSpPr>
            <p:nvPr/>
          </p:nvSpPr>
          <p:spPr bwMode="auto">
            <a:xfrm>
              <a:off x="8518525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gpa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8428038" y="4411663"/>
              <a:ext cx="5937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4670425" y="4114800"/>
              <a:ext cx="788988" cy="47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2"/>
            <p:cNvSpPr>
              <a:spLocks noChangeArrowheads="1"/>
            </p:cNvSpPr>
            <p:nvPr/>
          </p:nvSpPr>
          <p:spPr bwMode="auto">
            <a:xfrm>
              <a:off x="5459413" y="4114800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93"/>
            <p:cNvSpPr>
              <a:spLocks noChangeArrowheads="1"/>
            </p:cNvSpPr>
            <p:nvPr/>
          </p:nvSpPr>
          <p:spPr bwMode="auto">
            <a:xfrm>
              <a:off x="5464175" y="4114800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94"/>
            <p:cNvSpPr>
              <a:spLocks noChangeArrowheads="1"/>
            </p:cNvSpPr>
            <p:nvPr/>
          </p:nvSpPr>
          <p:spPr bwMode="auto">
            <a:xfrm>
              <a:off x="6261100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95"/>
            <p:cNvSpPr>
              <a:spLocks noChangeArrowheads="1"/>
            </p:cNvSpPr>
            <p:nvPr/>
          </p:nvSpPr>
          <p:spPr bwMode="auto">
            <a:xfrm>
              <a:off x="6265863" y="4114800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96"/>
            <p:cNvSpPr>
              <a:spLocks noChangeArrowheads="1"/>
            </p:cNvSpPr>
            <p:nvPr/>
          </p:nvSpPr>
          <p:spPr bwMode="auto">
            <a:xfrm>
              <a:off x="778192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97"/>
            <p:cNvSpPr>
              <a:spLocks noChangeArrowheads="1"/>
            </p:cNvSpPr>
            <p:nvPr/>
          </p:nvSpPr>
          <p:spPr bwMode="auto">
            <a:xfrm>
              <a:off x="7786688" y="4114800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842327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8428038" y="4114800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100"/>
            <p:cNvSpPr>
              <a:spLocks noChangeArrowheads="1"/>
            </p:cNvSpPr>
            <p:nvPr/>
          </p:nvSpPr>
          <p:spPr bwMode="auto">
            <a:xfrm>
              <a:off x="9021763" y="4114800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1"/>
            <p:cNvSpPr>
              <a:spLocks noChangeArrowheads="1"/>
            </p:cNvSpPr>
            <p:nvPr/>
          </p:nvSpPr>
          <p:spPr bwMode="auto">
            <a:xfrm>
              <a:off x="4670425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5459413" y="4119563"/>
              <a:ext cx="4762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6261100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104"/>
            <p:cNvSpPr>
              <a:spLocks noChangeArrowheads="1"/>
            </p:cNvSpPr>
            <p:nvPr/>
          </p:nvSpPr>
          <p:spPr bwMode="auto">
            <a:xfrm>
              <a:off x="778192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105"/>
            <p:cNvSpPr>
              <a:spLocks noChangeArrowheads="1"/>
            </p:cNvSpPr>
            <p:nvPr/>
          </p:nvSpPr>
          <p:spPr bwMode="auto">
            <a:xfrm>
              <a:off x="842327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106"/>
            <p:cNvSpPr>
              <a:spLocks noChangeArrowheads="1"/>
            </p:cNvSpPr>
            <p:nvPr/>
          </p:nvSpPr>
          <p:spPr bwMode="auto">
            <a:xfrm>
              <a:off x="9021763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107"/>
            <p:cNvSpPr>
              <a:spLocks noChangeArrowheads="1"/>
            </p:cNvSpPr>
            <p:nvPr/>
          </p:nvSpPr>
          <p:spPr bwMode="auto">
            <a:xfrm>
              <a:off x="4722813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53666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6" name="Rectangle 108"/>
            <p:cNvSpPr>
              <a:spLocks noChangeArrowheads="1"/>
            </p:cNvSpPr>
            <p:nvPr/>
          </p:nvSpPr>
          <p:spPr bwMode="auto">
            <a:xfrm>
              <a:off x="5508625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7" name="Rectangle 109"/>
            <p:cNvSpPr>
              <a:spLocks noChangeArrowheads="1"/>
            </p:cNvSpPr>
            <p:nvPr/>
          </p:nvSpPr>
          <p:spPr bwMode="auto">
            <a:xfrm>
              <a:off x="6308725" y="4465638"/>
              <a:ext cx="1115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jones@cs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7937500" y="4465638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9" name="Rectangle 111"/>
            <p:cNvSpPr>
              <a:spLocks noChangeArrowheads="1"/>
            </p:cNvSpPr>
            <p:nvPr/>
          </p:nvSpPr>
          <p:spPr bwMode="auto">
            <a:xfrm>
              <a:off x="8555038" y="4465638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3.4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50" name="Rectangle 112"/>
            <p:cNvSpPr>
              <a:spLocks noChangeArrowheads="1"/>
            </p:cNvSpPr>
            <p:nvPr/>
          </p:nvSpPr>
          <p:spPr bwMode="auto">
            <a:xfrm>
              <a:off x="4670425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113"/>
            <p:cNvSpPr>
              <a:spLocks noChangeArrowheads="1"/>
            </p:cNvSpPr>
            <p:nvPr/>
          </p:nvSpPr>
          <p:spPr bwMode="auto">
            <a:xfrm>
              <a:off x="4683125" y="4460875"/>
              <a:ext cx="7762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114"/>
            <p:cNvSpPr>
              <a:spLocks noChangeArrowheads="1"/>
            </p:cNvSpPr>
            <p:nvPr/>
          </p:nvSpPr>
          <p:spPr bwMode="auto">
            <a:xfrm>
              <a:off x="5459413" y="4460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115"/>
            <p:cNvSpPr>
              <a:spLocks noChangeArrowheads="1"/>
            </p:cNvSpPr>
            <p:nvPr/>
          </p:nvSpPr>
          <p:spPr bwMode="auto">
            <a:xfrm>
              <a:off x="5464175" y="4460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Rectangle 116"/>
            <p:cNvSpPr>
              <a:spLocks noChangeArrowheads="1"/>
            </p:cNvSpPr>
            <p:nvPr/>
          </p:nvSpPr>
          <p:spPr bwMode="auto">
            <a:xfrm>
              <a:off x="6261100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117"/>
            <p:cNvSpPr>
              <a:spLocks noChangeArrowheads="1"/>
            </p:cNvSpPr>
            <p:nvPr/>
          </p:nvSpPr>
          <p:spPr bwMode="auto">
            <a:xfrm>
              <a:off x="6265863" y="4460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Rectangle 118"/>
            <p:cNvSpPr>
              <a:spLocks noChangeArrowheads="1"/>
            </p:cNvSpPr>
            <p:nvPr/>
          </p:nvSpPr>
          <p:spPr bwMode="auto">
            <a:xfrm>
              <a:off x="778192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119"/>
            <p:cNvSpPr>
              <a:spLocks noChangeArrowheads="1"/>
            </p:cNvSpPr>
            <p:nvPr/>
          </p:nvSpPr>
          <p:spPr bwMode="auto">
            <a:xfrm>
              <a:off x="7786688" y="4460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120"/>
            <p:cNvSpPr>
              <a:spLocks noChangeArrowheads="1"/>
            </p:cNvSpPr>
            <p:nvPr/>
          </p:nvSpPr>
          <p:spPr bwMode="auto">
            <a:xfrm>
              <a:off x="842327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121"/>
            <p:cNvSpPr>
              <a:spLocks noChangeArrowheads="1"/>
            </p:cNvSpPr>
            <p:nvPr/>
          </p:nvSpPr>
          <p:spPr bwMode="auto">
            <a:xfrm>
              <a:off x="8428038" y="4460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122"/>
            <p:cNvSpPr>
              <a:spLocks noChangeArrowheads="1"/>
            </p:cNvSpPr>
            <p:nvPr/>
          </p:nvSpPr>
          <p:spPr bwMode="auto">
            <a:xfrm>
              <a:off x="9021763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123"/>
            <p:cNvSpPr>
              <a:spLocks noChangeArrowheads="1"/>
            </p:cNvSpPr>
            <p:nvPr/>
          </p:nvSpPr>
          <p:spPr bwMode="auto">
            <a:xfrm>
              <a:off x="4670425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Rectangle 124"/>
            <p:cNvSpPr>
              <a:spLocks noChangeArrowheads="1"/>
            </p:cNvSpPr>
            <p:nvPr/>
          </p:nvSpPr>
          <p:spPr bwMode="auto">
            <a:xfrm>
              <a:off x="5459413" y="44656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Rectangle 125"/>
            <p:cNvSpPr>
              <a:spLocks noChangeArrowheads="1"/>
            </p:cNvSpPr>
            <p:nvPr/>
          </p:nvSpPr>
          <p:spPr bwMode="auto">
            <a:xfrm>
              <a:off x="6261100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126"/>
            <p:cNvSpPr>
              <a:spLocks noChangeArrowheads="1"/>
            </p:cNvSpPr>
            <p:nvPr/>
          </p:nvSpPr>
          <p:spPr bwMode="auto">
            <a:xfrm>
              <a:off x="778192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127"/>
            <p:cNvSpPr>
              <a:spLocks noChangeArrowheads="1"/>
            </p:cNvSpPr>
            <p:nvPr/>
          </p:nvSpPr>
          <p:spPr bwMode="auto">
            <a:xfrm>
              <a:off x="842327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128"/>
            <p:cNvSpPr>
              <a:spLocks noChangeArrowheads="1"/>
            </p:cNvSpPr>
            <p:nvPr/>
          </p:nvSpPr>
          <p:spPr bwMode="auto">
            <a:xfrm>
              <a:off x="9021763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Rectangle 129"/>
            <p:cNvSpPr>
              <a:spLocks noChangeArrowheads="1"/>
            </p:cNvSpPr>
            <p:nvPr/>
          </p:nvSpPr>
          <p:spPr bwMode="auto">
            <a:xfrm>
              <a:off x="4722813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53688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69" name="Rectangle 130"/>
            <p:cNvSpPr>
              <a:spLocks noChangeArrowheads="1"/>
            </p:cNvSpPr>
            <p:nvPr/>
          </p:nvSpPr>
          <p:spPr bwMode="auto">
            <a:xfrm>
              <a:off x="5508625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0" name="Rectangle 131"/>
            <p:cNvSpPr>
              <a:spLocks noChangeArrowheads="1"/>
            </p:cNvSpPr>
            <p:nvPr/>
          </p:nvSpPr>
          <p:spPr bwMode="auto">
            <a:xfrm>
              <a:off x="6308725" y="4803775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smith@eecs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1" name="Rectangle 132"/>
            <p:cNvSpPr>
              <a:spLocks noChangeArrowheads="1"/>
            </p:cNvSpPr>
            <p:nvPr/>
          </p:nvSpPr>
          <p:spPr bwMode="auto">
            <a:xfrm>
              <a:off x="7937500" y="4803775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2" name="Rectangle 133"/>
            <p:cNvSpPr>
              <a:spLocks noChangeArrowheads="1"/>
            </p:cNvSpPr>
            <p:nvPr/>
          </p:nvSpPr>
          <p:spPr bwMode="auto">
            <a:xfrm>
              <a:off x="8555038" y="4803775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3.2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3" name="Rectangle 134"/>
            <p:cNvSpPr>
              <a:spLocks noChangeArrowheads="1"/>
            </p:cNvSpPr>
            <p:nvPr/>
          </p:nvSpPr>
          <p:spPr bwMode="auto">
            <a:xfrm>
              <a:off x="4670425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135"/>
            <p:cNvSpPr>
              <a:spLocks noChangeArrowheads="1"/>
            </p:cNvSpPr>
            <p:nvPr/>
          </p:nvSpPr>
          <p:spPr bwMode="auto">
            <a:xfrm>
              <a:off x="5459413" y="4803775"/>
              <a:ext cx="4762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136"/>
            <p:cNvSpPr>
              <a:spLocks noChangeArrowheads="1"/>
            </p:cNvSpPr>
            <p:nvPr/>
          </p:nvSpPr>
          <p:spPr bwMode="auto">
            <a:xfrm>
              <a:off x="6261100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Rectangle 137"/>
            <p:cNvSpPr>
              <a:spLocks noChangeArrowheads="1"/>
            </p:cNvSpPr>
            <p:nvPr/>
          </p:nvSpPr>
          <p:spPr bwMode="auto">
            <a:xfrm>
              <a:off x="778192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Rectangle 138"/>
            <p:cNvSpPr>
              <a:spLocks noChangeArrowheads="1"/>
            </p:cNvSpPr>
            <p:nvPr/>
          </p:nvSpPr>
          <p:spPr bwMode="auto">
            <a:xfrm>
              <a:off x="842327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Rectangle 139"/>
            <p:cNvSpPr>
              <a:spLocks noChangeArrowheads="1"/>
            </p:cNvSpPr>
            <p:nvPr/>
          </p:nvSpPr>
          <p:spPr bwMode="auto">
            <a:xfrm>
              <a:off x="9021763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Rectangle 140"/>
            <p:cNvSpPr>
              <a:spLocks noChangeArrowheads="1"/>
            </p:cNvSpPr>
            <p:nvPr/>
          </p:nvSpPr>
          <p:spPr bwMode="auto">
            <a:xfrm>
              <a:off x="4722813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53650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0" name="Rectangle 141"/>
            <p:cNvSpPr>
              <a:spLocks noChangeArrowheads="1"/>
            </p:cNvSpPr>
            <p:nvPr/>
          </p:nvSpPr>
          <p:spPr bwMode="auto">
            <a:xfrm>
              <a:off x="5508625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1" name="Rectangle 142"/>
            <p:cNvSpPr>
              <a:spLocks noChangeArrowheads="1"/>
            </p:cNvSpPr>
            <p:nvPr/>
          </p:nvSpPr>
          <p:spPr bwMode="auto">
            <a:xfrm>
              <a:off x="6308725" y="5137150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smith@math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2" name="Rectangle 143"/>
            <p:cNvSpPr>
              <a:spLocks noChangeArrowheads="1"/>
            </p:cNvSpPr>
            <p:nvPr/>
          </p:nvSpPr>
          <p:spPr bwMode="auto">
            <a:xfrm>
              <a:off x="7937500" y="5137150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19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3" name="Rectangle 144"/>
            <p:cNvSpPr>
              <a:spLocks noChangeArrowheads="1"/>
            </p:cNvSpPr>
            <p:nvPr/>
          </p:nvSpPr>
          <p:spPr bwMode="auto">
            <a:xfrm>
              <a:off x="8555038" y="5137150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4" name="Rectangle 145"/>
            <p:cNvSpPr>
              <a:spLocks noChangeArrowheads="1"/>
            </p:cNvSpPr>
            <p:nvPr/>
          </p:nvSpPr>
          <p:spPr bwMode="auto">
            <a:xfrm>
              <a:off x="4670425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Rectangle 146"/>
            <p:cNvSpPr>
              <a:spLocks noChangeArrowheads="1"/>
            </p:cNvSpPr>
            <p:nvPr/>
          </p:nvSpPr>
          <p:spPr bwMode="auto">
            <a:xfrm>
              <a:off x="4670425" y="5476875"/>
              <a:ext cx="7889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Rectangle 147"/>
            <p:cNvSpPr>
              <a:spLocks noChangeArrowheads="1"/>
            </p:cNvSpPr>
            <p:nvPr/>
          </p:nvSpPr>
          <p:spPr bwMode="auto">
            <a:xfrm>
              <a:off x="5459413" y="51387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5459413" y="5476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Rectangle 149"/>
            <p:cNvSpPr>
              <a:spLocks noChangeArrowheads="1"/>
            </p:cNvSpPr>
            <p:nvPr/>
          </p:nvSpPr>
          <p:spPr bwMode="auto">
            <a:xfrm>
              <a:off x="5464175" y="5476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Rectangle 150"/>
            <p:cNvSpPr>
              <a:spLocks noChangeArrowheads="1"/>
            </p:cNvSpPr>
            <p:nvPr/>
          </p:nvSpPr>
          <p:spPr bwMode="auto">
            <a:xfrm>
              <a:off x="6261100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Rectangle 151"/>
            <p:cNvSpPr>
              <a:spLocks noChangeArrowheads="1"/>
            </p:cNvSpPr>
            <p:nvPr/>
          </p:nvSpPr>
          <p:spPr bwMode="auto">
            <a:xfrm>
              <a:off x="6261100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/>
          </p:nvSpPr>
          <p:spPr bwMode="auto">
            <a:xfrm>
              <a:off x="6265863" y="5476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153"/>
            <p:cNvSpPr>
              <a:spLocks noChangeArrowheads="1"/>
            </p:cNvSpPr>
            <p:nvPr/>
          </p:nvSpPr>
          <p:spPr bwMode="auto">
            <a:xfrm>
              <a:off x="778192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Rectangle 154"/>
            <p:cNvSpPr>
              <a:spLocks noChangeArrowheads="1"/>
            </p:cNvSpPr>
            <p:nvPr/>
          </p:nvSpPr>
          <p:spPr bwMode="auto">
            <a:xfrm>
              <a:off x="778192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Rectangle 155"/>
            <p:cNvSpPr>
              <a:spLocks noChangeArrowheads="1"/>
            </p:cNvSpPr>
            <p:nvPr/>
          </p:nvSpPr>
          <p:spPr bwMode="auto">
            <a:xfrm>
              <a:off x="7786688" y="5476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Rectangle 156"/>
            <p:cNvSpPr>
              <a:spLocks noChangeArrowheads="1"/>
            </p:cNvSpPr>
            <p:nvPr/>
          </p:nvSpPr>
          <p:spPr bwMode="auto">
            <a:xfrm>
              <a:off x="842327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Rectangle 157"/>
            <p:cNvSpPr>
              <a:spLocks noChangeArrowheads="1"/>
            </p:cNvSpPr>
            <p:nvPr/>
          </p:nvSpPr>
          <p:spPr bwMode="auto">
            <a:xfrm>
              <a:off x="842327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Rectangle 158"/>
            <p:cNvSpPr>
              <a:spLocks noChangeArrowheads="1"/>
            </p:cNvSpPr>
            <p:nvPr/>
          </p:nvSpPr>
          <p:spPr bwMode="auto">
            <a:xfrm>
              <a:off x="8428038" y="5476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159"/>
            <p:cNvSpPr>
              <a:spLocks noChangeArrowheads="1"/>
            </p:cNvSpPr>
            <p:nvPr/>
          </p:nvSpPr>
          <p:spPr bwMode="auto">
            <a:xfrm>
              <a:off x="9021763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Rectangle 160"/>
            <p:cNvSpPr>
              <a:spLocks noChangeArrowheads="1"/>
            </p:cNvSpPr>
            <p:nvPr/>
          </p:nvSpPr>
          <p:spPr bwMode="auto">
            <a:xfrm>
              <a:off x="9021763" y="5476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Rectangle 11"/>
            <p:cNvSpPr>
              <a:spLocks noChangeArrowheads="1"/>
            </p:cNvSpPr>
            <p:nvPr/>
          </p:nvSpPr>
          <p:spPr bwMode="auto">
            <a:xfrm>
              <a:off x="4646613" y="3429000"/>
              <a:ext cx="16735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Students</a:t>
              </a:r>
            </a:p>
          </p:txBody>
        </p:sp>
        <p:sp>
          <p:nvSpPr>
            <p:cNvPr id="171" name="Line 162"/>
            <p:cNvSpPr>
              <a:spLocks noChangeShapeType="1"/>
            </p:cNvSpPr>
            <p:nvPr/>
          </p:nvSpPr>
          <p:spPr bwMode="auto">
            <a:xfrm>
              <a:off x="4648200" y="4460875"/>
              <a:ext cx="434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163"/>
            <p:cNvSpPr>
              <a:spLocks noChangeShapeType="1"/>
            </p:cNvSpPr>
            <p:nvPr/>
          </p:nvSpPr>
          <p:spPr bwMode="auto">
            <a:xfrm>
              <a:off x="5257800" y="4114800"/>
              <a:ext cx="3733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167"/>
            <p:cNvSpPr>
              <a:spLocks noChangeShapeType="1"/>
            </p:cNvSpPr>
            <p:nvPr/>
          </p:nvSpPr>
          <p:spPr bwMode="auto">
            <a:xfrm>
              <a:off x="5459413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168"/>
            <p:cNvSpPr>
              <a:spLocks noChangeShapeType="1"/>
            </p:cNvSpPr>
            <p:nvPr/>
          </p:nvSpPr>
          <p:spPr bwMode="auto">
            <a:xfrm>
              <a:off x="7772400" y="41148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169"/>
            <p:cNvSpPr>
              <a:spLocks noChangeShapeType="1"/>
            </p:cNvSpPr>
            <p:nvPr/>
          </p:nvSpPr>
          <p:spPr bwMode="auto">
            <a:xfrm>
              <a:off x="8423275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6" name="Oval 12"/>
          <p:cNvSpPr>
            <a:spLocks noChangeArrowheads="1"/>
          </p:cNvSpPr>
          <p:nvPr/>
        </p:nvSpPr>
        <p:spPr bwMode="auto">
          <a:xfrm>
            <a:off x="4572000" y="39624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7" name="Oval 13"/>
          <p:cNvSpPr>
            <a:spLocks noChangeArrowheads="1"/>
          </p:cNvSpPr>
          <p:nvPr/>
        </p:nvSpPr>
        <p:spPr bwMode="auto">
          <a:xfrm>
            <a:off x="381000" y="36576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68" grpId="0"/>
      <p:bldP spid="169" grpId="0"/>
      <p:bldP spid="166" grpId="0" animBg="1"/>
      <p:bldP spid="1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A set of fields is a 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superkey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if: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 two distinct tuples can have same values in all key fields</a:t>
            </a:r>
          </a:p>
          <a:p>
            <a:r>
              <a:rPr lang="en-US" sz="2400" dirty="0">
                <a:solidFill>
                  <a:schemeClr val="tx2"/>
                </a:solidFill>
              </a:rPr>
              <a:t>A set of fields is a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key</a:t>
            </a:r>
            <a:r>
              <a:rPr lang="en-US" sz="2400" dirty="0">
                <a:solidFill>
                  <a:schemeClr val="tx2"/>
                </a:solidFill>
              </a:rPr>
              <a:t> for a relation if it is minimal: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It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 subset of the fields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what if &gt;1 key for a relation?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One of the keys is chosen (by DBA) to be the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primary key</a:t>
            </a:r>
            <a:r>
              <a:rPr lang="en-US" sz="2200" dirty="0">
                <a:solidFill>
                  <a:schemeClr val="tx2"/>
                </a:solidFill>
              </a:rPr>
              <a:t>.     Other keys are called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candidate keys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For example: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sid is a key for Students.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What about name?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set {sid, </a:t>
            </a:r>
            <a:r>
              <a:rPr lang="en-US" sz="2200" dirty="0" err="1">
                <a:solidFill>
                  <a:schemeClr val="tx2"/>
                </a:solidFill>
              </a:rPr>
              <a:t>gpa</a:t>
            </a:r>
            <a:r>
              <a:rPr lang="en-US" sz="2200" dirty="0">
                <a:solidFill>
                  <a:schemeClr val="tx2"/>
                </a:solidFill>
              </a:rPr>
              <a:t>}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8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Language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Two sublanguages: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DDL – Data Definition Language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Define and modify schema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DML – Data Manipulation Language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Queries can be written intuitively.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RDBMS responsible for efficient evaluation.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Choose and run algorithms for declarative queries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Choice of algorithm must not affect query answer.</a:t>
            </a:r>
          </a:p>
        </p:txBody>
      </p:sp>
    </p:spTree>
    <p:extLst>
      <p:ext uri="{BB962C8B-B14F-4D97-AF65-F5344CB8AC3E}">
        <p14:creationId xmlns:p14="http://schemas.microsoft.com/office/powerpoint/2010/main" val="124612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and Candidate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Possibly many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candidate keys </a:t>
            </a:r>
            <a:r>
              <a:rPr lang="en-US" sz="2400" dirty="0">
                <a:solidFill>
                  <a:schemeClr val="tx2"/>
                </a:solidFill>
              </a:rPr>
              <a:t> (specified using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UNIQUE</a:t>
            </a:r>
            <a:r>
              <a:rPr lang="en-US" sz="2400" dirty="0">
                <a:solidFill>
                  <a:schemeClr val="tx2"/>
                </a:solidFill>
              </a:rPr>
              <a:t>), one of which is chosen as the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primary key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Keys must be used carefully</a:t>
            </a:r>
            <a:r>
              <a:rPr lang="en-US" sz="2200" dirty="0" smtClean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" y="3200400"/>
            <a:ext cx="4822825" cy="1939925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Enrolled1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(sid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cid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grade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  PRIMARY KEY (sid,cid))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419600" y="3173413"/>
            <a:ext cx="4637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Enrolled2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(sid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cid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grade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PRIMARY KEY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UNIQUE (cid, grade))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96937" y="5959475"/>
            <a:ext cx="794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“</a:t>
            </a:r>
            <a:r>
              <a:rPr lang="en-US" sz="2400" dirty="0">
                <a:solidFill>
                  <a:schemeClr val="tx2"/>
                </a:solidFill>
                <a:latin typeface="+mn-ea"/>
                <a:ea typeface="+mn-ea"/>
              </a:rPr>
              <a:t>For a given student and course, there is a single grade.</a:t>
            </a: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”</a:t>
            </a:r>
            <a:endParaRPr 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6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and Candidate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96937" y="5959475"/>
            <a:ext cx="794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“</a:t>
            </a:r>
            <a:r>
              <a:rPr lang="en-US" sz="2400" dirty="0">
                <a:solidFill>
                  <a:schemeClr val="tx2"/>
                </a:solidFill>
                <a:latin typeface="+mn-ea"/>
                <a:ea typeface="+mn-ea"/>
              </a:rPr>
              <a:t>For a given student and course, there is a single grade.</a:t>
            </a: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”</a:t>
            </a:r>
            <a:endParaRPr 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832225" y="2019300"/>
            <a:ext cx="657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+mn-lt"/>
                <a:ea typeface="Lucida Console" charset="0"/>
                <a:cs typeface="Lucida Console" charset="0"/>
              </a:rPr>
              <a:t> vs. 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6200" y="1474787"/>
            <a:ext cx="4033155" cy="1631858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Enrolled1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(sid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cid 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  PRIMARY KEY (sid,cid))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419600" y="1447800"/>
            <a:ext cx="3879267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Enrolled2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(sid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cid 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PRIMARY KEY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UNIQUE (cid, grade))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875" y="3636963"/>
            <a:ext cx="8377238" cy="923925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'cs186',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cs typeface="Osaka" charset="-128"/>
              </a:rPr>
              <a:t>'A+'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'cs186',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cs typeface="Osaka" charset="-128"/>
              </a:rPr>
              <a:t>'F'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'cs61C', 'A+');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88938" y="4724400"/>
            <a:ext cx="8377237" cy="1201738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'cs186', 'A+');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'cs186', 'F');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'cs61C', 'A+');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('4567', 'cs186', 'A+');</a:t>
            </a:r>
          </a:p>
        </p:txBody>
      </p:sp>
    </p:spTree>
    <p:extLst>
      <p:ext uri="{BB962C8B-B14F-4D97-AF65-F5344CB8AC3E}">
        <p14:creationId xmlns:p14="http://schemas.microsoft.com/office/powerpoint/2010/main" val="10342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3" grpId="0"/>
      <p:bldP spid="18" grpId="0"/>
      <p:bldP spid="19" grpId="0"/>
      <p:bldP spid="23" grpId="0"/>
      <p:bldP spid="24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and Candidate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96938" y="5959475"/>
            <a:ext cx="7877176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2"/>
                </a:solidFill>
                <a:latin typeface="+mn-ea"/>
                <a:ea typeface="+mn-ea"/>
              </a:rPr>
              <a:t>“</a:t>
            </a:r>
            <a:r>
              <a:rPr lang="en-US" altLang="ja-JP" sz="2400" dirty="0">
                <a:solidFill>
                  <a:schemeClr val="tx2"/>
                </a:solidFill>
                <a:latin typeface="+mn-ea"/>
                <a:ea typeface="+mn-ea"/>
              </a:rPr>
              <a:t>Students can take only one course, and no two students in a course receive the same grade.”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832225" y="2019300"/>
            <a:ext cx="657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+mn-lt"/>
                <a:ea typeface="Lucida Console" charset="0"/>
                <a:cs typeface="Lucida Console" charset="0"/>
              </a:rPr>
              <a:t> vs. 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6200" y="1474787"/>
            <a:ext cx="4033155" cy="1631858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Enrolled1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(sid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cid 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  PRIMARY KEY (sid,cid))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419600" y="1447800"/>
            <a:ext cx="3879267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Enrolled2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(sid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cid 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PRIMARY KEY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UNIQUE (cid, grade))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875" y="3636963"/>
            <a:ext cx="8377238" cy="923925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'cs186',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cs typeface="Osaka" charset="-128"/>
              </a:rPr>
              <a:t>'A+'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'cs186',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cs typeface="Osaka" charset="-128"/>
              </a:rPr>
              <a:t>'F'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</a:t>
            </a:r>
            <a:r>
              <a:rPr lang="en-US" dirty="0" smtClean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enrolled1 VALUES </a:t>
            </a: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('1234', 'cs61C', 'A+');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88938" y="4724400"/>
            <a:ext cx="8377237" cy="1201738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'cs186', 'A+');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'cs186', 'F');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('1234', 'cs61C', 'A+');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>
                    <a:lumMod val="40000"/>
                    <a:lumOff val="60000"/>
                  </a:srgbClr>
                </a:solidFill>
                <a:latin typeface="Lucida Console" charset="0"/>
                <a:cs typeface="Osaka" charset="-128"/>
              </a:rPr>
              <a:t>INSERT INTO enrolled2 VALUES ('4567', 'cs186', 'A+');</a:t>
            </a:r>
          </a:p>
        </p:txBody>
      </p:sp>
    </p:spTree>
    <p:extLst>
      <p:ext uri="{BB962C8B-B14F-4D97-AF65-F5344CB8AC3E}">
        <p14:creationId xmlns:p14="http://schemas.microsoft.com/office/powerpoint/2010/main" val="197074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Foreign Keys, Referential Integrity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Foreign key</a:t>
            </a:r>
            <a:r>
              <a:rPr lang="en-US" sz="2800" dirty="0">
                <a:solidFill>
                  <a:schemeClr val="tx2"/>
                </a:solidFill>
              </a:rPr>
              <a:t>: a “logical pointer”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Set of fields in a tuple in one relation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that `refer’ to a tuple in another relation. 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Reference to </a:t>
            </a:r>
            <a:r>
              <a:rPr lang="en-US" sz="2400" i="1" dirty="0">
                <a:solidFill>
                  <a:schemeClr val="tx2"/>
                </a:solidFill>
              </a:rPr>
              <a:t>primary</a:t>
            </a:r>
            <a:r>
              <a:rPr lang="en-US" sz="2400" dirty="0">
                <a:solidFill>
                  <a:schemeClr val="tx2"/>
                </a:solidFill>
              </a:rPr>
              <a:t> key of the other relation. 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All foreign key constraints enforced?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referential integrity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i.e., no dangling references.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Foreign Keys in 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414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6453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7620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For example, only </a:t>
            </a:r>
            <a:r>
              <a:rPr lang="en-US" sz="2400" dirty="0">
                <a:solidFill>
                  <a:schemeClr val="tx2"/>
                </a:solidFill>
              </a:rPr>
              <a:t>students listed in the Students relation should be allowed to enroll for courses.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sid </a:t>
            </a:r>
            <a:r>
              <a:rPr lang="en-US" sz="2200" dirty="0">
                <a:solidFill>
                  <a:schemeClr val="tx2"/>
                </a:solidFill>
              </a:rPr>
              <a:t>is a foreign key referring to Students:</a:t>
            </a:r>
          </a:p>
          <a:p>
            <a:pPr marL="400050" lvl="1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Enrolled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cid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(2),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(sid,cid),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FOREIGN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(sid)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REFERENCES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Students);</a:t>
            </a:r>
            <a:endParaRPr lang="en-US" sz="22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63900" y="59515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68" name="Group 21"/>
          <p:cNvGrpSpPr>
            <a:grpSpLocks/>
          </p:cNvGrpSpPr>
          <p:nvPr/>
        </p:nvGrpSpPr>
        <p:grpSpPr bwMode="auto">
          <a:xfrm>
            <a:off x="479425" y="5791200"/>
            <a:ext cx="3238500" cy="469900"/>
            <a:chOff x="224" y="3888"/>
            <a:chExt cx="2064" cy="296"/>
          </a:xfrm>
        </p:grpSpPr>
        <p:sp>
          <p:nvSpPr>
            <p:cNvPr id="169" name="Text Box 18"/>
            <p:cNvSpPr txBox="1">
              <a:spLocks noChangeArrowheads="1"/>
            </p:cNvSpPr>
            <p:nvPr/>
          </p:nvSpPr>
          <p:spPr bwMode="auto">
            <a:xfrm>
              <a:off x="224" y="3888"/>
              <a:ext cx="206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/>
                <a:t>11111  English102   A</a:t>
              </a:r>
              <a:endParaRPr lang="en-US"/>
            </a:p>
          </p:txBody>
        </p:sp>
        <p:sp>
          <p:nvSpPr>
            <p:cNvPr id="170" name="Line 19"/>
            <p:cNvSpPr>
              <a:spLocks noChangeShapeType="1"/>
            </p:cNvSpPr>
            <p:nvPr/>
          </p:nvSpPr>
          <p:spPr bwMode="auto">
            <a:xfrm>
              <a:off x="768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20"/>
            <p:cNvSpPr>
              <a:spLocks noChangeShapeType="1"/>
            </p:cNvSpPr>
            <p:nvPr/>
          </p:nvSpPr>
          <p:spPr bwMode="auto">
            <a:xfrm>
              <a:off x="1824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2" name="Line 22"/>
          <p:cNvSpPr>
            <a:spLocks noChangeShapeType="1"/>
          </p:cNvSpPr>
          <p:nvPr/>
        </p:nvSpPr>
        <p:spPr bwMode="auto">
          <a:xfrm>
            <a:off x="276225" y="6019800"/>
            <a:ext cx="3886200" cy="0"/>
          </a:xfrm>
          <a:prstGeom prst="line">
            <a:avLst/>
          </a:prstGeom>
          <a:noFill/>
          <a:ln w="381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" name="Line 6"/>
          <p:cNvSpPr>
            <a:spLocks noChangeShapeType="1"/>
          </p:cNvSpPr>
          <p:nvPr/>
        </p:nvSpPr>
        <p:spPr bwMode="auto">
          <a:xfrm>
            <a:off x="3683000" y="4652962"/>
            <a:ext cx="1004888" cy="2333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" name="Line 7"/>
          <p:cNvSpPr>
            <a:spLocks noChangeShapeType="1"/>
          </p:cNvSpPr>
          <p:nvPr/>
        </p:nvSpPr>
        <p:spPr bwMode="auto">
          <a:xfrm>
            <a:off x="3657600" y="4906962"/>
            <a:ext cx="1066800" cy="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" name="Line 8"/>
          <p:cNvSpPr>
            <a:spLocks noChangeShapeType="1"/>
          </p:cNvSpPr>
          <p:nvPr/>
        </p:nvSpPr>
        <p:spPr bwMode="auto">
          <a:xfrm flipV="1">
            <a:off x="3683000" y="4906962"/>
            <a:ext cx="990600" cy="6858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2" name="Line 9"/>
          <p:cNvSpPr>
            <a:spLocks noChangeShapeType="1"/>
          </p:cNvSpPr>
          <p:nvPr/>
        </p:nvSpPr>
        <p:spPr bwMode="auto">
          <a:xfrm>
            <a:off x="3683000" y="5287962"/>
            <a:ext cx="1004888" cy="2841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457200" y="3744826"/>
            <a:ext cx="3260725" cy="2046374"/>
            <a:chOff x="431800" y="3486064"/>
            <a:chExt cx="3260725" cy="2046374"/>
          </a:xfrm>
        </p:grpSpPr>
        <p:sp>
          <p:nvSpPr>
            <p:cNvPr id="184" name="Rectangle 10"/>
            <p:cNvSpPr>
              <a:spLocks noChangeArrowheads="1"/>
            </p:cNvSpPr>
            <p:nvPr/>
          </p:nvSpPr>
          <p:spPr bwMode="auto">
            <a:xfrm>
              <a:off x="1143000" y="3486064"/>
              <a:ext cx="13016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Enrolled</a:t>
              </a:r>
              <a:endParaRPr lang="en-US" sz="24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31800" y="3873500"/>
              <a:ext cx="3260725" cy="1658938"/>
              <a:chOff x="431800" y="3873500"/>
              <a:chExt cx="3260725" cy="1658938"/>
            </a:xfrm>
          </p:grpSpPr>
          <p:sp>
            <p:nvSpPr>
              <p:cNvPr id="186" name="Rectangle 16"/>
              <p:cNvSpPr>
                <a:spLocks noChangeArrowheads="1"/>
              </p:cNvSpPr>
              <p:nvPr/>
            </p:nvSpPr>
            <p:spPr bwMode="auto">
              <a:xfrm>
                <a:off x="439738" y="3873500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7" name="Rectangle 17"/>
              <p:cNvSpPr>
                <a:spLocks noChangeArrowheads="1"/>
              </p:cNvSpPr>
              <p:nvPr/>
            </p:nvSpPr>
            <p:spPr bwMode="auto">
              <a:xfrm>
                <a:off x="1301750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Rectangle 18"/>
              <p:cNvSpPr>
                <a:spLocks noChangeArrowheads="1"/>
              </p:cNvSpPr>
              <p:nvPr/>
            </p:nvSpPr>
            <p:spPr bwMode="auto">
              <a:xfrm>
                <a:off x="1308100" y="3873500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9" name="Rectangle 19"/>
              <p:cNvSpPr>
                <a:spLocks noChangeArrowheads="1"/>
              </p:cNvSpPr>
              <p:nvPr/>
            </p:nvSpPr>
            <p:spPr bwMode="auto">
              <a:xfrm>
                <a:off x="2928938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2935288" y="3873500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3679825" y="3873500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2" name="Rectangle 22"/>
              <p:cNvSpPr>
                <a:spLocks noChangeArrowheads="1"/>
              </p:cNvSpPr>
              <p:nvPr/>
            </p:nvSpPr>
            <p:spPr bwMode="auto">
              <a:xfrm>
                <a:off x="439738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3" name="Rectangle 23"/>
              <p:cNvSpPr>
                <a:spLocks noChangeArrowheads="1"/>
              </p:cNvSpPr>
              <p:nvPr/>
            </p:nvSpPr>
            <p:spPr bwMode="auto">
              <a:xfrm>
                <a:off x="1301750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" name="Rectangle 24"/>
              <p:cNvSpPr>
                <a:spLocks noChangeArrowheads="1"/>
              </p:cNvSpPr>
              <p:nvPr/>
            </p:nvSpPr>
            <p:spPr bwMode="auto">
              <a:xfrm>
                <a:off x="2928938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5" name="Rectangle 25"/>
              <p:cNvSpPr>
                <a:spLocks noChangeArrowheads="1"/>
              </p:cNvSpPr>
              <p:nvPr/>
            </p:nvSpPr>
            <p:spPr bwMode="auto">
              <a:xfrm>
                <a:off x="3679825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6" name="Rectangle 26"/>
              <p:cNvSpPr>
                <a:spLocks noChangeArrowheads="1"/>
              </p:cNvSpPr>
              <p:nvPr/>
            </p:nvSpPr>
            <p:spPr bwMode="auto">
              <a:xfrm>
                <a:off x="452438" y="3879850"/>
                <a:ext cx="849312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7" name="Rectangle 27"/>
              <p:cNvSpPr>
                <a:spLocks noChangeArrowheads="1"/>
              </p:cNvSpPr>
              <p:nvPr/>
            </p:nvSpPr>
            <p:spPr bwMode="auto">
              <a:xfrm>
                <a:off x="6810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sid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98" name="Rectangle 28"/>
              <p:cNvSpPr>
                <a:spLocks noChangeArrowheads="1"/>
              </p:cNvSpPr>
              <p:nvPr/>
            </p:nvSpPr>
            <p:spPr bwMode="auto">
              <a:xfrm>
                <a:off x="452438" y="4183063"/>
                <a:ext cx="849312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9" name="Rectangle 29"/>
              <p:cNvSpPr>
                <a:spLocks noChangeArrowheads="1"/>
              </p:cNvSpPr>
              <p:nvPr/>
            </p:nvSpPr>
            <p:spPr bwMode="auto">
              <a:xfrm>
                <a:off x="1308100" y="3879850"/>
                <a:ext cx="1620838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0" name="Rectangle 30"/>
              <p:cNvSpPr>
                <a:spLocks noChangeArrowheads="1"/>
              </p:cNvSpPr>
              <p:nvPr/>
            </p:nvSpPr>
            <p:spPr bwMode="auto">
              <a:xfrm>
                <a:off x="20145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01" name="Rectangle 31"/>
              <p:cNvSpPr>
                <a:spLocks noChangeArrowheads="1"/>
              </p:cNvSpPr>
              <p:nvPr/>
            </p:nvSpPr>
            <p:spPr bwMode="auto">
              <a:xfrm>
                <a:off x="1308100" y="4183063"/>
                <a:ext cx="1620838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2" name="Rectangle 32"/>
              <p:cNvSpPr>
                <a:spLocks noChangeArrowheads="1"/>
              </p:cNvSpPr>
              <p:nvPr/>
            </p:nvSpPr>
            <p:spPr bwMode="auto">
              <a:xfrm>
                <a:off x="2935288" y="3879850"/>
                <a:ext cx="744537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3" name="Rectangle 33"/>
              <p:cNvSpPr>
                <a:spLocks noChangeArrowheads="1"/>
              </p:cNvSpPr>
              <p:nvPr/>
            </p:nvSpPr>
            <p:spPr bwMode="auto">
              <a:xfrm>
                <a:off x="2971800" y="38909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grade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04" name="Rectangle 34"/>
              <p:cNvSpPr>
                <a:spLocks noChangeArrowheads="1"/>
              </p:cNvSpPr>
              <p:nvPr/>
            </p:nvSpPr>
            <p:spPr bwMode="auto">
              <a:xfrm>
                <a:off x="2935288" y="4183063"/>
                <a:ext cx="744537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" name="Rectangle 35"/>
              <p:cNvSpPr>
                <a:spLocks noChangeArrowheads="1"/>
              </p:cNvSpPr>
              <p:nvPr/>
            </p:nvSpPr>
            <p:spPr bwMode="auto">
              <a:xfrm>
                <a:off x="439738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" name="Rectangle 36"/>
              <p:cNvSpPr>
                <a:spLocks noChangeArrowheads="1"/>
              </p:cNvSpPr>
              <p:nvPr/>
            </p:nvSpPr>
            <p:spPr bwMode="auto">
              <a:xfrm>
                <a:off x="452438" y="4211638"/>
                <a:ext cx="8493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7" name="Rectangle 37"/>
              <p:cNvSpPr>
                <a:spLocks noChangeArrowheads="1"/>
              </p:cNvSpPr>
              <p:nvPr/>
            </p:nvSpPr>
            <p:spPr bwMode="auto">
              <a:xfrm>
                <a:off x="1301750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Rectangle 38"/>
              <p:cNvSpPr>
                <a:spLocks noChangeArrowheads="1"/>
              </p:cNvSpPr>
              <p:nvPr/>
            </p:nvSpPr>
            <p:spPr bwMode="auto">
              <a:xfrm>
                <a:off x="1308100" y="421163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Rectangle 39"/>
              <p:cNvSpPr>
                <a:spLocks noChangeArrowheads="1"/>
              </p:cNvSpPr>
              <p:nvPr/>
            </p:nvSpPr>
            <p:spPr bwMode="auto">
              <a:xfrm>
                <a:off x="2928938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0" name="Rectangle 40"/>
              <p:cNvSpPr>
                <a:spLocks noChangeArrowheads="1"/>
              </p:cNvSpPr>
              <p:nvPr/>
            </p:nvSpPr>
            <p:spPr bwMode="auto">
              <a:xfrm>
                <a:off x="2935288" y="421163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1" name="Rectangle 41"/>
              <p:cNvSpPr>
                <a:spLocks noChangeArrowheads="1"/>
              </p:cNvSpPr>
              <p:nvPr/>
            </p:nvSpPr>
            <p:spPr bwMode="auto">
              <a:xfrm>
                <a:off x="3679825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2" name="Rectangle 42"/>
              <p:cNvSpPr>
                <a:spLocks noChangeArrowheads="1"/>
              </p:cNvSpPr>
              <p:nvPr/>
            </p:nvSpPr>
            <p:spPr bwMode="auto">
              <a:xfrm>
                <a:off x="439738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>
                <a:off x="1301750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" name="Rectangle 44"/>
              <p:cNvSpPr>
                <a:spLocks noChangeArrowheads="1"/>
              </p:cNvSpPr>
              <p:nvPr/>
            </p:nvSpPr>
            <p:spPr bwMode="auto">
              <a:xfrm>
                <a:off x="2928938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3679825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495300" y="4230688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7" name="Rectangle 47"/>
              <p:cNvSpPr>
                <a:spLocks noChangeArrowheads="1"/>
              </p:cNvSpPr>
              <p:nvPr/>
            </p:nvSpPr>
            <p:spPr bwMode="auto">
              <a:xfrm>
                <a:off x="1355725" y="4230688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Carnatic101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8" name="Rectangle 48"/>
              <p:cNvSpPr>
                <a:spLocks noChangeArrowheads="1"/>
              </p:cNvSpPr>
              <p:nvPr/>
            </p:nvSpPr>
            <p:spPr bwMode="auto">
              <a:xfrm>
                <a:off x="3186113" y="4230688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9" name="Rectangle 49"/>
              <p:cNvSpPr>
                <a:spLocks noChangeArrowheads="1"/>
              </p:cNvSpPr>
              <p:nvPr/>
            </p:nvSpPr>
            <p:spPr bwMode="auto">
              <a:xfrm>
                <a:off x="439738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0" name="Rectangle 50"/>
              <p:cNvSpPr>
                <a:spLocks noChangeArrowheads="1"/>
              </p:cNvSpPr>
              <p:nvPr/>
            </p:nvSpPr>
            <p:spPr bwMode="auto">
              <a:xfrm>
                <a:off x="1301750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1" name="Rectangle 51"/>
              <p:cNvSpPr>
                <a:spLocks noChangeArrowheads="1"/>
              </p:cNvSpPr>
              <p:nvPr/>
            </p:nvSpPr>
            <p:spPr bwMode="auto">
              <a:xfrm>
                <a:off x="2928938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2" name="Rectangle 52"/>
              <p:cNvSpPr>
                <a:spLocks noChangeArrowheads="1"/>
              </p:cNvSpPr>
              <p:nvPr/>
            </p:nvSpPr>
            <p:spPr bwMode="auto">
              <a:xfrm>
                <a:off x="3679825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Rectangle 53"/>
              <p:cNvSpPr>
                <a:spLocks noChangeArrowheads="1"/>
              </p:cNvSpPr>
              <p:nvPr/>
            </p:nvSpPr>
            <p:spPr bwMode="auto">
              <a:xfrm>
                <a:off x="495300" y="4562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4" name="Rectangle 54"/>
              <p:cNvSpPr>
                <a:spLocks noChangeArrowheads="1"/>
              </p:cNvSpPr>
              <p:nvPr/>
            </p:nvSpPr>
            <p:spPr bwMode="auto">
              <a:xfrm>
                <a:off x="1355725" y="4562475"/>
                <a:ext cx="12551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Reggae203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5" name="Rectangle 55"/>
              <p:cNvSpPr>
                <a:spLocks noChangeArrowheads="1"/>
              </p:cNvSpPr>
              <p:nvPr/>
            </p:nvSpPr>
            <p:spPr bwMode="auto">
              <a:xfrm>
                <a:off x="3186113" y="4562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>
                <a:off x="439738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7" name="Rectangle 57"/>
              <p:cNvSpPr>
                <a:spLocks noChangeArrowheads="1"/>
              </p:cNvSpPr>
              <p:nvPr/>
            </p:nvSpPr>
            <p:spPr bwMode="auto">
              <a:xfrm>
                <a:off x="1301750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8" name="Rectangle 58"/>
              <p:cNvSpPr>
                <a:spLocks noChangeArrowheads="1"/>
              </p:cNvSpPr>
              <p:nvPr/>
            </p:nvSpPr>
            <p:spPr bwMode="auto">
              <a:xfrm>
                <a:off x="2928938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9" name="Rectangle 59"/>
              <p:cNvSpPr>
                <a:spLocks noChangeArrowheads="1"/>
              </p:cNvSpPr>
              <p:nvPr/>
            </p:nvSpPr>
            <p:spPr bwMode="auto">
              <a:xfrm>
                <a:off x="3679825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" name="Rectangle 60"/>
              <p:cNvSpPr>
                <a:spLocks noChangeArrowheads="1"/>
              </p:cNvSpPr>
              <p:nvPr/>
            </p:nvSpPr>
            <p:spPr bwMode="auto">
              <a:xfrm>
                <a:off x="495300" y="48942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53650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1" name="Rectangle 61"/>
              <p:cNvSpPr>
                <a:spLocks noChangeArrowheads="1"/>
              </p:cNvSpPr>
              <p:nvPr/>
            </p:nvSpPr>
            <p:spPr bwMode="auto">
              <a:xfrm>
                <a:off x="1355725" y="4894263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Topology112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2" name="Rectangle 62"/>
              <p:cNvSpPr>
                <a:spLocks noChangeArrowheads="1"/>
              </p:cNvSpPr>
              <p:nvPr/>
            </p:nvSpPr>
            <p:spPr bwMode="auto">
              <a:xfrm>
                <a:off x="3186113" y="4894263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A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3" name="Rectangle 63"/>
              <p:cNvSpPr>
                <a:spLocks noChangeArrowheads="1"/>
              </p:cNvSpPr>
              <p:nvPr/>
            </p:nvSpPr>
            <p:spPr bwMode="auto">
              <a:xfrm>
                <a:off x="439738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4" name="Rectangle 64"/>
              <p:cNvSpPr>
                <a:spLocks noChangeArrowheads="1"/>
              </p:cNvSpPr>
              <p:nvPr/>
            </p:nvSpPr>
            <p:spPr bwMode="auto">
              <a:xfrm>
                <a:off x="439738" y="5526088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" name="Rectangle 65"/>
              <p:cNvSpPr>
                <a:spLocks noChangeArrowheads="1"/>
              </p:cNvSpPr>
              <p:nvPr/>
            </p:nvSpPr>
            <p:spPr bwMode="auto">
              <a:xfrm>
                <a:off x="1301750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6" name="Rectangle 66"/>
              <p:cNvSpPr>
                <a:spLocks noChangeArrowheads="1"/>
              </p:cNvSpPr>
              <p:nvPr/>
            </p:nvSpPr>
            <p:spPr bwMode="auto">
              <a:xfrm>
                <a:off x="1301750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7" name="Rectangle 67"/>
              <p:cNvSpPr>
                <a:spLocks noChangeArrowheads="1"/>
              </p:cNvSpPr>
              <p:nvPr/>
            </p:nvSpPr>
            <p:spPr bwMode="auto">
              <a:xfrm>
                <a:off x="1308100" y="552608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8" name="Rectangle 68"/>
              <p:cNvSpPr>
                <a:spLocks noChangeArrowheads="1"/>
              </p:cNvSpPr>
              <p:nvPr/>
            </p:nvSpPr>
            <p:spPr bwMode="auto">
              <a:xfrm>
                <a:off x="2928938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" name="Rectangle 69"/>
              <p:cNvSpPr>
                <a:spLocks noChangeArrowheads="1"/>
              </p:cNvSpPr>
              <p:nvPr/>
            </p:nvSpPr>
            <p:spPr bwMode="auto">
              <a:xfrm>
                <a:off x="2928938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0" name="Rectangle 70"/>
              <p:cNvSpPr>
                <a:spLocks noChangeArrowheads="1"/>
              </p:cNvSpPr>
              <p:nvPr/>
            </p:nvSpPr>
            <p:spPr bwMode="auto">
              <a:xfrm>
                <a:off x="2935288" y="552608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1" name="Rectangle 71"/>
              <p:cNvSpPr>
                <a:spLocks noChangeArrowheads="1"/>
              </p:cNvSpPr>
              <p:nvPr/>
            </p:nvSpPr>
            <p:spPr bwMode="auto">
              <a:xfrm>
                <a:off x="3679825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2" name="Rectangle 72"/>
              <p:cNvSpPr>
                <a:spLocks noChangeArrowheads="1"/>
              </p:cNvSpPr>
              <p:nvPr/>
            </p:nvSpPr>
            <p:spPr bwMode="auto">
              <a:xfrm>
                <a:off x="3679825" y="552608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3" name="Rectangle 73"/>
              <p:cNvSpPr>
                <a:spLocks noChangeArrowheads="1"/>
              </p:cNvSpPr>
              <p:nvPr/>
            </p:nvSpPr>
            <p:spPr bwMode="auto">
              <a:xfrm>
                <a:off x="495300" y="5197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4" name="Rectangle 74"/>
              <p:cNvSpPr>
                <a:spLocks noChangeArrowheads="1"/>
              </p:cNvSpPr>
              <p:nvPr/>
            </p:nvSpPr>
            <p:spPr bwMode="auto">
              <a:xfrm>
                <a:off x="1355725" y="5197475"/>
                <a:ext cx="13946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History105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5" name="Rectangle 75"/>
              <p:cNvSpPr>
                <a:spLocks noChangeArrowheads="1"/>
              </p:cNvSpPr>
              <p:nvPr/>
            </p:nvSpPr>
            <p:spPr bwMode="auto">
              <a:xfrm>
                <a:off x="3186113" y="5197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6" name="Line 161"/>
              <p:cNvSpPr>
                <a:spLocks noChangeShapeType="1"/>
              </p:cNvSpPr>
              <p:nvPr/>
            </p:nvSpPr>
            <p:spPr bwMode="auto">
              <a:xfrm>
                <a:off x="457200" y="421163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7" name="Line 164"/>
              <p:cNvSpPr>
                <a:spLocks noChangeShapeType="1"/>
              </p:cNvSpPr>
              <p:nvPr/>
            </p:nvSpPr>
            <p:spPr bwMode="auto">
              <a:xfrm>
                <a:off x="1301750" y="3874274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8" name="Line 165"/>
              <p:cNvSpPr>
                <a:spLocks noChangeShapeType="1"/>
              </p:cNvSpPr>
              <p:nvPr/>
            </p:nvSpPr>
            <p:spPr bwMode="auto">
              <a:xfrm>
                <a:off x="2928938" y="3886200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9" name="Line 166"/>
              <p:cNvSpPr>
                <a:spLocks noChangeShapeType="1"/>
              </p:cNvSpPr>
              <p:nvPr/>
            </p:nvSpPr>
            <p:spPr bwMode="auto">
              <a:xfrm>
                <a:off x="431800" y="552608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4672013" y="3897226"/>
            <a:ext cx="4387850" cy="1851111"/>
            <a:chOff x="4646613" y="3638464"/>
            <a:chExt cx="4387850" cy="1851111"/>
          </a:xfrm>
        </p:grpSpPr>
        <p:sp>
          <p:nvSpPr>
            <p:cNvPr id="251" name="Rectangle 76"/>
            <p:cNvSpPr>
              <a:spLocks noChangeArrowheads="1"/>
            </p:cNvSpPr>
            <p:nvPr/>
          </p:nvSpPr>
          <p:spPr bwMode="auto">
            <a:xfrm>
              <a:off x="4683125" y="4119563"/>
              <a:ext cx="776288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Rectangle 77"/>
            <p:cNvSpPr>
              <a:spLocks noChangeArrowheads="1"/>
            </p:cNvSpPr>
            <p:nvPr/>
          </p:nvSpPr>
          <p:spPr bwMode="auto">
            <a:xfrm>
              <a:off x="48910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sid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3" name="Rectangle 78"/>
            <p:cNvSpPr>
              <a:spLocks noChangeArrowheads="1"/>
            </p:cNvSpPr>
            <p:nvPr/>
          </p:nvSpPr>
          <p:spPr bwMode="auto">
            <a:xfrm>
              <a:off x="4683125" y="4411663"/>
              <a:ext cx="776288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" name="Rectangle 79"/>
            <p:cNvSpPr>
              <a:spLocks noChangeArrowheads="1"/>
            </p:cNvSpPr>
            <p:nvPr/>
          </p:nvSpPr>
          <p:spPr bwMode="auto">
            <a:xfrm>
              <a:off x="5464175" y="4119563"/>
              <a:ext cx="7969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" name="Rectangle 80"/>
            <p:cNvSpPr>
              <a:spLocks noChangeArrowheads="1"/>
            </p:cNvSpPr>
            <p:nvPr/>
          </p:nvSpPr>
          <p:spPr bwMode="auto">
            <a:xfrm>
              <a:off x="5538788" y="4119563"/>
              <a:ext cx="5578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name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6" name="Rectangle 81"/>
            <p:cNvSpPr>
              <a:spLocks noChangeArrowheads="1"/>
            </p:cNvSpPr>
            <p:nvPr/>
          </p:nvSpPr>
          <p:spPr bwMode="auto">
            <a:xfrm>
              <a:off x="5464175" y="4411663"/>
              <a:ext cx="7969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" name="Rectangle 82"/>
            <p:cNvSpPr>
              <a:spLocks noChangeArrowheads="1"/>
            </p:cNvSpPr>
            <p:nvPr/>
          </p:nvSpPr>
          <p:spPr bwMode="auto">
            <a:xfrm>
              <a:off x="6265863" y="4119563"/>
              <a:ext cx="1516062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" name="Rectangle 83"/>
            <p:cNvSpPr>
              <a:spLocks noChangeArrowheads="1"/>
            </p:cNvSpPr>
            <p:nvPr/>
          </p:nvSpPr>
          <p:spPr bwMode="auto">
            <a:xfrm>
              <a:off x="6743700" y="4119563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login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9" name="Rectangle 84"/>
            <p:cNvSpPr>
              <a:spLocks noChangeArrowheads="1"/>
            </p:cNvSpPr>
            <p:nvPr/>
          </p:nvSpPr>
          <p:spPr bwMode="auto">
            <a:xfrm>
              <a:off x="6265863" y="4411663"/>
              <a:ext cx="1516062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" name="Rectangle 85"/>
            <p:cNvSpPr>
              <a:spLocks noChangeArrowheads="1"/>
            </p:cNvSpPr>
            <p:nvPr/>
          </p:nvSpPr>
          <p:spPr bwMode="auto">
            <a:xfrm>
              <a:off x="7786688" y="4119563"/>
              <a:ext cx="636587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" name="Rectangle 86"/>
            <p:cNvSpPr>
              <a:spLocks noChangeArrowheads="1"/>
            </p:cNvSpPr>
            <p:nvPr/>
          </p:nvSpPr>
          <p:spPr bwMode="auto">
            <a:xfrm>
              <a:off x="79009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age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62" name="Rectangle 87"/>
            <p:cNvSpPr>
              <a:spLocks noChangeArrowheads="1"/>
            </p:cNvSpPr>
            <p:nvPr/>
          </p:nvSpPr>
          <p:spPr bwMode="auto">
            <a:xfrm>
              <a:off x="7786688" y="4411663"/>
              <a:ext cx="636587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" name="Rectangle 88"/>
            <p:cNvSpPr>
              <a:spLocks noChangeArrowheads="1"/>
            </p:cNvSpPr>
            <p:nvPr/>
          </p:nvSpPr>
          <p:spPr bwMode="auto">
            <a:xfrm>
              <a:off x="8428038" y="4119563"/>
              <a:ext cx="5937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" name="Rectangle 89"/>
            <p:cNvSpPr>
              <a:spLocks noChangeArrowheads="1"/>
            </p:cNvSpPr>
            <p:nvPr/>
          </p:nvSpPr>
          <p:spPr bwMode="auto">
            <a:xfrm>
              <a:off x="8518525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gpa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65" name="Rectangle 90"/>
            <p:cNvSpPr>
              <a:spLocks noChangeArrowheads="1"/>
            </p:cNvSpPr>
            <p:nvPr/>
          </p:nvSpPr>
          <p:spPr bwMode="auto">
            <a:xfrm>
              <a:off x="8428038" y="4411663"/>
              <a:ext cx="5937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" name="Rectangle 91"/>
            <p:cNvSpPr>
              <a:spLocks noChangeArrowheads="1"/>
            </p:cNvSpPr>
            <p:nvPr/>
          </p:nvSpPr>
          <p:spPr bwMode="auto">
            <a:xfrm>
              <a:off x="4670425" y="4114800"/>
              <a:ext cx="788988" cy="47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" name="Rectangle 92"/>
            <p:cNvSpPr>
              <a:spLocks noChangeArrowheads="1"/>
            </p:cNvSpPr>
            <p:nvPr/>
          </p:nvSpPr>
          <p:spPr bwMode="auto">
            <a:xfrm>
              <a:off x="5459413" y="4114800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" name="Rectangle 93"/>
            <p:cNvSpPr>
              <a:spLocks noChangeArrowheads="1"/>
            </p:cNvSpPr>
            <p:nvPr/>
          </p:nvSpPr>
          <p:spPr bwMode="auto">
            <a:xfrm>
              <a:off x="5464175" y="4114800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" name="Rectangle 94"/>
            <p:cNvSpPr>
              <a:spLocks noChangeArrowheads="1"/>
            </p:cNvSpPr>
            <p:nvPr/>
          </p:nvSpPr>
          <p:spPr bwMode="auto">
            <a:xfrm>
              <a:off x="6261100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" name="Rectangle 95"/>
            <p:cNvSpPr>
              <a:spLocks noChangeArrowheads="1"/>
            </p:cNvSpPr>
            <p:nvPr/>
          </p:nvSpPr>
          <p:spPr bwMode="auto">
            <a:xfrm>
              <a:off x="6265863" y="4114800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1" name="Rectangle 96"/>
            <p:cNvSpPr>
              <a:spLocks noChangeArrowheads="1"/>
            </p:cNvSpPr>
            <p:nvPr/>
          </p:nvSpPr>
          <p:spPr bwMode="auto">
            <a:xfrm>
              <a:off x="778192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" name="Rectangle 97"/>
            <p:cNvSpPr>
              <a:spLocks noChangeArrowheads="1"/>
            </p:cNvSpPr>
            <p:nvPr/>
          </p:nvSpPr>
          <p:spPr bwMode="auto">
            <a:xfrm>
              <a:off x="7786688" y="4114800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3" name="Rectangle 98"/>
            <p:cNvSpPr>
              <a:spLocks noChangeArrowheads="1"/>
            </p:cNvSpPr>
            <p:nvPr/>
          </p:nvSpPr>
          <p:spPr bwMode="auto">
            <a:xfrm>
              <a:off x="842327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4" name="Rectangle 99"/>
            <p:cNvSpPr>
              <a:spLocks noChangeArrowheads="1"/>
            </p:cNvSpPr>
            <p:nvPr/>
          </p:nvSpPr>
          <p:spPr bwMode="auto">
            <a:xfrm>
              <a:off x="8428038" y="4114800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5" name="Rectangle 100"/>
            <p:cNvSpPr>
              <a:spLocks noChangeArrowheads="1"/>
            </p:cNvSpPr>
            <p:nvPr/>
          </p:nvSpPr>
          <p:spPr bwMode="auto">
            <a:xfrm>
              <a:off x="9021763" y="4114800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" name="Rectangle 101"/>
            <p:cNvSpPr>
              <a:spLocks noChangeArrowheads="1"/>
            </p:cNvSpPr>
            <p:nvPr/>
          </p:nvSpPr>
          <p:spPr bwMode="auto">
            <a:xfrm>
              <a:off x="4670425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7" name="Rectangle 102"/>
            <p:cNvSpPr>
              <a:spLocks noChangeArrowheads="1"/>
            </p:cNvSpPr>
            <p:nvPr/>
          </p:nvSpPr>
          <p:spPr bwMode="auto">
            <a:xfrm>
              <a:off x="5459413" y="4119563"/>
              <a:ext cx="4762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8" name="Rectangle 103"/>
            <p:cNvSpPr>
              <a:spLocks noChangeArrowheads="1"/>
            </p:cNvSpPr>
            <p:nvPr/>
          </p:nvSpPr>
          <p:spPr bwMode="auto">
            <a:xfrm>
              <a:off x="6261100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9" name="Rectangle 104"/>
            <p:cNvSpPr>
              <a:spLocks noChangeArrowheads="1"/>
            </p:cNvSpPr>
            <p:nvPr/>
          </p:nvSpPr>
          <p:spPr bwMode="auto">
            <a:xfrm>
              <a:off x="778192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0" name="Rectangle 105"/>
            <p:cNvSpPr>
              <a:spLocks noChangeArrowheads="1"/>
            </p:cNvSpPr>
            <p:nvPr/>
          </p:nvSpPr>
          <p:spPr bwMode="auto">
            <a:xfrm>
              <a:off x="842327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1" name="Rectangle 106"/>
            <p:cNvSpPr>
              <a:spLocks noChangeArrowheads="1"/>
            </p:cNvSpPr>
            <p:nvPr/>
          </p:nvSpPr>
          <p:spPr bwMode="auto">
            <a:xfrm>
              <a:off x="9021763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2" name="Rectangle 107"/>
            <p:cNvSpPr>
              <a:spLocks noChangeArrowheads="1"/>
            </p:cNvSpPr>
            <p:nvPr/>
          </p:nvSpPr>
          <p:spPr bwMode="auto">
            <a:xfrm>
              <a:off x="4722813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53666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3" name="Rectangle 108"/>
            <p:cNvSpPr>
              <a:spLocks noChangeArrowheads="1"/>
            </p:cNvSpPr>
            <p:nvPr/>
          </p:nvSpPr>
          <p:spPr bwMode="auto">
            <a:xfrm>
              <a:off x="5508625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4" name="Rectangle 109"/>
            <p:cNvSpPr>
              <a:spLocks noChangeArrowheads="1"/>
            </p:cNvSpPr>
            <p:nvPr/>
          </p:nvSpPr>
          <p:spPr bwMode="auto">
            <a:xfrm>
              <a:off x="6308725" y="4465638"/>
              <a:ext cx="1115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jones@cs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5" name="Rectangle 110"/>
            <p:cNvSpPr>
              <a:spLocks noChangeArrowheads="1"/>
            </p:cNvSpPr>
            <p:nvPr/>
          </p:nvSpPr>
          <p:spPr bwMode="auto">
            <a:xfrm>
              <a:off x="7937500" y="4465638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6" name="Rectangle 111"/>
            <p:cNvSpPr>
              <a:spLocks noChangeArrowheads="1"/>
            </p:cNvSpPr>
            <p:nvPr/>
          </p:nvSpPr>
          <p:spPr bwMode="auto">
            <a:xfrm>
              <a:off x="8555038" y="4465638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3.4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7" name="Rectangle 112"/>
            <p:cNvSpPr>
              <a:spLocks noChangeArrowheads="1"/>
            </p:cNvSpPr>
            <p:nvPr/>
          </p:nvSpPr>
          <p:spPr bwMode="auto">
            <a:xfrm>
              <a:off x="4670425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" name="Rectangle 113"/>
            <p:cNvSpPr>
              <a:spLocks noChangeArrowheads="1"/>
            </p:cNvSpPr>
            <p:nvPr/>
          </p:nvSpPr>
          <p:spPr bwMode="auto">
            <a:xfrm>
              <a:off x="4683125" y="4460875"/>
              <a:ext cx="7762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" name="Rectangle 114"/>
            <p:cNvSpPr>
              <a:spLocks noChangeArrowheads="1"/>
            </p:cNvSpPr>
            <p:nvPr/>
          </p:nvSpPr>
          <p:spPr bwMode="auto">
            <a:xfrm>
              <a:off x="5459413" y="4460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0" name="Rectangle 115"/>
            <p:cNvSpPr>
              <a:spLocks noChangeArrowheads="1"/>
            </p:cNvSpPr>
            <p:nvPr/>
          </p:nvSpPr>
          <p:spPr bwMode="auto">
            <a:xfrm>
              <a:off x="5464175" y="4460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1" name="Rectangle 116"/>
            <p:cNvSpPr>
              <a:spLocks noChangeArrowheads="1"/>
            </p:cNvSpPr>
            <p:nvPr/>
          </p:nvSpPr>
          <p:spPr bwMode="auto">
            <a:xfrm>
              <a:off x="6261100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2" name="Rectangle 117"/>
            <p:cNvSpPr>
              <a:spLocks noChangeArrowheads="1"/>
            </p:cNvSpPr>
            <p:nvPr/>
          </p:nvSpPr>
          <p:spPr bwMode="auto">
            <a:xfrm>
              <a:off x="6265863" y="4460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Rectangle 118"/>
            <p:cNvSpPr>
              <a:spLocks noChangeArrowheads="1"/>
            </p:cNvSpPr>
            <p:nvPr/>
          </p:nvSpPr>
          <p:spPr bwMode="auto">
            <a:xfrm>
              <a:off x="778192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Rectangle 119"/>
            <p:cNvSpPr>
              <a:spLocks noChangeArrowheads="1"/>
            </p:cNvSpPr>
            <p:nvPr/>
          </p:nvSpPr>
          <p:spPr bwMode="auto">
            <a:xfrm>
              <a:off x="7786688" y="4460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Rectangle 120"/>
            <p:cNvSpPr>
              <a:spLocks noChangeArrowheads="1"/>
            </p:cNvSpPr>
            <p:nvPr/>
          </p:nvSpPr>
          <p:spPr bwMode="auto">
            <a:xfrm>
              <a:off x="842327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Rectangle 121"/>
            <p:cNvSpPr>
              <a:spLocks noChangeArrowheads="1"/>
            </p:cNvSpPr>
            <p:nvPr/>
          </p:nvSpPr>
          <p:spPr bwMode="auto">
            <a:xfrm>
              <a:off x="8428038" y="4460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" name="Rectangle 122"/>
            <p:cNvSpPr>
              <a:spLocks noChangeArrowheads="1"/>
            </p:cNvSpPr>
            <p:nvPr/>
          </p:nvSpPr>
          <p:spPr bwMode="auto">
            <a:xfrm>
              <a:off x="9021763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8" name="Rectangle 123"/>
            <p:cNvSpPr>
              <a:spLocks noChangeArrowheads="1"/>
            </p:cNvSpPr>
            <p:nvPr/>
          </p:nvSpPr>
          <p:spPr bwMode="auto">
            <a:xfrm>
              <a:off x="4670425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9" name="Rectangle 124"/>
            <p:cNvSpPr>
              <a:spLocks noChangeArrowheads="1"/>
            </p:cNvSpPr>
            <p:nvPr/>
          </p:nvSpPr>
          <p:spPr bwMode="auto">
            <a:xfrm>
              <a:off x="5459413" y="44656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6261100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1" name="Rectangle 126"/>
            <p:cNvSpPr>
              <a:spLocks noChangeArrowheads="1"/>
            </p:cNvSpPr>
            <p:nvPr/>
          </p:nvSpPr>
          <p:spPr bwMode="auto">
            <a:xfrm>
              <a:off x="778192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2" name="Rectangle 127"/>
            <p:cNvSpPr>
              <a:spLocks noChangeArrowheads="1"/>
            </p:cNvSpPr>
            <p:nvPr/>
          </p:nvSpPr>
          <p:spPr bwMode="auto">
            <a:xfrm>
              <a:off x="842327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3" name="Rectangle 128"/>
            <p:cNvSpPr>
              <a:spLocks noChangeArrowheads="1"/>
            </p:cNvSpPr>
            <p:nvPr/>
          </p:nvSpPr>
          <p:spPr bwMode="auto">
            <a:xfrm>
              <a:off x="9021763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4" name="Rectangle 129"/>
            <p:cNvSpPr>
              <a:spLocks noChangeArrowheads="1"/>
            </p:cNvSpPr>
            <p:nvPr/>
          </p:nvSpPr>
          <p:spPr bwMode="auto">
            <a:xfrm>
              <a:off x="4722813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53688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5" name="Rectangle 130"/>
            <p:cNvSpPr>
              <a:spLocks noChangeArrowheads="1"/>
            </p:cNvSpPr>
            <p:nvPr/>
          </p:nvSpPr>
          <p:spPr bwMode="auto">
            <a:xfrm>
              <a:off x="5508625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6" name="Rectangle 131"/>
            <p:cNvSpPr>
              <a:spLocks noChangeArrowheads="1"/>
            </p:cNvSpPr>
            <p:nvPr/>
          </p:nvSpPr>
          <p:spPr bwMode="auto">
            <a:xfrm>
              <a:off x="6308725" y="4803775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smith@eecs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7" name="Rectangle 132"/>
            <p:cNvSpPr>
              <a:spLocks noChangeArrowheads="1"/>
            </p:cNvSpPr>
            <p:nvPr/>
          </p:nvSpPr>
          <p:spPr bwMode="auto">
            <a:xfrm>
              <a:off x="7937500" y="4803775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8" name="Rectangle 133"/>
            <p:cNvSpPr>
              <a:spLocks noChangeArrowheads="1"/>
            </p:cNvSpPr>
            <p:nvPr/>
          </p:nvSpPr>
          <p:spPr bwMode="auto">
            <a:xfrm>
              <a:off x="8555038" y="4803775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3.2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9" name="Rectangle 134"/>
            <p:cNvSpPr>
              <a:spLocks noChangeArrowheads="1"/>
            </p:cNvSpPr>
            <p:nvPr/>
          </p:nvSpPr>
          <p:spPr bwMode="auto">
            <a:xfrm>
              <a:off x="4670425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" name="Rectangle 135"/>
            <p:cNvSpPr>
              <a:spLocks noChangeArrowheads="1"/>
            </p:cNvSpPr>
            <p:nvPr/>
          </p:nvSpPr>
          <p:spPr bwMode="auto">
            <a:xfrm>
              <a:off x="5459413" y="4803775"/>
              <a:ext cx="4762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" name="Rectangle 136"/>
            <p:cNvSpPr>
              <a:spLocks noChangeArrowheads="1"/>
            </p:cNvSpPr>
            <p:nvPr/>
          </p:nvSpPr>
          <p:spPr bwMode="auto">
            <a:xfrm>
              <a:off x="6261100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2" name="Rectangle 137"/>
            <p:cNvSpPr>
              <a:spLocks noChangeArrowheads="1"/>
            </p:cNvSpPr>
            <p:nvPr/>
          </p:nvSpPr>
          <p:spPr bwMode="auto">
            <a:xfrm>
              <a:off x="778192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3" name="Rectangle 138"/>
            <p:cNvSpPr>
              <a:spLocks noChangeArrowheads="1"/>
            </p:cNvSpPr>
            <p:nvPr/>
          </p:nvSpPr>
          <p:spPr bwMode="auto">
            <a:xfrm>
              <a:off x="842327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4" name="Rectangle 139"/>
            <p:cNvSpPr>
              <a:spLocks noChangeArrowheads="1"/>
            </p:cNvSpPr>
            <p:nvPr/>
          </p:nvSpPr>
          <p:spPr bwMode="auto">
            <a:xfrm>
              <a:off x="9021763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5" name="Rectangle 140"/>
            <p:cNvSpPr>
              <a:spLocks noChangeArrowheads="1"/>
            </p:cNvSpPr>
            <p:nvPr/>
          </p:nvSpPr>
          <p:spPr bwMode="auto">
            <a:xfrm>
              <a:off x="4722813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53650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6" name="Rectangle 141"/>
            <p:cNvSpPr>
              <a:spLocks noChangeArrowheads="1"/>
            </p:cNvSpPr>
            <p:nvPr/>
          </p:nvSpPr>
          <p:spPr bwMode="auto">
            <a:xfrm>
              <a:off x="5508625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7" name="Rectangle 142"/>
            <p:cNvSpPr>
              <a:spLocks noChangeArrowheads="1"/>
            </p:cNvSpPr>
            <p:nvPr/>
          </p:nvSpPr>
          <p:spPr bwMode="auto">
            <a:xfrm>
              <a:off x="6308725" y="5137150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smith@math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8" name="Rectangle 143"/>
            <p:cNvSpPr>
              <a:spLocks noChangeArrowheads="1"/>
            </p:cNvSpPr>
            <p:nvPr/>
          </p:nvSpPr>
          <p:spPr bwMode="auto">
            <a:xfrm>
              <a:off x="7937500" y="5137150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19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9" name="Rectangle 144"/>
            <p:cNvSpPr>
              <a:spLocks noChangeArrowheads="1"/>
            </p:cNvSpPr>
            <p:nvPr/>
          </p:nvSpPr>
          <p:spPr bwMode="auto">
            <a:xfrm>
              <a:off x="8555038" y="5137150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20" name="Rectangle 145"/>
            <p:cNvSpPr>
              <a:spLocks noChangeArrowheads="1"/>
            </p:cNvSpPr>
            <p:nvPr/>
          </p:nvSpPr>
          <p:spPr bwMode="auto">
            <a:xfrm>
              <a:off x="4670425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1" name="Rectangle 146"/>
            <p:cNvSpPr>
              <a:spLocks noChangeArrowheads="1"/>
            </p:cNvSpPr>
            <p:nvPr/>
          </p:nvSpPr>
          <p:spPr bwMode="auto">
            <a:xfrm>
              <a:off x="4670425" y="5476875"/>
              <a:ext cx="7889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2" name="Rectangle 147"/>
            <p:cNvSpPr>
              <a:spLocks noChangeArrowheads="1"/>
            </p:cNvSpPr>
            <p:nvPr/>
          </p:nvSpPr>
          <p:spPr bwMode="auto">
            <a:xfrm>
              <a:off x="5459413" y="51387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3" name="Rectangle 148"/>
            <p:cNvSpPr>
              <a:spLocks noChangeArrowheads="1"/>
            </p:cNvSpPr>
            <p:nvPr/>
          </p:nvSpPr>
          <p:spPr bwMode="auto">
            <a:xfrm>
              <a:off x="5459413" y="5476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4" name="Rectangle 149"/>
            <p:cNvSpPr>
              <a:spLocks noChangeArrowheads="1"/>
            </p:cNvSpPr>
            <p:nvPr/>
          </p:nvSpPr>
          <p:spPr bwMode="auto">
            <a:xfrm>
              <a:off x="5464175" y="5476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5" name="Rectangle 150"/>
            <p:cNvSpPr>
              <a:spLocks noChangeArrowheads="1"/>
            </p:cNvSpPr>
            <p:nvPr/>
          </p:nvSpPr>
          <p:spPr bwMode="auto">
            <a:xfrm>
              <a:off x="6261100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6" name="Rectangle 151"/>
            <p:cNvSpPr>
              <a:spLocks noChangeArrowheads="1"/>
            </p:cNvSpPr>
            <p:nvPr/>
          </p:nvSpPr>
          <p:spPr bwMode="auto">
            <a:xfrm>
              <a:off x="6261100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" name="Rectangle 152"/>
            <p:cNvSpPr>
              <a:spLocks noChangeArrowheads="1"/>
            </p:cNvSpPr>
            <p:nvPr/>
          </p:nvSpPr>
          <p:spPr bwMode="auto">
            <a:xfrm>
              <a:off x="6265863" y="5476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Rectangle 153"/>
            <p:cNvSpPr>
              <a:spLocks noChangeArrowheads="1"/>
            </p:cNvSpPr>
            <p:nvPr/>
          </p:nvSpPr>
          <p:spPr bwMode="auto">
            <a:xfrm>
              <a:off x="778192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Rectangle 154"/>
            <p:cNvSpPr>
              <a:spLocks noChangeArrowheads="1"/>
            </p:cNvSpPr>
            <p:nvPr/>
          </p:nvSpPr>
          <p:spPr bwMode="auto">
            <a:xfrm>
              <a:off x="778192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0" name="Rectangle 155"/>
            <p:cNvSpPr>
              <a:spLocks noChangeArrowheads="1"/>
            </p:cNvSpPr>
            <p:nvPr/>
          </p:nvSpPr>
          <p:spPr bwMode="auto">
            <a:xfrm>
              <a:off x="7786688" y="5476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1" name="Rectangle 156"/>
            <p:cNvSpPr>
              <a:spLocks noChangeArrowheads="1"/>
            </p:cNvSpPr>
            <p:nvPr/>
          </p:nvSpPr>
          <p:spPr bwMode="auto">
            <a:xfrm>
              <a:off x="842327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2" name="Rectangle 157"/>
            <p:cNvSpPr>
              <a:spLocks noChangeArrowheads="1"/>
            </p:cNvSpPr>
            <p:nvPr/>
          </p:nvSpPr>
          <p:spPr bwMode="auto">
            <a:xfrm>
              <a:off x="842327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3" name="Rectangle 158"/>
            <p:cNvSpPr>
              <a:spLocks noChangeArrowheads="1"/>
            </p:cNvSpPr>
            <p:nvPr/>
          </p:nvSpPr>
          <p:spPr bwMode="auto">
            <a:xfrm>
              <a:off x="8428038" y="5476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4" name="Rectangle 159"/>
            <p:cNvSpPr>
              <a:spLocks noChangeArrowheads="1"/>
            </p:cNvSpPr>
            <p:nvPr/>
          </p:nvSpPr>
          <p:spPr bwMode="auto">
            <a:xfrm>
              <a:off x="9021763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5" name="Rectangle 160"/>
            <p:cNvSpPr>
              <a:spLocks noChangeArrowheads="1"/>
            </p:cNvSpPr>
            <p:nvPr/>
          </p:nvSpPr>
          <p:spPr bwMode="auto">
            <a:xfrm>
              <a:off x="9021763" y="5476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6" name="Rectangle 11"/>
            <p:cNvSpPr>
              <a:spLocks noChangeArrowheads="1"/>
            </p:cNvSpPr>
            <p:nvPr/>
          </p:nvSpPr>
          <p:spPr bwMode="auto">
            <a:xfrm>
              <a:off x="4646613" y="3638464"/>
              <a:ext cx="13016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Students</a:t>
              </a:r>
            </a:p>
          </p:txBody>
        </p:sp>
        <p:sp>
          <p:nvSpPr>
            <p:cNvPr id="337" name="Line 162"/>
            <p:cNvSpPr>
              <a:spLocks noChangeShapeType="1"/>
            </p:cNvSpPr>
            <p:nvPr/>
          </p:nvSpPr>
          <p:spPr bwMode="auto">
            <a:xfrm>
              <a:off x="4648200" y="4460875"/>
              <a:ext cx="434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" name="Line 163"/>
            <p:cNvSpPr>
              <a:spLocks noChangeShapeType="1"/>
            </p:cNvSpPr>
            <p:nvPr/>
          </p:nvSpPr>
          <p:spPr bwMode="auto">
            <a:xfrm>
              <a:off x="5257800" y="4114800"/>
              <a:ext cx="3733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9" name="Line 167"/>
            <p:cNvSpPr>
              <a:spLocks noChangeShapeType="1"/>
            </p:cNvSpPr>
            <p:nvPr/>
          </p:nvSpPr>
          <p:spPr bwMode="auto">
            <a:xfrm>
              <a:off x="5459413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0" name="Line 168"/>
            <p:cNvSpPr>
              <a:spLocks noChangeShapeType="1"/>
            </p:cNvSpPr>
            <p:nvPr/>
          </p:nvSpPr>
          <p:spPr bwMode="auto">
            <a:xfrm>
              <a:off x="7772400" y="41148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1" name="Line 169"/>
            <p:cNvSpPr>
              <a:spLocks noChangeShapeType="1"/>
            </p:cNvSpPr>
            <p:nvPr/>
          </p:nvSpPr>
          <p:spPr bwMode="auto">
            <a:xfrm>
              <a:off x="8423275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14400" y="2098424"/>
            <a:ext cx="7117001" cy="1570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  <p:bldP spid="172" grpId="0" animBg="1"/>
      <p:bldP spid="179" grpId="0" animBg="1"/>
      <p:bldP spid="180" grpId="0" animBg="1"/>
      <p:bldP spid="181" grpId="0" animBg="1"/>
      <p:bldP spid="182" grpId="0" animBg="1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Enforcing Referential Integrity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tx2"/>
                </a:solidFill>
              </a:rPr>
              <a:t>sid</a:t>
            </a:r>
            <a:r>
              <a:rPr lang="en-US" sz="2400" dirty="0">
                <a:solidFill>
                  <a:schemeClr val="tx2"/>
                </a:solidFill>
              </a:rPr>
              <a:t> in Enrolled: foreign key referencing Students.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Scenarios: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Insert Enrolled tuple with non-existent student id?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Delete a Students tuple?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Also delete Enrolled tuples that refer to it? (CASCADE)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Disallow if referred to? (NO ACTION)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Set sid in referring Enrolled </a:t>
            </a:r>
            <a:r>
              <a:rPr lang="en-US" sz="2000" dirty="0" err="1">
                <a:solidFill>
                  <a:schemeClr val="tx2"/>
                </a:solidFill>
              </a:rPr>
              <a:t>tups</a:t>
            </a:r>
            <a:r>
              <a:rPr lang="en-US" sz="2000" dirty="0">
                <a:solidFill>
                  <a:schemeClr val="tx2"/>
                </a:solidFill>
              </a:rPr>
              <a:t> to a default value? (SET DEFAULT)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Set sid in referring Enrolled tuples to null, denoting `unknown’ or `inapplicable’. (SET NULL)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Similar issues arise if primary key of Students tuple is updated.</a:t>
            </a:r>
          </a:p>
        </p:txBody>
      </p:sp>
    </p:spTree>
    <p:extLst>
      <p:ext uri="{BB962C8B-B14F-4D97-AF65-F5344CB8AC3E}">
        <p14:creationId xmlns:p14="http://schemas.microsoft.com/office/powerpoint/2010/main" val="6689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52400" y="838200"/>
            <a:ext cx="3046750" cy="3698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Useful when more general ICs than keys are involved.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use queries to express constraint.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Checked </a:t>
            </a:r>
            <a:r>
              <a:rPr lang="en-US" sz="2400" dirty="0">
                <a:solidFill>
                  <a:schemeClr val="tx2"/>
                </a:solidFill>
              </a:rPr>
              <a:t>on insert or update.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Constraints can be named.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00400" y="877019"/>
            <a:ext cx="4953280" cy="255198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TABLE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( sid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rating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age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 rating &gt;= 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rating &lt;= 10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)) 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198632" y="3538066"/>
            <a:ext cx="5261057" cy="31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TABLE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Reserves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( 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bid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day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bid,day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CONSTRAINT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noInterlakeRes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('Interlake'</a:t>
            </a:r>
            <a:r>
              <a:rPr lang="en-US" altLang="ja-JP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&lt;&gt;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(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Boats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= bid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)))</a:t>
            </a:r>
          </a:p>
        </p:txBody>
      </p:sp>
      <p:sp>
        <p:nvSpPr>
          <p:cNvPr id="2" name="Bent Arrow 1"/>
          <p:cNvSpPr/>
          <p:nvPr/>
        </p:nvSpPr>
        <p:spPr>
          <a:xfrm flipH="1">
            <a:off x="6629400" y="4038600"/>
            <a:ext cx="1143000" cy="2209800"/>
          </a:xfrm>
          <a:prstGeom prst="bentArrow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s)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+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 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&lt;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100 )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00800" y="158115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693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590801" y="1102525"/>
            <a:ext cx="6248400" cy="2859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 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s)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+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 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&lt;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100 )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1788325"/>
            <a:ext cx="3046750" cy="3698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Awkward and wrong!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checks sailors</a:t>
            </a:r>
            <a:r>
              <a:rPr lang="en-US" sz="2000" dirty="0" smtClean="0">
                <a:solidFill>
                  <a:schemeClr val="tx2"/>
                </a:solidFill>
              </a:rPr>
              <a:t>!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ASSERTION is the right solution; not associated with either table.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Unfortunately, not supported in many DBMS.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Triggers are another solution.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81399" y="4455325"/>
            <a:ext cx="5105401" cy="1793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ASSERTION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smallClub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 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+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 100 )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00800" y="114300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213018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 build="p"/>
      <p:bldP spid="13" grpId="1" build="allAtOnce" animBg="1"/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43351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3270"/>
            <a:ext cx="3200400" cy="320601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1" y="2076237"/>
            <a:ext cx="242583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Embedded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SQL</a:t>
            </a:r>
            <a:endParaRPr lang="en-US" sz="36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Example Database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19183"/>
              </p:ext>
            </p:extLst>
          </p:nvPr>
        </p:nvGraphicFramePr>
        <p:xfrm>
          <a:off x="381000" y="2286000"/>
          <a:ext cx="4343400" cy="158470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304800" y="18288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494"/>
              </p:ext>
            </p:extLst>
          </p:nvPr>
        </p:nvGraphicFramePr>
        <p:xfrm>
          <a:off x="3124200" y="5062538"/>
          <a:ext cx="4191000" cy="1189038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12/2015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13/2015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3048000" y="4605338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Reserves</a:t>
            </a:r>
          </a:p>
        </p:txBody>
      </p:sp>
      <p:graphicFrame>
        <p:nvGraphicFramePr>
          <p:cNvPr id="1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97694"/>
              </p:ext>
            </p:extLst>
          </p:nvPr>
        </p:nvGraphicFramePr>
        <p:xfrm>
          <a:off x="5334000" y="2286000"/>
          <a:ext cx="3429000" cy="1584704"/>
        </p:xfrm>
        <a:graphic>
          <a:graphicData uri="http://schemas.openxmlformats.org/drawingml/2006/table">
            <a:tbl>
              <a:tblPr/>
              <a:tblGrid>
                <a:gridCol w="857250"/>
                <a:gridCol w="1581150"/>
                <a:gridCol w="9906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Nina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Pinta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blue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Santa Maria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78"/>
          <p:cNvSpPr>
            <a:spLocks noChangeArrowheads="1"/>
          </p:cNvSpPr>
          <p:nvPr/>
        </p:nvSpPr>
        <p:spPr bwMode="auto">
          <a:xfrm>
            <a:off x="5257800" y="1828800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Boats</a:t>
            </a:r>
          </a:p>
        </p:txBody>
      </p:sp>
    </p:spTree>
    <p:extLst>
      <p:ext uri="{BB962C8B-B14F-4D97-AF65-F5344CB8AC3E}">
        <p14:creationId xmlns:p14="http://schemas.microsoft.com/office/powerpoint/2010/main" val="7431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pPr algn="ctr"/>
                <a:t>80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Writing Applications with 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5222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4405C"/>
                </a:solidFill>
              </a:rPr>
              <a:t>SQL is not a general purpose programming language.</a:t>
            </a:r>
          </a:p>
          <a:p>
            <a:pPr lvl="1"/>
            <a:r>
              <a:rPr lang="en-US" sz="2200" dirty="0">
                <a:solidFill>
                  <a:srgbClr val="14405C"/>
                </a:solidFill>
              </a:rPr>
              <a:t>+ Tailored for data retrieval and manipulation</a:t>
            </a:r>
          </a:p>
          <a:p>
            <a:pPr lvl="1"/>
            <a:r>
              <a:rPr lang="en-US" sz="2200" dirty="0">
                <a:solidFill>
                  <a:srgbClr val="14405C"/>
                </a:solidFill>
              </a:rPr>
              <a:t>+ Relatively easy to optimize and parallelize</a:t>
            </a:r>
          </a:p>
          <a:p>
            <a:r>
              <a:rPr lang="en-US" sz="2400" dirty="0">
                <a:solidFill>
                  <a:srgbClr val="14405C"/>
                </a:solidFill>
              </a:rPr>
              <a:t>Awkward to write entire apps in SQL</a:t>
            </a:r>
          </a:p>
          <a:p>
            <a:endParaRPr lang="en-US" sz="2400" dirty="0">
              <a:solidFill>
                <a:srgbClr val="14405C"/>
              </a:solidFill>
            </a:endParaRPr>
          </a:p>
          <a:p>
            <a:r>
              <a:rPr lang="en-US" sz="2400" dirty="0">
                <a:solidFill>
                  <a:srgbClr val="14405C"/>
                </a:solidFill>
              </a:rPr>
              <a:t>Options:</a:t>
            </a:r>
          </a:p>
          <a:p>
            <a:pPr lvl="1"/>
            <a:r>
              <a:rPr lang="en-US" sz="2200" dirty="0">
                <a:solidFill>
                  <a:srgbClr val="14405C"/>
                </a:solidFill>
              </a:rPr>
              <a:t>Make the query language “Turing complete”</a:t>
            </a:r>
          </a:p>
          <a:p>
            <a:pPr lvl="2"/>
            <a:r>
              <a:rPr lang="en-US" sz="2000" dirty="0">
                <a:solidFill>
                  <a:srgbClr val="14405C"/>
                </a:solidFill>
              </a:rPr>
              <a:t>Avoids the “impedance mismatch”</a:t>
            </a:r>
          </a:p>
          <a:p>
            <a:pPr lvl="2"/>
            <a:r>
              <a:rPr lang="en-US" sz="2000" dirty="0">
                <a:solidFill>
                  <a:srgbClr val="14405C"/>
                </a:solidFill>
              </a:rPr>
              <a:t>makes “simple” relational language complex</a:t>
            </a:r>
          </a:p>
          <a:p>
            <a:pPr lvl="1"/>
            <a:r>
              <a:rPr lang="en-US" sz="2200" dirty="0">
                <a:solidFill>
                  <a:srgbClr val="14405C"/>
                </a:solidFill>
              </a:rPr>
              <a:t>Allow SQL to be embedded in regular programming languages</a:t>
            </a:r>
            <a:r>
              <a:rPr lang="en-US" sz="2200" dirty="0" smtClean="0">
                <a:solidFill>
                  <a:srgbClr val="14405C"/>
                </a:solidFill>
              </a:rPr>
              <a:t>.</a:t>
            </a:r>
            <a:endParaRPr lang="en-US" sz="2200" dirty="0">
              <a:solidFill>
                <a:srgbClr val="144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Cursors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700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8739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2549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Can declare a cursor on a relation or query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open </a:t>
            </a:r>
            <a:r>
              <a:rPr lang="en-US" sz="2400" dirty="0">
                <a:solidFill>
                  <a:schemeClr val="tx2"/>
                </a:solidFill>
              </a:rPr>
              <a:t>a cursor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repeatedly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fetch</a:t>
            </a:r>
            <a:r>
              <a:rPr lang="en-US" sz="2400" dirty="0">
                <a:solidFill>
                  <a:schemeClr val="tx2"/>
                </a:solidFill>
              </a:rPr>
              <a:t> a tuple (moving the cursor)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Special return value when all tuples have been retrieved.</a:t>
            </a:r>
          </a:p>
          <a:p>
            <a:r>
              <a:rPr lang="en-US" sz="2400" dirty="0">
                <a:solidFill>
                  <a:schemeClr val="tx2"/>
                </a:solidFill>
              </a:rPr>
              <a:t>ORDER BY allows control over the order tuples are returned.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Fields in ORDER BY clause must also appear in SELECT clause.</a:t>
            </a:r>
          </a:p>
          <a:p>
            <a:r>
              <a:rPr lang="en-US" sz="2400" dirty="0">
                <a:solidFill>
                  <a:schemeClr val="tx2"/>
                </a:solidFill>
              </a:rPr>
              <a:t>LIMIT controls the number of rows returned (good fit w/ORDER BY)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also modify/delete tuple pointed to by a cursor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A “non-relational” way to get a handle to a particular tuple</a:t>
            </a:r>
          </a:p>
        </p:txBody>
      </p:sp>
    </p:spTree>
    <p:extLst>
      <p:ext uri="{BB962C8B-B14F-4D97-AF65-F5344CB8AC3E}">
        <p14:creationId xmlns:p14="http://schemas.microsoft.com/office/powerpoint/2010/main" val="20321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Database APIs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700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8739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2549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A library with database calls (API)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special objects/methods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passes SQL strings from language, presents result sets in a language-friendly way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ODBC a C/C++ standard started on Windows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JDBC a Java equivalent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Most scripting languages have similar things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E.g. in Python there’s the “psycopg2” </a:t>
            </a:r>
            <a:r>
              <a:rPr lang="en-US" sz="2200" dirty="0" smtClean="0">
                <a:solidFill>
                  <a:schemeClr val="tx2"/>
                </a:solidFill>
              </a:rPr>
              <a:t>driver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ODBC/JDBC try to be DBMS-neutral 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at least try to hide distinctions across different DBMSs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Database APIs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700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8739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2549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Object-Relational </a:t>
            </a:r>
            <a:r>
              <a:rPr lang="en-US" sz="2400" dirty="0">
                <a:solidFill>
                  <a:schemeClr val="tx2"/>
                </a:solidFill>
              </a:rPr>
              <a:t>Mappings (ORMs)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Ruby on Rails, Django, Spring, </a:t>
            </a:r>
            <a:r>
              <a:rPr lang="en-US" sz="2200" dirty="0" err="1">
                <a:solidFill>
                  <a:schemeClr val="tx2"/>
                </a:solidFill>
              </a:rPr>
              <a:t>BackboneORM</a:t>
            </a:r>
            <a:r>
              <a:rPr lang="en-US" sz="2200" dirty="0">
                <a:solidFill>
                  <a:schemeClr val="tx2"/>
                </a:solidFill>
              </a:rPr>
              <a:t>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Automagically map database rows into PL objects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Magic can be great; magic can bite you.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We </a:t>
            </a:r>
            <a:r>
              <a:rPr lang="en-US" sz="2200" dirty="0">
                <a:solidFill>
                  <a:schemeClr val="tx2"/>
                </a:solidFill>
              </a:rPr>
              <a:t>won’t cover ORMs much – see CS169.</a:t>
            </a:r>
          </a:p>
        </p:txBody>
      </p:sp>
    </p:spTree>
    <p:extLst>
      <p:ext uri="{BB962C8B-B14F-4D97-AF65-F5344CB8AC3E}">
        <p14:creationId xmlns:p14="http://schemas.microsoft.com/office/powerpoint/2010/main" val="5611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700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8739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2549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Relational model has well-defined query semantics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SQL provides functionality close to basic relational model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(some differences in duplicate handling, null values, set operators, …)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Typically, many ways to write a query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DBMS figures out a fast way to execute a query, regardless of how it is written.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SQL DDL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977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152400" y="1219200"/>
            <a:ext cx="5638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sid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rating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age 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REAL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bid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color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(bid));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sid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bid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day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DATE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(sid, bid, day),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(sid)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REFERENCES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(bid)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REFERENCES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Boats);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51751"/>
              </p:ext>
            </p:extLst>
          </p:nvPr>
        </p:nvGraphicFramePr>
        <p:xfrm>
          <a:off x="5715000" y="990600"/>
          <a:ext cx="3200400" cy="1341440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800100"/>
                <a:gridCol w="8001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4039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474788"/>
                <a:gridCol w="925512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Nina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Pinta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blue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Santa Maria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77726"/>
              </p:ext>
            </p:extLst>
          </p:nvPr>
        </p:nvGraphicFramePr>
        <p:xfrm>
          <a:off x="5715000" y="5029200"/>
          <a:ext cx="3200400" cy="10287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AutoShape 92"/>
          <p:cNvCxnSpPr>
            <a:cxnSpLocks noChangeShapeType="1"/>
          </p:cNvCxnSpPr>
          <p:nvPr/>
        </p:nvCxnSpPr>
        <p:spPr bwMode="auto">
          <a:xfrm rot="10800000" flipH="1">
            <a:off x="5715000" y="1158875"/>
            <a:ext cx="1588" cy="4041775"/>
          </a:xfrm>
          <a:prstGeom prst="curvedConnector3">
            <a:avLst>
              <a:gd name="adj1" fmla="val -25500009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94"/>
          <p:cNvCxnSpPr>
            <a:cxnSpLocks noChangeShapeType="1"/>
          </p:cNvCxnSpPr>
          <p:nvPr/>
        </p:nvCxnSpPr>
        <p:spPr bwMode="auto">
          <a:xfrm rot="5400000" flipH="1">
            <a:off x="5648325" y="3362325"/>
            <a:ext cx="2133600" cy="1200150"/>
          </a:xfrm>
          <a:prstGeom prst="curvedConnector3">
            <a:avLst>
              <a:gd name="adj1" fmla="val 110713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4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95A5A6"/>
      </a:dk1>
      <a:lt1>
        <a:sysClr val="window" lastClr="FFFFFF"/>
      </a:lt1>
      <a:dk2>
        <a:srgbClr val="14405C"/>
      </a:dk2>
      <a:lt2>
        <a:srgbClr val="F2F2F2"/>
      </a:lt2>
      <a:accent1>
        <a:srgbClr val="2980B9"/>
      </a:accent1>
      <a:accent2>
        <a:srgbClr val="15405B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38970</TotalTime>
  <Words>5270</Words>
  <Application>Microsoft Macintosh PowerPoint</Application>
  <PresentationFormat>On-screen Show (4:3)</PresentationFormat>
  <Paragraphs>1449</Paragraphs>
  <Slides>84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101" baseType="lpstr">
      <vt:lpstr>Book Antiqua</vt:lpstr>
      <vt:lpstr>Calibri</vt:lpstr>
      <vt:lpstr>Helvetica Neue</vt:lpstr>
      <vt:lpstr>Helvetica Neue Light</vt:lpstr>
      <vt:lpstr>Lucida Console</vt:lpstr>
      <vt:lpstr>Monaco</vt:lpstr>
      <vt:lpstr>ＭＳ Ｐゴシック</vt:lpstr>
      <vt:lpstr>Osaka</vt:lpstr>
      <vt:lpstr>Source Sans Pro</vt:lpstr>
      <vt:lpstr>Source Sans Pro Light</vt:lpstr>
      <vt:lpstr>Tahoma</vt:lpstr>
      <vt:lpstr>Times New Roman</vt:lpstr>
      <vt:lpstr>Arial</vt:lpstr>
      <vt:lpstr>Office Theme</vt:lpstr>
      <vt:lpstr>Worksheet</vt:lpstr>
      <vt:lpstr>Document</vt:lpstr>
      <vt:lpstr>Microsoft Excel 97 - 2004 Worksheet</vt:lpstr>
      <vt:lpstr>PowerPoint Presentation</vt:lpstr>
      <vt:lpstr>Life of a Query</vt:lpstr>
      <vt:lpstr>SQL: Intergalactic Dataspeak</vt:lpstr>
      <vt:lpstr>SQL Pros and Cons</vt:lpstr>
      <vt:lpstr>Relational Terminology</vt:lpstr>
      <vt:lpstr>Relational Tables</vt:lpstr>
      <vt:lpstr>SQL Language</vt:lpstr>
      <vt:lpstr>Example Database</vt:lpstr>
      <vt:lpstr>The SQL DDL</vt:lpstr>
      <vt:lpstr>The SQL DML</vt:lpstr>
      <vt:lpstr>PowerPoint Presentation</vt:lpstr>
      <vt:lpstr>SQL DML 1: Basic Single-Table Queries</vt:lpstr>
      <vt:lpstr>Basic Single-Table Queries</vt:lpstr>
      <vt:lpstr>Basic Single-Table Queries</vt:lpstr>
      <vt:lpstr>Basic Single-Table Queries</vt:lpstr>
      <vt:lpstr>ORDER BY</vt:lpstr>
      <vt:lpstr>ORDER BY</vt:lpstr>
      <vt:lpstr>Aggregates</vt:lpstr>
      <vt:lpstr>GROUP BY</vt:lpstr>
      <vt:lpstr>HAVING</vt:lpstr>
      <vt:lpstr>Putting it all together</vt:lpstr>
      <vt:lpstr>Conceptual SQL Evaluation</vt:lpstr>
      <vt:lpstr>Try it Yourself</vt:lpstr>
      <vt:lpstr>PowerPoint Presentation</vt:lpstr>
      <vt:lpstr>Querying Multiple Relations</vt:lpstr>
      <vt:lpstr>Querying Multiple Relations</vt:lpstr>
      <vt:lpstr>Join Queries</vt:lpstr>
      <vt:lpstr>Query Semantics</vt:lpstr>
      <vt:lpstr>Conceptual SQL Evaluation</vt:lpstr>
      <vt:lpstr>Find sailors who have reserved at least one boat</vt:lpstr>
      <vt:lpstr>About Range Variables</vt:lpstr>
      <vt:lpstr>Arithmetic Expressions</vt:lpstr>
      <vt:lpstr>String Comparisons</vt:lpstr>
      <vt:lpstr>Find sids of sailors who’ve reserved a red or green boat</vt:lpstr>
      <vt:lpstr>Find sids of sailors who’ve reserved a red AND a green boat</vt:lpstr>
      <vt:lpstr>Find sids of sailors who’ve reserved a red AND a green boat</vt:lpstr>
      <vt:lpstr>Find sids of sailors who’ve reserved a red AND a green boat</vt:lpstr>
      <vt:lpstr>Find sids of sailors who’ve reserved a red AND a green boat</vt:lpstr>
      <vt:lpstr>Find sids of sailors who have not reserved a boat</vt:lpstr>
      <vt:lpstr>Nested Queries: IN</vt:lpstr>
      <vt:lpstr>Nested Queries: NOT IN</vt:lpstr>
      <vt:lpstr>Nested Queries with Correlation</vt:lpstr>
      <vt:lpstr>More on Set-Comparison Operators</vt:lpstr>
      <vt:lpstr>A Tougher Query</vt:lpstr>
      <vt:lpstr>ARGMAX?</vt:lpstr>
      <vt:lpstr>ARGMAX?</vt:lpstr>
      <vt:lpstr>NULL Values</vt:lpstr>
      <vt:lpstr>NULL Values: Truth table</vt:lpstr>
      <vt:lpstr>PowerPoint Presentation</vt:lpstr>
      <vt:lpstr>Joins</vt:lpstr>
      <vt:lpstr>Inner Joins</vt:lpstr>
      <vt:lpstr>PowerPoint Presentation</vt:lpstr>
      <vt:lpstr>Left Outer Join</vt:lpstr>
      <vt:lpstr>PowerPoint Presentation</vt:lpstr>
      <vt:lpstr>Right Outer Join</vt:lpstr>
      <vt:lpstr>PowerPoint Presentation</vt:lpstr>
      <vt:lpstr>Full Outer Join</vt:lpstr>
      <vt:lpstr>PowerPoint Presentation</vt:lpstr>
      <vt:lpstr>PowerPoint Presentation</vt:lpstr>
      <vt:lpstr>Views: Named Queries</vt:lpstr>
      <vt:lpstr>Views Instead of Relations in Queries</vt:lpstr>
      <vt:lpstr>Subqueries in FROM</vt:lpstr>
      <vt:lpstr>Common Table Expressions: WITH</vt:lpstr>
      <vt:lpstr>Discretionary Access Control</vt:lpstr>
      <vt:lpstr>PowerPoint Presentation</vt:lpstr>
      <vt:lpstr>Integrity Constraints</vt:lpstr>
      <vt:lpstr>Where do ICs come from?</vt:lpstr>
      <vt:lpstr>Key Constraints</vt:lpstr>
      <vt:lpstr>Primary Keys</vt:lpstr>
      <vt:lpstr>Primary and Candidate Keys</vt:lpstr>
      <vt:lpstr>Primary and Candidate Keys</vt:lpstr>
      <vt:lpstr>Primary and Candidate Keys</vt:lpstr>
      <vt:lpstr>Foreign Keys, Referential Integrity</vt:lpstr>
      <vt:lpstr>Foreign Keys in SQL</vt:lpstr>
      <vt:lpstr>Enforcing Referential Integrity</vt:lpstr>
      <vt:lpstr>General Constraints</vt:lpstr>
      <vt:lpstr>Constraints Over Multiple Relations</vt:lpstr>
      <vt:lpstr>Constraints Over Multiple Relations</vt:lpstr>
      <vt:lpstr>PowerPoint Presentation</vt:lpstr>
      <vt:lpstr>Writing Applications with SQL</vt:lpstr>
      <vt:lpstr>Cursors</vt:lpstr>
      <vt:lpstr>Database APIs</vt:lpstr>
      <vt:lpstr>Database APIs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Amit Shukla</cp:lastModifiedBy>
  <cp:revision>844</cp:revision>
  <dcterms:created xsi:type="dcterms:W3CDTF">2006-08-16T00:00:00Z</dcterms:created>
  <dcterms:modified xsi:type="dcterms:W3CDTF">2016-09-01T05:21:03Z</dcterms:modified>
</cp:coreProperties>
</file>