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Relationship Id="rId5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346" y="-10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018529-F1D7-486B-8B14-50431A09F1BD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B0F172BF-D264-42EA-A78D-F22C098D1D4B}">
      <dgm:prSet phldrT="[Text]"/>
      <dgm:spPr/>
      <dgm:t>
        <a:bodyPr/>
        <a:lstStyle/>
        <a:p>
          <a:r>
            <a:rPr lang="zh-CN" altLang="en-US" dirty="0" smtClean="0"/>
            <a:t>根据收入计算纳税金额</a:t>
          </a:r>
          <a:endParaRPr lang="en-US" dirty="0"/>
        </a:p>
      </dgm:t>
    </dgm:pt>
    <dgm:pt modelId="{CDE18C5A-B419-41BF-83E8-0BBD840998E1}" type="parTrans" cxnId="{9AB3C7C5-58E9-4E10-B82B-AD17E0B4D7D7}">
      <dgm:prSet/>
      <dgm:spPr/>
      <dgm:t>
        <a:bodyPr/>
        <a:lstStyle/>
        <a:p>
          <a:endParaRPr lang="en-US"/>
        </a:p>
      </dgm:t>
    </dgm:pt>
    <dgm:pt modelId="{6C3A2FEC-FE13-4034-AEAF-AD9F3B3EECD0}" type="sibTrans" cxnId="{9AB3C7C5-58E9-4E10-B82B-AD17E0B4D7D7}">
      <dgm:prSet/>
      <dgm:spPr/>
      <dgm:t>
        <a:bodyPr/>
        <a:lstStyle/>
        <a:p>
          <a:endParaRPr lang="en-US"/>
        </a:p>
      </dgm:t>
    </dgm:pt>
    <dgm:pt modelId="{795D2A1B-8F92-44B7-B63F-10EDCE635C4B}">
      <dgm:prSet phldrT="[Text]"/>
      <dgm:spPr/>
      <dgm:t>
        <a:bodyPr/>
        <a:lstStyle/>
        <a:p>
          <a:r>
            <a:rPr lang="zh-CN" altLang="en-US" dirty="0" smtClean="0"/>
            <a:t>在薪水中扣除税金</a:t>
          </a:r>
          <a:endParaRPr lang="en-US" dirty="0"/>
        </a:p>
      </dgm:t>
    </dgm:pt>
    <dgm:pt modelId="{C65C387B-2E7F-41CB-A831-7D484112E0D7}" type="parTrans" cxnId="{5684A08E-D4EA-4479-B43E-9E19DF7BE0BB}">
      <dgm:prSet/>
      <dgm:spPr/>
      <dgm:t>
        <a:bodyPr/>
        <a:lstStyle/>
        <a:p>
          <a:endParaRPr lang="en-US"/>
        </a:p>
      </dgm:t>
    </dgm:pt>
    <dgm:pt modelId="{B3539569-C8D4-40EB-B28A-DB93E9B57576}" type="sibTrans" cxnId="{5684A08E-D4EA-4479-B43E-9E19DF7BE0BB}">
      <dgm:prSet/>
      <dgm:spPr/>
      <dgm:t>
        <a:bodyPr/>
        <a:lstStyle/>
        <a:p>
          <a:endParaRPr lang="en-US"/>
        </a:p>
      </dgm:t>
    </dgm:pt>
    <dgm:pt modelId="{B3AF0586-68DD-47C8-A81E-D962678C6248}">
      <dgm:prSet phldrT="[Text]"/>
      <dgm:spPr/>
      <dgm:t>
        <a:bodyPr/>
        <a:lstStyle/>
        <a:p>
          <a:r>
            <a:rPr lang="zh-CN" altLang="en-US" dirty="0" smtClean="0"/>
            <a:t>向政府交纳税金</a:t>
          </a:r>
          <a:endParaRPr lang="en-US" dirty="0"/>
        </a:p>
      </dgm:t>
    </dgm:pt>
    <dgm:pt modelId="{A037B753-A4E1-4B7D-9947-0CC873630041}" type="parTrans" cxnId="{68EA290A-E608-4B28-9CAC-938431E7C18D}">
      <dgm:prSet/>
      <dgm:spPr/>
      <dgm:t>
        <a:bodyPr/>
        <a:lstStyle/>
        <a:p>
          <a:endParaRPr lang="en-US"/>
        </a:p>
      </dgm:t>
    </dgm:pt>
    <dgm:pt modelId="{AD28CD85-4D89-48CD-809E-558E95665203}" type="sibTrans" cxnId="{68EA290A-E608-4B28-9CAC-938431E7C18D}">
      <dgm:prSet/>
      <dgm:spPr/>
      <dgm:t>
        <a:bodyPr/>
        <a:lstStyle/>
        <a:p>
          <a:endParaRPr lang="en-US"/>
        </a:p>
      </dgm:t>
    </dgm:pt>
    <dgm:pt modelId="{524E6AAC-7B87-4575-B4B0-19CD8951A94A}" type="pres">
      <dgm:prSet presAssocID="{9D018529-F1D7-486B-8B14-50431A09F1BD}" presName="Name0" presStyleCnt="0">
        <dgm:presLayoutVars>
          <dgm:dir/>
          <dgm:animLvl val="lvl"/>
          <dgm:resizeHandles val="exact"/>
        </dgm:presLayoutVars>
      </dgm:prSet>
      <dgm:spPr/>
    </dgm:pt>
    <dgm:pt modelId="{C9D5E641-CAEA-468D-A1C4-7BC49B6A26C0}" type="pres">
      <dgm:prSet presAssocID="{B0F172BF-D264-42EA-A78D-F22C098D1D4B}" presName="parTxOnly" presStyleLbl="node1" presStyleIdx="0" presStyleCnt="3" custLinFactNeighborY="-167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363ED-8CCF-4463-BEEE-9F9629296615}" type="pres">
      <dgm:prSet presAssocID="{6C3A2FEC-FE13-4034-AEAF-AD9F3B3EECD0}" presName="parTxOnlySpace" presStyleCnt="0"/>
      <dgm:spPr/>
    </dgm:pt>
    <dgm:pt modelId="{4984620C-E45E-4337-8862-01AF7CFE3DF5}" type="pres">
      <dgm:prSet presAssocID="{795D2A1B-8F92-44B7-B63F-10EDCE635C4B}" presName="parTxOnly" presStyleLbl="node1" presStyleIdx="1" presStyleCnt="3" custLinFactNeighborY="-167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895D7-E196-4092-938F-5FC8A62D2BE1}" type="pres">
      <dgm:prSet presAssocID="{B3539569-C8D4-40EB-B28A-DB93E9B57576}" presName="parTxOnlySpace" presStyleCnt="0"/>
      <dgm:spPr/>
    </dgm:pt>
    <dgm:pt modelId="{218B644B-DADE-471F-88DF-C8D9D7A47C5E}" type="pres">
      <dgm:prSet presAssocID="{B3AF0586-68DD-47C8-A81E-D962678C6248}" presName="parTxOnly" presStyleLbl="node1" presStyleIdx="2" presStyleCnt="3" custLinFactNeighborY="-167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B3C7C5-58E9-4E10-B82B-AD17E0B4D7D7}" srcId="{9D018529-F1D7-486B-8B14-50431A09F1BD}" destId="{B0F172BF-D264-42EA-A78D-F22C098D1D4B}" srcOrd="0" destOrd="0" parTransId="{CDE18C5A-B419-41BF-83E8-0BBD840998E1}" sibTransId="{6C3A2FEC-FE13-4034-AEAF-AD9F3B3EECD0}"/>
    <dgm:cxn modelId="{5684A08E-D4EA-4479-B43E-9E19DF7BE0BB}" srcId="{9D018529-F1D7-486B-8B14-50431A09F1BD}" destId="{795D2A1B-8F92-44B7-B63F-10EDCE635C4B}" srcOrd="1" destOrd="0" parTransId="{C65C387B-2E7F-41CB-A831-7D484112E0D7}" sibTransId="{B3539569-C8D4-40EB-B28A-DB93E9B57576}"/>
    <dgm:cxn modelId="{47D68F8B-A8F1-4B8B-A7DD-22D4FF608BB7}" type="presOf" srcId="{795D2A1B-8F92-44B7-B63F-10EDCE635C4B}" destId="{4984620C-E45E-4337-8862-01AF7CFE3DF5}" srcOrd="0" destOrd="0" presId="urn:microsoft.com/office/officeart/2005/8/layout/chevron1"/>
    <dgm:cxn modelId="{674E5CEF-19A5-43B2-A957-E4F8B286CB07}" type="presOf" srcId="{9D018529-F1D7-486B-8B14-50431A09F1BD}" destId="{524E6AAC-7B87-4575-B4B0-19CD8951A94A}" srcOrd="0" destOrd="0" presId="urn:microsoft.com/office/officeart/2005/8/layout/chevron1"/>
    <dgm:cxn modelId="{CC369952-BA1D-47B2-8D25-7AE402D7AF92}" type="presOf" srcId="{B3AF0586-68DD-47C8-A81E-D962678C6248}" destId="{218B644B-DADE-471F-88DF-C8D9D7A47C5E}" srcOrd="0" destOrd="0" presId="urn:microsoft.com/office/officeart/2005/8/layout/chevron1"/>
    <dgm:cxn modelId="{68EA290A-E608-4B28-9CAC-938431E7C18D}" srcId="{9D018529-F1D7-486B-8B14-50431A09F1BD}" destId="{B3AF0586-68DD-47C8-A81E-D962678C6248}" srcOrd="2" destOrd="0" parTransId="{A037B753-A4E1-4B7D-9947-0CC873630041}" sibTransId="{AD28CD85-4D89-48CD-809E-558E95665203}"/>
    <dgm:cxn modelId="{999F28EE-079F-43D7-83A6-171B7ACE70B8}" type="presOf" srcId="{B0F172BF-D264-42EA-A78D-F22C098D1D4B}" destId="{C9D5E641-CAEA-468D-A1C4-7BC49B6A26C0}" srcOrd="0" destOrd="0" presId="urn:microsoft.com/office/officeart/2005/8/layout/chevron1"/>
    <dgm:cxn modelId="{4F1F7A11-68B0-4592-8E1E-3219C3C0525F}" type="presParOf" srcId="{524E6AAC-7B87-4575-B4B0-19CD8951A94A}" destId="{C9D5E641-CAEA-468D-A1C4-7BC49B6A26C0}" srcOrd="0" destOrd="0" presId="urn:microsoft.com/office/officeart/2005/8/layout/chevron1"/>
    <dgm:cxn modelId="{D05441D4-E28F-415E-ADC8-4B41A899E1C0}" type="presParOf" srcId="{524E6AAC-7B87-4575-B4B0-19CD8951A94A}" destId="{8C2363ED-8CCF-4463-BEEE-9F9629296615}" srcOrd="1" destOrd="0" presId="urn:microsoft.com/office/officeart/2005/8/layout/chevron1"/>
    <dgm:cxn modelId="{6AA74FEC-C71A-4784-A921-926FD7B6BC41}" type="presParOf" srcId="{524E6AAC-7B87-4575-B4B0-19CD8951A94A}" destId="{4984620C-E45E-4337-8862-01AF7CFE3DF5}" srcOrd="2" destOrd="0" presId="urn:microsoft.com/office/officeart/2005/8/layout/chevron1"/>
    <dgm:cxn modelId="{EBCA863E-584E-491F-AA3E-D1655A45199B}" type="presParOf" srcId="{524E6AAC-7B87-4575-B4B0-19CD8951A94A}" destId="{04D895D7-E196-4092-938F-5FC8A62D2BE1}" srcOrd="3" destOrd="0" presId="urn:microsoft.com/office/officeart/2005/8/layout/chevron1"/>
    <dgm:cxn modelId="{5343CF3F-A739-48BA-B13D-2D81AE2E9F32}" type="presParOf" srcId="{524E6AAC-7B87-4575-B4B0-19CD8951A94A}" destId="{218B644B-DADE-471F-88DF-C8D9D7A47C5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5E641-CAEA-468D-A1C4-7BC49B6A26C0}">
      <dsp:nvSpPr>
        <dsp:cNvPr id="0" name=""/>
        <dsp:cNvSpPr/>
      </dsp:nvSpPr>
      <dsp:spPr>
        <a:xfrm>
          <a:off x="2187" y="1320797"/>
          <a:ext cx="2665437" cy="106617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根据收入计算纳税金额</a:t>
          </a:r>
          <a:endParaRPr lang="en-US" sz="2300" kern="1200" dirty="0"/>
        </a:p>
      </dsp:txBody>
      <dsp:txXfrm>
        <a:off x="535274" y="1320797"/>
        <a:ext cx="1599263" cy="1066174"/>
      </dsp:txXfrm>
    </dsp:sp>
    <dsp:sp modelId="{4984620C-E45E-4337-8862-01AF7CFE3DF5}">
      <dsp:nvSpPr>
        <dsp:cNvPr id="0" name=""/>
        <dsp:cNvSpPr/>
      </dsp:nvSpPr>
      <dsp:spPr>
        <a:xfrm>
          <a:off x="2401081" y="1320797"/>
          <a:ext cx="2665437" cy="1066174"/>
        </a:xfrm>
        <a:prstGeom prst="chevron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在薪水中扣除税金</a:t>
          </a:r>
          <a:endParaRPr lang="en-US" sz="2300" kern="1200" dirty="0"/>
        </a:p>
      </dsp:txBody>
      <dsp:txXfrm>
        <a:off x="2934168" y="1320797"/>
        <a:ext cx="1599263" cy="1066174"/>
      </dsp:txXfrm>
    </dsp:sp>
    <dsp:sp modelId="{218B644B-DADE-471F-88DF-C8D9D7A47C5E}">
      <dsp:nvSpPr>
        <dsp:cNvPr id="0" name=""/>
        <dsp:cNvSpPr/>
      </dsp:nvSpPr>
      <dsp:spPr>
        <a:xfrm>
          <a:off x="4799974" y="1320797"/>
          <a:ext cx="2665437" cy="1066174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向政府交纳税金</a:t>
          </a:r>
          <a:endParaRPr lang="en-US" sz="2300" kern="1200" dirty="0"/>
        </a:p>
      </dsp:txBody>
      <dsp:txXfrm>
        <a:off x="5333061" y="1320797"/>
        <a:ext cx="1599263" cy="1066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94C4A-A08C-4341-872B-070889885967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inatax.gov.cn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29718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收入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所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得税</a:t>
            </a:r>
            <a:endParaRPr 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advTm="1919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76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怎样自行纳税</a:t>
            </a:r>
            <a:r>
              <a:rPr 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en-US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48006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5" y="1109990"/>
            <a:ext cx="7177356" cy="41840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04727" y="748958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填报纳税信息的表格</a:t>
            </a:r>
            <a:r>
              <a:rPr lang="en-US" sz="20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:</a:t>
            </a:r>
            <a:endParaRPr lang="en-US" sz="2000" b="1" u="sng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1714" y="1854683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u="sng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个人收入</a:t>
            </a:r>
            <a:endParaRPr lang="en-US" sz="2000" b="1" u="sng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cxnSp>
        <p:nvCxnSpPr>
          <p:cNvPr id="13" name="Elbow Connector 12"/>
          <p:cNvCxnSpPr/>
          <p:nvPr/>
        </p:nvCxnSpPr>
        <p:spPr>
          <a:xfrm rot="10800000" flipV="1">
            <a:off x="1081325" y="1986663"/>
            <a:ext cx="6233916" cy="105252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38686" y="2839136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u="sng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税率</a:t>
            </a:r>
            <a:endParaRPr lang="en-US" sz="2000" b="1" u="sng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cxnSp>
        <p:nvCxnSpPr>
          <p:cNvPr id="21" name="Elbow Connector 20"/>
          <p:cNvCxnSpPr/>
          <p:nvPr/>
        </p:nvCxnSpPr>
        <p:spPr>
          <a:xfrm rot="10800000">
            <a:off x="6088784" y="2590798"/>
            <a:ext cx="1676360" cy="44839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15241" y="4010055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u="sng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应纳税额</a:t>
            </a:r>
            <a:endParaRPr lang="en-US" sz="2000" b="1" u="sng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cxnSp>
        <p:nvCxnSpPr>
          <p:cNvPr id="25" name="Elbow Connector 24"/>
          <p:cNvCxnSpPr>
            <a:stCxn id="23" idx="1"/>
          </p:cNvCxnSpPr>
          <p:nvPr/>
        </p:nvCxnSpPr>
        <p:spPr>
          <a:xfrm rot="10800000">
            <a:off x="6538687" y="3201994"/>
            <a:ext cx="776555" cy="1008116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1918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500"/>
                            </p:stCondLst>
                            <p:childTnLst>
                              <p:par>
                                <p:cTn id="40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9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76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谁可以申请退税</a:t>
            </a:r>
            <a:r>
              <a:rPr 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en-US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5638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685800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任何人都可以申请退税</a:t>
            </a:r>
            <a:r>
              <a:rPr lang="en-US" sz="20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!</a:t>
            </a:r>
            <a:endParaRPr lang="en-US" sz="2000" b="1" u="sng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pic>
        <p:nvPicPr>
          <p:cNvPr id="15" name="Picture 14" descr="17.jpg"/>
          <p:cNvPicPr>
            <a:picLocks noChangeAspect="1"/>
          </p:cNvPicPr>
          <p:nvPr/>
        </p:nvPicPr>
        <p:blipFill>
          <a:blip r:embed="rId2" cstate="print"/>
          <a:srcRect t="22698" b="28664"/>
          <a:stretch>
            <a:fillRect/>
          </a:stretch>
        </p:blipFill>
        <p:spPr>
          <a:xfrm rot="21148712">
            <a:off x="4038600" y="2514600"/>
            <a:ext cx="2133600" cy="14913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30" name="Group 29"/>
          <p:cNvGrpSpPr/>
          <p:nvPr/>
        </p:nvGrpSpPr>
        <p:grpSpPr>
          <a:xfrm>
            <a:off x="533400" y="3048000"/>
            <a:ext cx="3276600" cy="457200"/>
            <a:chOff x="533400" y="3048000"/>
            <a:chExt cx="3276600" cy="457200"/>
          </a:xfrm>
        </p:grpSpPr>
        <p:sp>
          <p:nvSpPr>
            <p:cNvPr id="12" name="TextBox 11"/>
            <p:cNvSpPr txBox="1"/>
            <p:nvPr/>
          </p:nvSpPr>
          <p:spPr>
            <a:xfrm>
              <a:off x="838200" y="3105090"/>
              <a:ext cx="297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u="sng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用来偿还房贷、房租</a:t>
              </a:r>
              <a:endParaRPr lang="en-US" sz="2000" b="1" u="sng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  <p:pic>
          <p:nvPicPr>
            <p:cNvPr id="20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3400" y="3048000"/>
              <a:ext cx="457259" cy="432110"/>
            </a:xfrm>
            <a:prstGeom prst="rect">
              <a:avLst/>
            </a:prstGeom>
            <a:noFill/>
          </p:spPr>
        </p:pic>
      </p:grpSp>
      <p:grpSp>
        <p:nvGrpSpPr>
          <p:cNvPr id="31" name="Group 30"/>
          <p:cNvGrpSpPr/>
          <p:nvPr/>
        </p:nvGrpSpPr>
        <p:grpSpPr>
          <a:xfrm>
            <a:off x="-457200" y="4953000"/>
            <a:ext cx="5943600" cy="432110"/>
            <a:chOff x="-457200" y="4953000"/>
            <a:chExt cx="5943600" cy="432110"/>
          </a:xfrm>
        </p:grpSpPr>
        <p:pic>
          <p:nvPicPr>
            <p:cNvPr id="21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3400" y="4953000"/>
              <a:ext cx="457259" cy="432110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-457200" y="4953000"/>
              <a:ext cx="594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u="sng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用来抵扣子女的教育费用</a:t>
              </a:r>
              <a:endParaRPr lang="en-US" sz="2000" b="1" u="sng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457200" y="5587690"/>
            <a:ext cx="5943600" cy="432110"/>
            <a:chOff x="-457200" y="5587690"/>
            <a:chExt cx="5943600" cy="432110"/>
          </a:xfrm>
        </p:grpSpPr>
        <p:pic>
          <p:nvPicPr>
            <p:cNvPr id="23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3400" y="5587690"/>
              <a:ext cx="457259" cy="432110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-457200" y="5587690"/>
              <a:ext cx="594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u="sng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用来抵扣父母的赡养费用</a:t>
              </a:r>
              <a:endParaRPr lang="en-US" sz="2000" b="1" u="sng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pic>
        <p:nvPicPr>
          <p:cNvPr id="33" name="Picture 32" descr="wH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1024245"/>
            <a:ext cx="3669489" cy="1414155"/>
          </a:xfrm>
          <a:prstGeom prst="rect">
            <a:avLst/>
          </a:prstGeom>
        </p:spPr>
      </p:pic>
    </p:spTree>
  </p:cSld>
  <p:clrMapOvr>
    <a:masterClrMapping/>
  </p:clrMapOvr>
  <p:transition advTm="221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6629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r>
              <a:rPr 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lang="en-US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19812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8600" y="2286000"/>
            <a:ext cx="5867400" cy="476310"/>
            <a:chOff x="228600" y="1143000"/>
            <a:chExt cx="5867400" cy="476310"/>
          </a:xfrm>
        </p:grpSpPr>
        <p:sp>
          <p:nvSpPr>
            <p:cNvPr id="7" name="TextBox 6"/>
            <p:cNvSpPr txBox="1"/>
            <p:nvPr/>
          </p:nvSpPr>
          <p:spPr>
            <a:xfrm>
              <a:off x="228600" y="1219200"/>
              <a:ext cx="5867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依法纳税是每个公民应尽的义务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  <p:pic>
          <p:nvPicPr>
            <p:cNvPr id="8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8141" y="1143000"/>
              <a:ext cx="457259" cy="432110"/>
            </a:xfrm>
            <a:prstGeom prst="rect">
              <a:avLst/>
            </a:prstGeom>
            <a:noFill/>
          </p:spPr>
        </p:pic>
      </p:grpSp>
      <p:grpSp>
        <p:nvGrpSpPr>
          <p:cNvPr id="14" name="Group 13"/>
          <p:cNvGrpSpPr/>
          <p:nvPr/>
        </p:nvGrpSpPr>
        <p:grpSpPr>
          <a:xfrm>
            <a:off x="838200" y="2876490"/>
            <a:ext cx="6858000" cy="527420"/>
            <a:chOff x="838200" y="1733490"/>
            <a:chExt cx="6858000" cy="527420"/>
          </a:xfrm>
        </p:grpSpPr>
        <p:sp>
          <p:nvSpPr>
            <p:cNvPr id="11" name="TextBox 10"/>
            <p:cNvSpPr txBox="1"/>
            <p:nvPr/>
          </p:nvSpPr>
          <p:spPr>
            <a:xfrm>
              <a:off x="1295400" y="1733490"/>
              <a:ext cx="6400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个人、企业每年都要依法报税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  <p:pic>
          <p:nvPicPr>
            <p:cNvPr id="13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8200" y="1828800"/>
              <a:ext cx="457259" cy="432110"/>
            </a:xfrm>
            <a:prstGeom prst="rect">
              <a:avLst/>
            </a:prstGeom>
            <a:noFill/>
          </p:spPr>
        </p:pic>
      </p:grpSp>
      <p:grpSp>
        <p:nvGrpSpPr>
          <p:cNvPr id="18" name="Group 17"/>
          <p:cNvGrpSpPr/>
          <p:nvPr/>
        </p:nvGrpSpPr>
        <p:grpSpPr>
          <a:xfrm>
            <a:off x="838200" y="3733800"/>
            <a:ext cx="6858000" cy="707886"/>
            <a:chOff x="838200" y="1790580"/>
            <a:chExt cx="6858000" cy="707886"/>
          </a:xfrm>
        </p:grpSpPr>
        <p:sp>
          <p:nvSpPr>
            <p:cNvPr id="19" name="TextBox 18"/>
            <p:cNvSpPr txBox="1"/>
            <p:nvPr/>
          </p:nvSpPr>
          <p:spPr>
            <a:xfrm>
              <a:off x="1295400" y="1790580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详情参考</a:t>
              </a:r>
              <a:r>
                <a:rPr lang="en-US" sz="2000" b="1" dirty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: </a:t>
              </a:r>
              <a:r>
                <a:rPr lang="en-US" sz="2000" b="1" dirty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  <a:hlinkClick r:id="rId3"/>
                </a:rPr>
                <a:t>http://www.chinatax.gov.cn</a:t>
              </a:r>
              <a:r>
                <a:rPr 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  <a:hlinkClick r:id="rId3"/>
                </a:rPr>
                <a:t>/</a:t>
              </a:r>
              <a:endParaRPr lang="en-US" sz="20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  <a:p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  <p:pic>
          <p:nvPicPr>
            <p:cNvPr id="20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8200" y="1828800"/>
              <a:ext cx="457259" cy="432110"/>
            </a:xfrm>
            <a:prstGeom prst="rect">
              <a:avLst/>
            </a:prstGeom>
            <a:noFill/>
          </p:spPr>
        </p:pic>
      </p:grpSp>
      <p:sp>
        <p:nvSpPr>
          <p:cNvPr id="21" name="TextBox 20"/>
          <p:cNvSpPr txBox="1"/>
          <p:nvPr/>
        </p:nvSpPr>
        <p:spPr>
          <a:xfrm>
            <a:off x="533400" y="968514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政府税收用于医疗、教育、国防、道路建设、水利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等</a:t>
            </a:r>
            <a:endParaRPr lang="en-US" sz="2000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</p:spTree>
  </p:cSld>
  <p:clrMapOvr>
    <a:masterClrMapping/>
  </p:clrMapOvr>
  <p:transition advTm="164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5 (1).jpg"/>
          <p:cNvPicPr>
            <a:picLocks noChangeAspect="1"/>
          </p:cNvPicPr>
          <p:nvPr/>
        </p:nvPicPr>
        <p:blipFill>
          <a:blip r:embed="rId2" cstate="print"/>
          <a:srcRect r="7818"/>
          <a:stretch>
            <a:fillRect/>
          </a:stretch>
        </p:blipFill>
        <p:spPr>
          <a:xfrm>
            <a:off x="6107064" y="1752600"/>
            <a:ext cx="2754250" cy="32217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52400" y="762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什么是收入？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" y="533400"/>
            <a:ext cx="3581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05200" y="833735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个人或公司出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售</a:t>
            </a:r>
            <a:endParaRPr lang="en-US" sz="2400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pic>
        <p:nvPicPr>
          <p:cNvPr id="12" name="Picture 11" descr="17 (1).jpg"/>
          <p:cNvPicPr>
            <a:picLocks noChangeAspect="1"/>
          </p:cNvPicPr>
          <p:nvPr/>
        </p:nvPicPr>
        <p:blipFill>
          <a:blip r:embed="rId3" cstate="print"/>
          <a:srcRect l="4493" t="8333" r="10143"/>
          <a:stretch>
            <a:fillRect/>
          </a:stretch>
        </p:blipFill>
        <p:spPr>
          <a:xfrm>
            <a:off x="304800" y="1751636"/>
            <a:ext cx="2764814" cy="32013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 descr="rt.jpg"/>
          <p:cNvPicPr>
            <a:picLocks noChangeAspect="1"/>
          </p:cNvPicPr>
          <p:nvPr/>
        </p:nvPicPr>
        <p:blipFill>
          <a:blip r:embed="rId4" cstate="print"/>
          <a:srcRect t="7769"/>
          <a:stretch>
            <a:fillRect/>
          </a:stretch>
        </p:blipFill>
        <p:spPr>
          <a:xfrm>
            <a:off x="3251544" y="3505606"/>
            <a:ext cx="2692056" cy="3230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1066800" y="1290935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劳动</a:t>
            </a:r>
            <a:endParaRPr lang="en-US" sz="2400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0000" y="29718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服务</a:t>
            </a:r>
            <a:endParaRPr lang="en-US" sz="2400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34200" y="12954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货物</a:t>
            </a:r>
            <a:endParaRPr lang="en-US" sz="2400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52400" y="3762323"/>
            <a:ext cx="8534400" cy="1143000"/>
            <a:chOff x="720271" y="2631132"/>
            <a:chExt cx="8534400" cy="1143000"/>
          </a:xfrm>
        </p:grpSpPr>
        <p:sp>
          <p:nvSpPr>
            <p:cNvPr id="20" name="Rectangle 19"/>
            <p:cNvSpPr/>
            <p:nvPr/>
          </p:nvSpPr>
          <p:spPr>
            <a:xfrm>
              <a:off x="720271" y="2631132"/>
              <a:ext cx="8534400" cy="1143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44371" y="2971800"/>
              <a:ext cx="525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获得的金钱报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酬</a:t>
              </a:r>
              <a:r>
                <a:rPr lang="zh-CN" altLang="en-US" sz="2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称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为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收入</a:t>
              </a:r>
              <a:endParaRPr 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118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arliament-cliparts-112277-599237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3714750"/>
            <a:ext cx="3886200" cy="29146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28600" y="1143000"/>
            <a:ext cx="4800600" cy="2590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762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什么是个人所得税</a:t>
            </a:r>
            <a:r>
              <a:rPr 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3581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bundles-of-money-clipart-4.png"/>
          <p:cNvPicPr>
            <a:picLocks noChangeAspect="1"/>
          </p:cNvPicPr>
          <p:nvPr/>
        </p:nvPicPr>
        <p:blipFill>
          <a:blip r:embed="rId3" cstate="print"/>
          <a:srcRect t="17143" b="11429"/>
          <a:stretch>
            <a:fillRect/>
          </a:stretch>
        </p:blipFill>
        <p:spPr>
          <a:xfrm>
            <a:off x="533400" y="2481943"/>
            <a:ext cx="1447800" cy="1034143"/>
          </a:xfrm>
          <a:prstGeom prst="rect">
            <a:avLst/>
          </a:prstGeom>
        </p:spPr>
      </p:pic>
      <p:pic>
        <p:nvPicPr>
          <p:cNvPr id="7" name="Picture 6" descr="bundles-of-money-clipart-4.png"/>
          <p:cNvPicPr>
            <a:picLocks noChangeAspect="1"/>
          </p:cNvPicPr>
          <p:nvPr/>
        </p:nvPicPr>
        <p:blipFill>
          <a:blip r:embed="rId3" cstate="print"/>
          <a:srcRect t="17143" b="11429"/>
          <a:stretch>
            <a:fillRect/>
          </a:stretch>
        </p:blipFill>
        <p:spPr>
          <a:xfrm>
            <a:off x="533400" y="2209800"/>
            <a:ext cx="1447800" cy="1034143"/>
          </a:xfrm>
          <a:prstGeom prst="rect">
            <a:avLst/>
          </a:prstGeom>
        </p:spPr>
      </p:pic>
      <p:pic>
        <p:nvPicPr>
          <p:cNvPr id="8" name="Picture 7" descr="bundles-of-money-clipart-4.png"/>
          <p:cNvPicPr>
            <a:picLocks noChangeAspect="1"/>
          </p:cNvPicPr>
          <p:nvPr/>
        </p:nvPicPr>
        <p:blipFill>
          <a:blip r:embed="rId3" cstate="print"/>
          <a:srcRect t="17143" b="11429"/>
          <a:stretch>
            <a:fillRect/>
          </a:stretch>
        </p:blipFill>
        <p:spPr>
          <a:xfrm>
            <a:off x="533400" y="1905000"/>
            <a:ext cx="1447800" cy="10341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" y="1443335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如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果收入</a:t>
            </a:r>
            <a:endParaRPr lang="en-US" sz="2400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9800" y="19812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&gt;</a:t>
            </a:r>
            <a:endParaRPr lang="en-US" sz="6000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71800" y="2064603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￥</a:t>
            </a:r>
            <a:r>
              <a:rPr 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50,000</a:t>
            </a:r>
          </a:p>
          <a:p>
            <a:r>
              <a:rPr 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(2018)</a:t>
            </a:r>
            <a:endParaRPr lang="en-US" sz="2400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400" y="4971871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u="sng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一部分收入必须以所得税的形式付给政府</a:t>
            </a:r>
            <a:endParaRPr lang="en-US" sz="2400" b="1" u="sng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</p:spTree>
  </p:cSld>
  <p:clrMapOvr>
    <a:masterClrMapping/>
  </p:clrMapOvr>
  <p:transition advTm="1113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-5.18519E-6 L 0.625 0.51111 " pathEditMode="relative" ptsTypes="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谁需要支付所得税</a:t>
            </a:r>
            <a:r>
              <a:rPr 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38100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95515" y="939225"/>
            <a:ext cx="8534400" cy="712085"/>
            <a:chOff x="381000" y="990600"/>
            <a:chExt cx="8534400" cy="712085"/>
          </a:xfrm>
        </p:grpSpPr>
        <p:sp>
          <p:nvSpPr>
            <p:cNvPr id="7" name="TextBox 6"/>
            <p:cNvSpPr txBox="1"/>
            <p:nvPr/>
          </p:nvSpPr>
          <p:spPr>
            <a:xfrm>
              <a:off x="914400" y="1117910"/>
              <a:ext cx="8001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自然人</a:t>
              </a:r>
              <a:endParaRPr lang="en-US" sz="32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  <p:pic>
          <p:nvPicPr>
            <p:cNvPr id="1026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" y="990600"/>
              <a:ext cx="699164" cy="660710"/>
            </a:xfrm>
            <a:prstGeom prst="rect">
              <a:avLst/>
            </a:prstGeom>
            <a:noFill/>
          </p:spPr>
        </p:pic>
      </p:grpSp>
      <p:grpSp>
        <p:nvGrpSpPr>
          <p:cNvPr id="12" name="Group 11"/>
          <p:cNvGrpSpPr/>
          <p:nvPr/>
        </p:nvGrpSpPr>
        <p:grpSpPr>
          <a:xfrm>
            <a:off x="381000" y="1752600"/>
            <a:ext cx="4632599" cy="712085"/>
            <a:chOff x="381000" y="1777690"/>
            <a:chExt cx="4632599" cy="712085"/>
          </a:xfrm>
        </p:grpSpPr>
        <p:sp>
          <p:nvSpPr>
            <p:cNvPr id="9" name="Rectangle 8"/>
            <p:cNvSpPr/>
            <p:nvPr/>
          </p:nvSpPr>
          <p:spPr>
            <a:xfrm>
              <a:off x="914400" y="1905000"/>
              <a:ext cx="409919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非自然人 例如：公司</a:t>
              </a:r>
              <a:endParaRPr lang="en-US" sz="32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  <p:pic>
          <p:nvPicPr>
            <p:cNvPr id="10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" y="1777690"/>
              <a:ext cx="699164" cy="660710"/>
            </a:xfrm>
            <a:prstGeom prst="rect">
              <a:avLst/>
            </a:prstGeom>
            <a:noFill/>
          </p:spPr>
        </p:pic>
      </p:grpSp>
      <p:sp>
        <p:nvSpPr>
          <p:cNvPr id="13" name="TextBox 12"/>
          <p:cNvSpPr txBox="1"/>
          <p:nvPr/>
        </p:nvSpPr>
        <p:spPr>
          <a:xfrm>
            <a:off x="228600" y="3043535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纳税金额是变化的</a:t>
            </a:r>
            <a:endParaRPr lang="en-US" sz="2400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pic>
        <p:nvPicPr>
          <p:cNvPr id="14" name="Picture 13" descr="bundles-of-money-clipart-4.png"/>
          <p:cNvPicPr>
            <a:picLocks noChangeAspect="1"/>
          </p:cNvPicPr>
          <p:nvPr/>
        </p:nvPicPr>
        <p:blipFill>
          <a:blip r:embed="rId3" cstate="print"/>
          <a:srcRect t="17143" b="11429"/>
          <a:stretch>
            <a:fillRect/>
          </a:stretch>
        </p:blipFill>
        <p:spPr>
          <a:xfrm>
            <a:off x="1676400" y="5072743"/>
            <a:ext cx="1447800" cy="1034143"/>
          </a:xfrm>
          <a:prstGeom prst="rect">
            <a:avLst/>
          </a:prstGeom>
        </p:spPr>
      </p:pic>
      <p:pic>
        <p:nvPicPr>
          <p:cNvPr id="15" name="Picture 14" descr="bundles-of-money-clipart-4.png"/>
          <p:cNvPicPr>
            <a:picLocks noChangeAspect="1"/>
          </p:cNvPicPr>
          <p:nvPr/>
        </p:nvPicPr>
        <p:blipFill>
          <a:blip r:embed="rId3" cstate="print"/>
          <a:srcRect t="17143" b="11429"/>
          <a:stretch>
            <a:fillRect/>
          </a:stretch>
        </p:blipFill>
        <p:spPr>
          <a:xfrm>
            <a:off x="1676400" y="4800600"/>
            <a:ext cx="1447800" cy="1034143"/>
          </a:xfrm>
          <a:prstGeom prst="rect">
            <a:avLst/>
          </a:prstGeom>
        </p:spPr>
      </p:pic>
      <p:pic>
        <p:nvPicPr>
          <p:cNvPr id="16" name="Picture 15" descr="bundles-of-money-clipart-4.png"/>
          <p:cNvPicPr>
            <a:picLocks noChangeAspect="1"/>
          </p:cNvPicPr>
          <p:nvPr/>
        </p:nvPicPr>
        <p:blipFill>
          <a:blip r:embed="rId3" cstate="print"/>
          <a:srcRect t="17143" b="11429"/>
          <a:stretch>
            <a:fillRect/>
          </a:stretch>
        </p:blipFill>
        <p:spPr>
          <a:xfrm>
            <a:off x="1676400" y="4495800"/>
            <a:ext cx="1447800" cy="1034143"/>
          </a:xfrm>
          <a:prstGeom prst="rect">
            <a:avLst/>
          </a:prstGeom>
        </p:spPr>
      </p:pic>
      <p:pic>
        <p:nvPicPr>
          <p:cNvPr id="17" name="Picture 16" descr="bundles-of-money-clipart-4.png"/>
          <p:cNvPicPr>
            <a:picLocks noChangeAspect="1"/>
          </p:cNvPicPr>
          <p:nvPr/>
        </p:nvPicPr>
        <p:blipFill>
          <a:blip r:embed="rId3" cstate="print"/>
          <a:srcRect t="17143" b="11429"/>
          <a:stretch>
            <a:fillRect/>
          </a:stretch>
        </p:blipFill>
        <p:spPr>
          <a:xfrm>
            <a:off x="1676400" y="4191000"/>
            <a:ext cx="1447800" cy="1034143"/>
          </a:xfrm>
          <a:prstGeom prst="rect">
            <a:avLst/>
          </a:prstGeom>
        </p:spPr>
      </p:pic>
      <p:pic>
        <p:nvPicPr>
          <p:cNvPr id="18" name="Picture 17" descr="bundles-of-money-clipart-4.png"/>
          <p:cNvPicPr>
            <a:picLocks noChangeAspect="1"/>
          </p:cNvPicPr>
          <p:nvPr/>
        </p:nvPicPr>
        <p:blipFill>
          <a:blip r:embed="rId3" cstate="print"/>
          <a:srcRect t="17143" b="11429"/>
          <a:stretch>
            <a:fillRect/>
          </a:stretch>
        </p:blipFill>
        <p:spPr>
          <a:xfrm>
            <a:off x="1676400" y="3886200"/>
            <a:ext cx="1447800" cy="103414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96000" y="30480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纳税依据</a:t>
            </a:r>
            <a:r>
              <a:rPr 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:</a:t>
            </a:r>
            <a:endParaRPr lang="en-US" sz="2400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562600" y="3723459"/>
            <a:ext cx="3367315" cy="461665"/>
            <a:chOff x="5562600" y="3795194"/>
            <a:chExt cx="3367315" cy="461665"/>
          </a:xfrm>
        </p:grpSpPr>
        <p:sp>
          <p:nvSpPr>
            <p:cNvPr id="20" name="TextBox 19"/>
            <p:cNvSpPr txBox="1"/>
            <p:nvPr/>
          </p:nvSpPr>
          <p:spPr>
            <a:xfrm>
              <a:off x="5958115" y="3795194"/>
              <a:ext cx="2971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收入金额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  <p:pic>
          <p:nvPicPr>
            <p:cNvPr id="21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sp>
        <p:nvSpPr>
          <p:cNvPr id="36" name="TextBox 35"/>
          <p:cNvSpPr txBox="1"/>
          <p:nvPr/>
        </p:nvSpPr>
        <p:spPr>
          <a:xfrm>
            <a:off x="5486400" y="61722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对于个人</a:t>
            </a:r>
            <a:endParaRPr 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5791200" y="3738265"/>
            <a:ext cx="3124200" cy="466130"/>
            <a:chOff x="5562600" y="4978146"/>
            <a:chExt cx="3124200" cy="466130"/>
          </a:xfrm>
        </p:grpSpPr>
        <p:sp>
          <p:nvSpPr>
            <p:cNvPr id="38" name="TextBox 37"/>
            <p:cNvSpPr txBox="1"/>
            <p:nvPr/>
          </p:nvSpPr>
          <p:spPr>
            <a:xfrm>
              <a:off x="5715000" y="4982611"/>
              <a:ext cx="2971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利润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  <p:pic>
          <p:nvPicPr>
            <p:cNvPr id="39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sp>
        <p:nvSpPr>
          <p:cNvPr id="40" name="TextBox 39"/>
          <p:cNvSpPr txBox="1"/>
          <p:nvPr/>
        </p:nvSpPr>
        <p:spPr>
          <a:xfrm>
            <a:off x="5535386" y="6122236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公司</a:t>
            </a:r>
            <a:endParaRPr 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</p:spTree>
  </p:cSld>
  <p:clrMapOvr>
    <a:masterClrMapping/>
  </p:clrMapOvr>
  <p:transition advTm="2307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6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7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8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9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4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1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6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6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1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6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36" grpId="0"/>
      <p:bldP spid="36" grpId="1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2.jpg"/>
          <p:cNvPicPr>
            <a:picLocks noChangeAspect="1"/>
          </p:cNvPicPr>
          <p:nvPr/>
        </p:nvPicPr>
        <p:blipFill>
          <a:blip r:embed="rId2"/>
          <a:srcRect l="61650" t="40260"/>
          <a:stretch>
            <a:fillRect/>
          </a:stretch>
        </p:blipFill>
        <p:spPr>
          <a:xfrm>
            <a:off x="5943600" y="3505200"/>
            <a:ext cx="2999298" cy="3352800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5105400" y="228600"/>
            <a:ext cx="3733800" cy="2667000"/>
          </a:xfrm>
          <a:prstGeom prst="cloudCallout">
            <a:avLst>
              <a:gd name="adj1" fmla="val 33290"/>
              <a:gd name="adj2" fmla="val 89238"/>
            </a:avLst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1242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我的爸爸是农民</a:t>
            </a:r>
            <a:r>
              <a:rPr lang="en-US" sz="2400" b="1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. </a:t>
            </a:r>
            <a:r>
              <a:rPr lang="zh-CN" altLang="en-US" sz="2400" b="1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他需要纳税么</a:t>
            </a:r>
            <a:r>
              <a:rPr lang="en-US" sz="2400" b="1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?</a:t>
            </a:r>
            <a:endParaRPr lang="en-US" sz="24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5105400" y="228600"/>
            <a:ext cx="3733800" cy="2667000"/>
          </a:xfrm>
          <a:prstGeom prst="cloudCallout">
            <a:avLst>
              <a:gd name="adj1" fmla="val 34686"/>
              <a:gd name="adj2" fmla="val 90598"/>
            </a:avLst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2913743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我的妈妈是一位老师</a:t>
            </a:r>
            <a:r>
              <a:rPr lang="en-US" sz="2400" b="1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. </a:t>
            </a:r>
            <a:r>
              <a:rPr lang="zh-CN" altLang="en-US" sz="2400" b="1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她需要纳税么</a:t>
            </a:r>
            <a:r>
              <a:rPr lang="en-US" sz="2400" b="1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?</a:t>
            </a:r>
            <a:endParaRPr lang="en-US" sz="24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5105400" y="228600"/>
            <a:ext cx="3733800" cy="2667000"/>
          </a:xfrm>
          <a:prstGeom prst="cloudCallout">
            <a:avLst>
              <a:gd name="adj1" fmla="val 35818"/>
              <a:gd name="adj2" fmla="val 89510"/>
            </a:avLst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601" y="4114800"/>
            <a:ext cx="1729948" cy="10691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2400" y="762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谁需要支付所得税</a:t>
            </a:r>
            <a:r>
              <a:rPr 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28600" y="533400"/>
            <a:ext cx="38100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:\Users\abcd\AppData\Local\Microsoft\Windows\Temporary Internet Files\Content.IE5\ZERWRBLR\215120020[1].jpg"/>
          <p:cNvPicPr>
            <a:picLocks noChangeAspect="1" noChangeArrowheads="1"/>
          </p:cNvPicPr>
          <p:nvPr/>
        </p:nvPicPr>
        <p:blipFill>
          <a:blip r:embed="rId7"/>
          <a:srcRect l="8571" t="9835" r="8571" b="24231"/>
          <a:stretch>
            <a:fillRect/>
          </a:stretch>
        </p:blipFill>
        <p:spPr bwMode="auto">
          <a:xfrm>
            <a:off x="1981200" y="4010870"/>
            <a:ext cx="2057400" cy="127700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31371" y="2895600"/>
            <a:ext cx="4767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我的叔叔一位裁缝，他需要纳税么</a:t>
            </a:r>
            <a:r>
              <a:rPr lang="en-US" sz="2400" b="1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?</a:t>
            </a:r>
            <a:endParaRPr lang="en-US" sz="24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2600" y="5334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(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如果达到纳税标准</a:t>
            </a:r>
            <a:r>
              <a:rPr 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)</a:t>
            </a:r>
            <a:endParaRPr lang="en-US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</p:spTree>
  </p:cSld>
  <p:clrMapOvr>
    <a:masterClrMapping/>
  </p:clrMapOvr>
  <p:transition advTm="2831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0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8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9500"/>
                            </p:stCondLst>
                            <p:childTnLst>
                              <p:par>
                                <p:cTn id="64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1500"/>
                            </p:stCondLst>
                            <p:childTnLst>
                              <p:par>
                                <p:cTn id="7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  <p:bldP spid="7" grpId="0" animBg="1"/>
      <p:bldP spid="8" grpId="0"/>
      <p:bldP spid="8" grpId="1"/>
      <p:bldP spid="9" grpId="0" animBg="1"/>
      <p:bldP spid="10" grpId="0"/>
      <p:bldP spid="14" grpId="0"/>
      <p:bldP spid="14" grpId="1"/>
      <p:bldP spid="14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rial Black" pitchFamily="34" charset="0"/>
              </a:rPr>
              <a:t>怎</a:t>
            </a:r>
            <a:r>
              <a:rPr lang="zh-CN" altLang="en-US" sz="2400" dirty="0" smtClean="0">
                <a:latin typeface="Arial Black" pitchFamily="34" charset="0"/>
              </a:rPr>
              <a:t>样支付个人所得税？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7391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0" y="8382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企业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568503270"/>
              </p:ext>
            </p:extLst>
          </p:nvPr>
        </p:nvGraphicFramePr>
        <p:xfrm>
          <a:off x="762000" y="834571"/>
          <a:ext cx="7467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advTm="260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Graphic spid="9" grpId="0">
        <p:bldAsOne/>
      </p:bldGraphic>
      <p:bldGraphic spid="9" grpId="1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企业怎样纳税</a:t>
            </a:r>
            <a:r>
              <a:rPr 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7010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671286" y="2683329"/>
            <a:ext cx="2590800" cy="838200"/>
            <a:chOff x="152400" y="1066800"/>
            <a:chExt cx="2590800" cy="838200"/>
          </a:xfrm>
        </p:grpSpPr>
        <p:sp>
          <p:nvSpPr>
            <p:cNvPr id="7" name="Flowchart: Process 6"/>
            <p:cNvSpPr/>
            <p:nvPr/>
          </p:nvSpPr>
          <p:spPr>
            <a:xfrm>
              <a:off x="152400" y="1066800"/>
              <a:ext cx="2590800" cy="838200"/>
            </a:xfrm>
            <a:prstGeom prst="flowChartProcess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1143000"/>
              <a:ext cx="2209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登陆当地税务局网站</a:t>
              </a:r>
              <a:endPara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029200" y="2705100"/>
            <a:ext cx="2590800" cy="838200"/>
            <a:chOff x="3200400" y="1066800"/>
            <a:chExt cx="2590800" cy="838200"/>
          </a:xfrm>
        </p:grpSpPr>
        <p:sp>
          <p:nvSpPr>
            <p:cNvPr id="9" name="Flowchart: Process 8"/>
            <p:cNvSpPr/>
            <p:nvPr/>
          </p:nvSpPr>
          <p:spPr>
            <a:xfrm>
              <a:off x="3200400" y="1066800"/>
              <a:ext cx="2590800" cy="838200"/>
            </a:xfrm>
            <a:prstGeom prst="flowChartProces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52800" y="13012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按提示申报</a:t>
              </a:r>
              <a:endPara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>
            <a:off x="3262086" y="3102429"/>
            <a:ext cx="1767114" cy="2177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95400" y="6211669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登入国家税务局网站进行查询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b="1" dirty="0"/>
              <a:t>http://www.chinatax.gov.cn/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3439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缴税日期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7162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029200" y="1752600"/>
            <a:ext cx="3200400" cy="2590800"/>
            <a:chOff x="4876800" y="1752600"/>
            <a:chExt cx="3200400" cy="2590800"/>
          </a:xfrm>
        </p:grpSpPr>
        <p:sp>
          <p:nvSpPr>
            <p:cNvPr id="21" name="Rounded Rectangle 20"/>
            <p:cNvSpPr/>
            <p:nvPr/>
          </p:nvSpPr>
          <p:spPr>
            <a:xfrm>
              <a:off x="4876800" y="2133600"/>
              <a:ext cx="3200400" cy="22098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486400" y="1752600"/>
              <a:ext cx="228600" cy="6096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162800" y="1752600"/>
              <a:ext cx="228600" cy="6096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230090" y="2514600"/>
              <a:ext cx="2514600" cy="1524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19800" y="25146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12</a:t>
              </a:r>
              <a:r>
                <a:rPr lang="zh-CN" altLang="en-US" sz="240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月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19800" y="2811959"/>
              <a:ext cx="9144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31</a:t>
              </a:r>
              <a:endParaRPr lang="en-US" sz="44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19800" y="3576935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201</a:t>
              </a:r>
              <a:r>
                <a:rPr lang="en-US" altLang="zh-CN" sz="240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9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62000" y="1752600"/>
            <a:ext cx="3200400" cy="2590800"/>
            <a:chOff x="609600" y="1752600"/>
            <a:chExt cx="3200400" cy="2590800"/>
          </a:xfrm>
        </p:grpSpPr>
        <p:sp>
          <p:nvSpPr>
            <p:cNvPr id="7" name="Rounded Rectangle 6"/>
            <p:cNvSpPr/>
            <p:nvPr/>
          </p:nvSpPr>
          <p:spPr>
            <a:xfrm>
              <a:off x="609600" y="2133600"/>
              <a:ext cx="3200400" cy="22098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19200" y="1752600"/>
              <a:ext cx="228600" cy="6096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95600" y="1752600"/>
              <a:ext cx="228600" cy="6096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62890" y="2514600"/>
              <a:ext cx="2514600" cy="1524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05000" y="251460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 1</a:t>
              </a:r>
              <a:r>
                <a:rPr lang="zh-CN" altLang="en-US" sz="240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月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81200" y="2811959"/>
              <a:ext cx="609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1</a:t>
              </a:r>
              <a:endParaRPr lang="en-US" sz="44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3576935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201</a:t>
              </a:r>
              <a:r>
                <a:rPr lang="en-US" altLang="zh-CN" sz="240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9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38200" y="986135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纳税周期</a:t>
            </a:r>
            <a:r>
              <a:rPr 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:</a:t>
            </a:r>
            <a:endParaRPr lang="en-US" sz="2400" b="1" u="sng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38600" y="28194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__</a:t>
            </a:r>
            <a:endParaRPr lang="en-US" sz="2400" b="1" u="sng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2000" y="45720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需要在此之前支付</a:t>
            </a:r>
            <a:r>
              <a:rPr 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:</a:t>
            </a:r>
            <a:endParaRPr lang="en-US" sz="2400" b="1" u="sng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725057" y="5117122"/>
            <a:ext cx="3352800" cy="1600200"/>
            <a:chOff x="5029200" y="5105400"/>
            <a:chExt cx="3352800" cy="1600200"/>
          </a:xfrm>
        </p:grpSpPr>
        <p:grpSp>
          <p:nvGrpSpPr>
            <p:cNvPr id="31" name="Group 30"/>
            <p:cNvGrpSpPr/>
            <p:nvPr/>
          </p:nvGrpSpPr>
          <p:grpSpPr>
            <a:xfrm>
              <a:off x="5029200" y="5105400"/>
              <a:ext cx="3352800" cy="1066800"/>
              <a:chOff x="2743200" y="5410200"/>
              <a:chExt cx="3352800" cy="10668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2743200" y="5410200"/>
                <a:ext cx="3352800" cy="106680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999510" y="5604165"/>
                <a:ext cx="2819400" cy="6858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962400" y="5706860"/>
                <a:ext cx="1143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800" b="1" dirty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048000" y="5706860"/>
                <a:ext cx="990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800" b="1" dirty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160486" y="5681990"/>
                <a:ext cx="26584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Arial" pitchFamily="34" charset="0"/>
                  </a:rPr>
                  <a:t>20</a:t>
                </a:r>
                <a:r>
                  <a:rPr lang="en-US" altLang="zh-CN" sz="2800" b="1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Arial" pitchFamily="34" charset="0"/>
                  </a:rPr>
                  <a:t>20 3</a:t>
                </a:r>
                <a:r>
                  <a:rPr lang="zh-CN" altLang="en-US" sz="2800" b="1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Arial" pitchFamily="34" charset="0"/>
                  </a:rPr>
                  <a:t>月</a:t>
                </a:r>
                <a:r>
                  <a:rPr lang="en-US" altLang="zh-CN" sz="2800" b="1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Arial" pitchFamily="34" charset="0"/>
                  </a:rPr>
                  <a:t>31</a:t>
                </a:r>
                <a:r>
                  <a:rPr lang="zh-CN" altLang="en-US" sz="2800" b="1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Arial" pitchFamily="34" charset="0"/>
                  </a:rPr>
                  <a:t>日</a:t>
                </a:r>
                <a:endParaRPr lang="en-US" sz="2800" b="1" dirty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5410200" y="6243935"/>
              <a:ext cx="2971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       (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企业</a:t>
              </a:r>
              <a:r>
                <a:rPr lang="en-US" sz="2400" b="1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)</a:t>
              </a:r>
              <a:endParaRPr 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1907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6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500"/>
                            </p:stCondLst>
                            <p:childTnLst>
                              <p:par>
                                <p:cTn id="46" presetID="2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76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政府是否能够查出偷税漏税</a:t>
            </a:r>
            <a:r>
              <a:rPr 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en-US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7924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" y="9144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u="sng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每个自然人或机构都</a:t>
            </a:r>
            <a:r>
              <a:rPr lang="zh-CN" altLang="en-US" sz="2400" b="1" u="sng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有唯一的纳</a:t>
            </a:r>
            <a:r>
              <a:rPr lang="zh-CN" altLang="en-US" sz="2400" b="1" u="sng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税人识别号</a:t>
            </a:r>
            <a:endParaRPr lang="en-US" sz="2400" b="1" u="sng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6200" y="54864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u="sng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政府知道纳税人是否纳税</a:t>
            </a:r>
            <a:endParaRPr lang="en-US" sz="2400" b="1" u="sng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pic>
        <p:nvPicPr>
          <p:cNvPr id="17" name="Picture 2" descr="C:\Users\abcd\AppData\Local\Microsoft\Windows\Temporary Internet Files\Content.IE5\ZERWRBLR\215120020[1].jpg"/>
          <p:cNvPicPr>
            <a:picLocks noChangeAspect="1" noChangeArrowheads="1"/>
          </p:cNvPicPr>
          <p:nvPr/>
        </p:nvPicPr>
        <p:blipFill>
          <a:blip r:embed="rId2"/>
          <a:srcRect l="8571" t="9835" r="8571" b="24231"/>
          <a:stretch>
            <a:fillRect/>
          </a:stretch>
        </p:blipFill>
        <p:spPr bwMode="auto">
          <a:xfrm>
            <a:off x="1676400" y="5486400"/>
            <a:ext cx="2057400" cy="1277007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779" y="1773692"/>
            <a:ext cx="3679760" cy="300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2053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483</Words>
  <Application>Microsoft Office PowerPoint</Application>
  <Paragraphs>66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PresentationFormat>全屏显示(4:3)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abcd</dc:creator>
  <cp:lastModifiedBy>Han, Kun</cp:lastModifiedBy>
  <cp:revision>42</cp:revision>
  <dcterms:created xsi:type="dcterms:W3CDTF">2018-09-26T08:02:57Z</dcterms:created>
  <dcterms:modified xsi:type="dcterms:W3CDTF">2019-07-02T05:59:06Z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