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2C221-A6F7-4D30-A1FE-A202B6519E01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523F8-69C6-4370-B198-714C4B69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7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523F8-69C6-4370-B198-714C4B6922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432C-4602-4843-B599-EEC56B2C11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ElevatorMusic%20(1)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590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网上银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行与手机银行</a:t>
            </a:r>
            <a:endParaRPr 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ElevatorMusic (1)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银行业发生了什么改变？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010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银行服务已电子化！</a:t>
            </a:r>
            <a:endParaRPr lang="en-US" sz="2400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96590" y="3399092"/>
            <a:ext cx="6352010" cy="3077908"/>
            <a:chOff x="1496590" y="3399092"/>
            <a:chExt cx="6352010" cy="3077908"/>
          </a:xfrm>
        </p:grpSpPr>
        <p:pic>
          <p:nvPicPr>
            <p:cNvPr id="8" name="Picture 7" descr="AT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590" y="3965448"/>
              <a:ext cx="2381250" cy="2381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 descr="downloa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13339">
              <a:off x="3226319" y="3399092"/>
              <a:ext cx="3733800" cy="18669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 descr="Pic 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390" y="4194048"/>
              <a:ext cx="2237210" cy="2282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 descr="blogger-336371_960_720.jpg"/>
          <p:cNvPicPr>
            <a:picLocks noChangeAspect="1"/>
          </p:cNvPicPr>
          <p:nvPr/>
        </p:nvPicPr>
        <p:blipFill>
          <a:blip r:embed="rId5"/>
          <a:srcRect l="20000" r="25833" b="16250"/>
          <a:stretch>
            <a:fillRect/>
          </a:stretch>
        </p:blipFill>
        <p:spPr>
          <a:xfrm>
            <a:off x="2819400" y="2819400"/>
            <a:ext cx="3505200" cy="3613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04800" y="1314271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您无需去到银行或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ATM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机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可以直接使用可连接至互联网的手机或电脑享受银行服务。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3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什么是网上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手机银行？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gar Padhe Hote3.jpg"/>
          <p:cNvPicPr>
            <a:picLocks noChangeAspect="1"/>
          </p:cNvPicPr>
          <p:nvPr/>
        </p:nvPicPr>
        <p:blipFill>
          <a:blip r:embed="rId2"/>
          <a:srcRect l="12311" t="10903" r="43719" b="8668"/>
          <a:stretch>
            <a:fillRect/>
          </a:stretch>
        </p:blipFill>
        <p:spPr>
          <a:xfrm>
            <a:off x="685800" y="2286000"/>
            <a:ext cx="2514600" cy="431074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2400" y="838200"/>
            <a:ext cx="2743200" cy="2514600"/>
            <a:chOff x="3962400" y="838200"/>
            <a:chExt cx="2743200" cy="2514600"/>
          </a:xfrm>
        </p:grpSpPr>
        <p:sp>
          <p:nvSpPr>
            <p:cNvPr id="18" name="Cloud Callout 17"/>
            <p:cNvSpPr/>
            <p:nvPr/>
          </p:nvSpPr>
          <p:spPr>
            <a:xfrm>
              <a:off x="3962400" y="838200"/>
              <a:ext cx="2743200" cy="2514600"/>
            </a:xfrm>
            <a:prstGeom prst="cloudCallout">
              <a:avLst>
                <a:gd name="adj1" fmla="val -77506"/>
                <a:gd name="adj2" fmla="val 2531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2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857" y="1066800"/>
              <a:ext cx="1002488" cy="210589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136923" y="3952567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我们的儿子收到了医科大学的录取通知。很快他就要交学费了，我们该怎么较快地将费用汇给他？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2139" y="2941857"/>
            <a:ext cx="63246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您可使用可连接至互联网的手机或电脑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23458" y="2268776"/>
            <a:ext cx="3810000" cy="4059073"/>
            <a:chOff x="533400" y="1524000"/>
            <a:chExt cx="4063577" cy="4419600"/>
          </a:xfrm>
        </p:grpSpPr>
        <p:pic>
          <p:nvPicPr>
            <p:cNvPr id="24" name="Picture 23" descr="monitor-683248_960_72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524000"/>
              <a:ext cx="4063577" cy="441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12500" t="29000" r="12500" b="11000"/>
            <a:stretch>
              <a:fillRect/>
            </a:stretch>
          </p:blipFill>
          <p:spPr bwMode="auto">
            <a:xfrm>
              <a:off x="969820" y="2438400"/>
              <a:ext cx="3200400" cy="160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1" name="TextBox 30"/>
          <p:cNvSpPr txBox="1"/>
          <p:nvPr/>
        </p:nvSpPr>
        <p:spPr>
          <a:xfrm>
            <a:off x="1295400" y="762000"/>
            <a:ext cx="63246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登录您的银行网站或在手机上下载银行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app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。随时随地享受银行服务！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43600" y="2094160"/>
            <a:ext cx="2438399" cy="4114800"/>
            <a:chOff x="5715000" y="1849273"/>
            <a:chExt cx="2568283" cy="4475327"/>
          </a:xfrm>
        </p:grpSpPr>
        <p:grpSp>
          <p:nvGrpSpPr>
            <p:cNvPr id="30" name="Group 29"/>
            <p:cNvGrpSpPr/>
            <p:nvPr/>
          </p:nvGrpSpPr>
          <p:grpSpPr>
            <a:xfrm>
              <a:off x="5715000" y="1849273"/>
              <a:ext cx="2568283" cy="4475327"/>
              <a:chOff x="5715000" y="1524000"/>
              <a:chExt cx="2568283" cy="4475327"/>
            </a:xfrm>
          </p:grpSpPr>
          <p:pic>
            <p:nvPicPr>
              <p:cNvPr id="28" name="Picture 27" descr="Phone.png"/>
              <p:cNvPicPr>
                <a:picLocks noChangeAspect="1"/>
              </p:cNvPicPr>
              <p:nvPr/>
            </p:nvPicPr>
            <p:blipFill>
              <a:blip r:embed="rId6"/>
              <a:srcRect l="10899" t="23247" r="10627"/>
              <a:stretch>
                <a:fillRect/>
              </a:stretch>
            </p:blipFill>
            <p:spPr>
              <a:xfrm>
                <a:off x="5715000" y="1524000"/>
                <a:ext cx="2568283" cy="447532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6123710" y="2195945"/>
                <a:ext cx="1752600" cy="228600"/>
              </a:xfrm>
              <a:prstGeom prst="rect">
                <a:avLst/>
              </a:prstGeom>
              <a:solidFill>
                <a:srgbClr val="BFBFBF">
                  <a:alpha val="9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 descr="phone2.png"/>
            <p:cNvPicPr>
              <a:picLocks noChangeAspect="1"/>
            </p:cNvPicPr>
            <p:nvPr/>
          </p:nvPicPr>
          <p:blipFill>
            <a:blip r:embed="rId7"/>
            <a:srcRect b="9296"/>
            <a:stretch>
              <a:fillRect/>
            </a:stretch>
          </p:blipFill>
          <p:spPr>
            <a:xfrm>
              <a:off x="5890126" y="2410690"/>
              <a:ext cx="2187074" cy="3304254"/>
            </a:xfrm>
            <a:prstGeom prst="rect">
              <a:avLst/>
            </a:prstGeom>
          </p:spPr>
        </p:pic>
      </p:grpSp>
    </p:spTree>
  </p:cSld>
  <p:clrMapOvr>
    <a:masterClrMapping/>
  </p:clrMapOvr>
  <p:transition advTm="19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1" grpId="2"/>
      <p:bldP spid="22" grpId="0" animBg="1"/>
      <p:bldP spid="22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如何在银行账户间转账？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endCxn id="13" idx="1"/>
          </p:cNvCxnSpPr>
          <p:nvPr/>
        </p:nvCxnSpPr>
        <p:spPr>
          <a:xfrm rot="10800000" flipV="1">
            <a:off x="1752600" y="1219200"/>
            <a:ext cx="2743202" cy="1143000"/>
          </a:xfrm>
          <a:prstGeom prst="bentConnector3">
            <a:avLst>
              <a:gd name="adj1" fmla="val 11160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3352801"/>
            <a:ext cx="1447800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52600" y="1981200"/>
            <a:ext cx="1447800" cy="762000"/>
            <a:chOff x="5257800" y="2057400"/>
            <a:chExt cx="1371600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5257800" y="2057400"/>
              <a:ext cx="1371600" cy="762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22214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实时转账</a:t>
              </a:r>
              <a:endParaRPr 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81400" y="3468469"/>
            <a:ext cx="48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Tx/>
              <a:buChar char="-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到账时间取决于对方银行的系统处理情况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1981200"/>
            <a:ext cx="484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般实时到账，单笔金额不超过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万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延迟到账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52600" y="4724400"/>
            <a:ext cx="1447800" cy="762000"/>
            <a:chOff x="990600" y="2057400"/>
            <a:chExt cx="1516743" cy="692727"/>
          </a:xfrm>
        </p:grpSpPr>
        <p:sp>
          <p:nvSpPr>
            <p:cNvPr id="24" name="Rounded Rectangle 23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511" y="2206553"/>
              <a:ext cx="1270004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次日转账</a:t>
              </a:r>
              <a:endParaRPr 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cxnSp>
        <p:nvCxnSpPr>
          <p:cNvPr id="33" name="Elbow Connector 32"/>
          <p:cNvCxnSpPr>
            <a:endCxn id="10" idx="1"/>
          </p:cNvCxnSpPr>
          <p:nvPr/>
        </p:nvCxnSpPr>
        <p:spPr>
          <a:xfrm rot="10800000" flipV="1">
            <a:off x="1752601" y="1219199"/>
            <a:ext cx="2676497" cy="2514601"/>
          </a:xfrm>
          <a:prstGeom prst="bentConnector3">
            <a:avLst>
              <a:gd name="adj1" fmla="val 11155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24" idx="1"/>
          </p:cNvCxnSpPr>
          <p:nvPr/>
        </p:nvCxnSpPr>
        <p:spPr>
          <a:xfrm rot="5400000">
            <a:off x="1104900" y="1790700"/>
            <a:ext cx="3962400" cy="2667000"/>
          </a:xfrm>
          <a:prstGeom prst="bentConnector4">
            <a:avLst>
              <a:gd name="adj1" fmla="val 1835"/>
              <a:gd name="adj2" fmla="val 11168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191000" y="914400"/>
            <a:ext cx="609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Tx/>
              <a:buChar char="-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次日零点后到账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4497" y="352207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普通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转账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24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-Priya-Fina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92" y="1371600"/>
            <a:ext cx="3092408" cy="4876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030718" y="1726196"/>
            <a:ext cx="3429000" cy="1676400"/>
            <a:chOff x="2971800" y="685800"/>
            <a:chExt cx="3429000" cy="1676400"/>
          </a:xfrm>
        </p:grpSpPr>
        <p:sp>
          <p:nvSpPr>
            <p:cNvPr id="11" name="Oval Callout 10"/>
            <p:cNvSpPr/>
            <p:nvPr/>
          </p:nvSpPr>
          <p:spPr>
            <a:xfrm>
              <a:off x="2971800" y="685800"/>
              <a:ext cx="3429000" cy="16764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018310"/>
              <a:ext cx="3048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这位顾客只带了银行卡出门，并没有带现金。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732202"/>
            <a:ext cx="3733800" cy="1828800"/>
            <a:chOff x="2971800" y="685800"/>
            <a:chExt cx="3733800" cy="1828800"/>
          </a:xfrm>
        </p:grpSpPr>
        <p:sp>
          <p:nvSpPr>
            <p:cNvPr id="15" name="Oval Callout 14"/>
            <p:cNvSpPr/>
            <p:nvPr/>
          </p:nvSpPr>
          <p:spPr>
            <a:xfrm>
              <a:off x="2971800" y="685800"/>
              <a:ext cx="3733800" cy="18288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838200"/>
              <a:ext cx="3048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还好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，我有一台通过我的手机号码连接至银行账户的刷卡机。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还有什么使用手机银行的便利呢？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537865"/>
            <a:ext cx="601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1" y="1427942"/>
            <a:ext cx="3124200" cy="4668057"/>
          </a:xfrm>
          <a:prstGeom prst="rect">
            <a:avLst/>
          </a:prstGeom>
        </p:spPr>
      </p:pic>
      <p:pic>
        <p:nvPicPr>
          <p:cNvPr id="10" name="Picture 9" descr="Contactless-Debit-Card-Vis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191" y="2514600"/>
            <a:ext cx="672381" cy="476168"/>
          </a:xfrm>
          <a:prstGeom prst="rect">
            <a:avLst/>
          </a:prstGeom>
        </p:spPr>
      </p:pic>
      <p:pic>
        <p:nvPicPr>
          <p:cNvPr id="17" name="Picture 16" descr="mp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80" y="3048000"/>
            <a:ext cx="4400856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还有什么可以通过网上支付？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5800" y="1066800"/>
            <a:ext cx="6934200" cy="461665"/>
            <a:chOff x="5562600" y="3810000"/>
            <a:chExt cx="693420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3810000"/>
              <a:ext cx="662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网购 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无需到实体店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85800" y="2539746"/>
            <a:ext cx="7543800" cy="508254"/>
            <a:chOff x="5562600" y="4978146"/>
            <a:chExt cx="7543800" cy="508254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5024735"/>
              <a:ext cx="723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缴费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无需到如电力公司等的办公地点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685800" y="3542014"/>
            <a:ext cx="7696200" cy="508254"/>
            <a:chOff x="5562600" y="4978146"/>
            <a:chExt cx="7696200" cy="508254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转账 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将款项转给其他用户或群体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685800" y="1777746"/>
            <a:ext cx="7848600" cy="461665"/>
            <a:chOff x="5562600" y="3810000"/>
            <a:chExt cx="7848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订票 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– 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无需到订票点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153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366</Words>
  <Application>Microsoft Office PowerPoint</Application>
  <Paragraphs>25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Quan, Liming</cp:lastModifiedBy>
  <cp:revision>18</cp:revision>
  <dcterms:created xsi:type="dcterms:W3CDTF">2018-10-03T11:09:21Z</dcterms:created>
  <dcterms:modified xsi:type="dcterms:W3CDTF">2019-07-19T08:21:10Z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