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Id5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2AD43-4E31-489F-96E8-D3D5726B809F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7E045-5DBD-4F1E-ABB3-E60294D3E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7E045-5DBD-4F1E-ABB3-E60294D3ED6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827DC-4F31-4C64-B23E-A8BB5C77946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Track%20Sweet%2010.mp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2971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贷款</a:t>
            </a:r>
            <a:endParaRPr 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Track Sweet 10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7620000" y="5791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什么是银行贷款？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358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0" y="1752600"/>
            <a:ext cx="3124200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银行提供货币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124200"/>
            <a:ext cx="65532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并签订契约承诺归还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3810000"/>
            <a:ext cx="73914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有利息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2438400"/>
            <a:ext cx="5410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给到个人或公司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4491335"/>
            <a:ext cx="8229600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有期限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134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038600" y="685800"/>
            <a:ext cx="4114800" cy="1752600"/>
            <a:chOff x="4038600" y="685800"/>
            <a:chExt cx="4114800" cy="1752600"/>
          </a:xfrm>
        </p:grpSpPr>
        <p:sp>
          <p:nvSpPr>
            <p:cNvPr id="36" name="Oval Callout 35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95800" y="1208157"/>
              <a:ext cx="3387435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我正在攻读英语专业的研究生学位，我不想向父母要钱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" y="76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有哪几种贷款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715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95400"/>
            <a:ext cx="3297151" cy="48768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444655" y="3386834"/>
            <a:ext cx="3429000" cy="1524000"/>
            <a:chOff x="0" y="-304800"/>
            <a:chExt cx="4358898" cy="15240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358898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4" y="80266"/>
              <a:ext cx="41651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银行可以提供经营贷款供你日常所需。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82721" y="685800"/>
            <a:ext cx="4114800" cy="1752600"/>
            <a:chOff x="4038600" y="685800"/>
            <a:chExt cx="4114800" cy="1752600"/>
          </a:xfrm>
        </p:grpSpPr>
        <p:sp>
          <p:nvSpPr>
            <p:cNvPr id="8" name="Oval Callout 7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66395"/>
                <a:gd name="adj2" fmla="val 33791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15690" y="997196"/>
              <a:ext cx="36576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我想开一家新的汽修店，我有计划并知晓大概的开支，但是我需要从哪里得到钱呢？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pic>
        <p:nvPicPr>
          <p:cNvPr id="21" name="Picture 20" descr="bafee 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5466426" cy="3725668"/>
          </a:xfrm>
          <a:prstGeom prst="rect">
            <a:avLst/>
          </a:prstGeom>
        </p:spPr>
      </p:pic>
      <p:pic>
        <p:nvPicPr>
          <p:cNvPr id="29" name="Picture 28" descr="Ab Kya Fayda.jpg"/>
          <p:cNvPicPr>
            <a:picLocks noChangeAspect="1"/>
          </p:cNvPicPr>
          <p:nvPr/>
        </p:nvPicPr>
        <p:blipFill>
          <a:blip r:embed="rId4"/>
          <a:srcRect l="7671" t="5263" r="6419" b="5263"/>
          <a:stretch>
            <a:fillRect/>
          </a:stretch>
        </p:blipFill>
        <p:spPr>
          <a:xfrm>
            <a:off x="228600" y="1828800"/>
            <a:ext cx="4267200" cy="3886200"/>
          </a:xfrm>
          <a:prstGeom prst="rect">
            <a:avLst/>
          </a:prstGeom>
        </p:spPr>
      </p:pic>
      <p:pic>
        <p:nvPicPr>
          <p:cNvPr id="34" name="Picture 33" descr="woma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1143000"/>
            <a:ext cx="3505200" cy="503729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368455" y="3291114"/>
            <a:ext cx="3505200" cy="1828800"/>
            <a:chOff x="0" y="-304800"/>
            <a:chExt cx="4455762" cy="1828800"/>
          </a:xfrm>
        </p:grpSpPr>
        <p:sp>
          <p:nvSpPr>
            <p:cNvPr id="39" name="Rectangle 38"/>
            <p:cNvSpPr/>
            <p:nvPr/>
          </p:nvSpPr>
          <p:spPr>
            <a:xfrm>
              <a:off x="0" y="-304800"/>
              <a:ext cx="4455762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640" y="-228600"/>
              <a:ext cx="43588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银行可以提供教育贷款，所有的开支例如教学，书本，住宿费用都可以涵盖。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pic>
        <p:nvPicPr>
          <p:cNvPr id="33" name="Picture 32" descr="Pic 6.jpg"/>
          <p:cNvPicPr>
            <a:picLocks noChangeAspect="1"/>
          </p:cNvPicPr>
          <p:nvPr/>
        </p:nvPicPr>
        <p:blipFill>
          <a:blip r:embed="rId6"/>
          <a:srcRect l="3735" r="6623"/>
          <a:stretch>
            <a:fillRect/>
          </a:stretch>
        </p:blipFill>
        <p:spPr>
          <a:xfrm>
            <a:off x="457200" y="685800"/>
            <a:ext cx="3657600" cy="5181600"/>
          </a:xfrm>
          <a:prstGeom prst="rect">
            <a:avLst/>
          </a:prstGeom>
        </p:spPr>
      </p:pic>
      <p:pic>
        <p:nvPicPr>
          <p:cNvPr id="50" name="Picture 49" descr="1-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400" y="990600"/>
            <a:ext cx="2232373" cy="495300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5351631" y="3276600"/>
            <a:ext cx="3429000" cy="2057400"/>
            <a:chOff x="0" y="-304800"/>
            <a:chExt cx="4358898" cy="2057400"/>
          </a:xfrm>
        </p:grpSpPr>
        <p:sp>
          <p:nvSpPr>
            <p:cNvPr id="55" name="Rectangle 54"/>
            <p:cNvSpPr/>
            <p:nvPr/>
          </p:nvSpPr>
          <p:spPr>
            <a:xfrm>
              <a:off x="0" y="-304800"/>
              <a:ext cx="4358898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6864" y="217882"/>
              <a:ext cx="41651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银行可以提供住房贷款，你只需准备首付款，剩下的由银行支付。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68455" y="3298371"/>
            <a:ext cx="3429000" cy="2057400"/>
            <a:chOff x="0" y="-304800"/>
            <a:chExt cx="4358898" cy="2057400"/>
          </a:xfrm>
        </p:grpSpPr>
        <p:sp>
          <p:nvSpPr>
            <p:cNvPr id="26" name="Rectangle 25"/>
            <p:cNvSpPr/>
            <p:nvPr/>
          </p:nvSpPr>
          <p:spPr>
            <a:xfrm>
              <a:off x="0" y="-304800"/>
              <a:ext cx="4358898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864" y="62180"/>
              <a:ext cx="41651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银行可以提供助动车贷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款，你只需准备首付款，剩下的由银行支付。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  <a:p>
              <a:pPr algn="ctr"/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351631" y="3595745"/>
            <a:ext cx="3505200" cy="1219200"/>
            <a:chOff x="0" y="-304800"/>
            <a:chExt cx="4455762" cy="1219200"/>
          </a:xfrm>
        </p:grpSpPr>
        <p:sp>
          <p:nvSpPr>
            <p:cNvPr id="45" name="Rectangle 44"/>
            <p:cNvSpPr/>
            <p:nvPr/>
          </p:nvSpPr>
          <p:spPr>
            <a:xfrm>
              <a:off x="0" y="-304800"/>
              <a:ext cx="4455762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640" y="-49143"/>
              <a:ext cx="4358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银行可以提供农业贷款来支付所需。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430140" y="3665351"/>
            <a:ext cx="3200400" cy="1371600"/>
            <a:chOff x="0" y="-304800"/>
            <a:chExt cx="4068305" cy="1371600"/>
          </a:xfrm>
        </p:grpSpPr>
        <p:sp>
          <p:nvSpPr>
            <p:cNvPr id="61" name="Rectangle 60"/>
            <p:cNvSpPr/>
            <p:nvPr/>
          </p:nvSpPr>
          <p:spPr>
            <a:xfrm>
              <a:off x="0" y="-304800"/>
              <a:ext cx="4068304" cy="1371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640" y="-16981"/>
              <a:ext cx="40066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银行可以提供个人消费贷款来支付所需。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92707" y="628727"/>
            <a:ext cx="4114800" cy="1752600"/>
            <a:chOff x="4038600" y="685800"/>
            <a:chExt cx="4114800" cy="1752600"/>
          </a:xfrm>
        </p:grpSpPr>
        <p:sp>
          <p:nvSpPr>
            <p:cNvPr id="23" name="Oval Callout 22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65385"/>
                <a:gd name="adj2" fmla="val 6145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92600" y="1097322"/>
              <a:ext cx="36576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我的家庭在壮大，我需要购买新的房产，我无法支付全部的购房款，我该怎么办呢？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32117" y="731145"/>
            <a:ext cx="4114800" cy="1752600"/>
            <a:chOff x="4038600" y="685800"/>
            <a:chExt cx="4114800" cy="1752600"/>
          </a:xfrm>
        </p:grpSpPr>
        <p:sp>
          <p:nvSpPr>
            <p:cNvPr id="31" name="Oval Callout 30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61008"/>
                <a:gd name="adj2" fmla="val 79641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23427" y="1054268"/>
              <a:ext cx="36576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我每天送我儿子去读书的路太长了，我需要购买一辆两轮摩托车，我从哪里得到钱呢</a:t>
              </a:r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?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63721" y="761976"/>
            <a:ext cx="3352800" cy="1752600"/>
            <a:chOff x="4038600" y="685800"/>
            <a:chExt cx="3352800" cy="1752600"/>
          </a:xfrm>
        </p:grpSpPr>
        <p:sp>
          <p:nvSpPr>
            <p:cNvPr id="58" name="Oval Callout 57"/>
            <p:cNvSpPr/>
            <p:nvPr/>
          </p:nvSpPr>
          <p:spPr>
            <a:xfrm>
              <a:off x="4038600" y="685800"/>
              <a:ext cx="3352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53345" y="1208157"/>
              <a:ext cx="292331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我的儿子今年要结婚了，我需要钱来消费。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47325" y="949027"/>
            <a:ext cx="3733800" cy="1752600"/>
            <a:chOff x="4038600" y="685800"/>
            <a:chExt cx="3733800" cy="1752600"/>
          </a:xfrm>
        </p:grpSpPr>
        <p:sp>
          <p:nvSpPr>
            <p:cNvPr id="42" name="Oval Callout 41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15690" y="1054268"/>
              <a:ext cx="3228109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现在已经是十月了，我需要开始播种小麦，我需要钱来购买设备和劳动力。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71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9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1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6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8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20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75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7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9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何才能得到银行贷款？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495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7620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银行需要确认以下几点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0" y="1905000"/>
            <a:ext cx="7543800" cy="461665"/>
            <a:chOff x="5562600" y="3810000"/>
            <a:chExt cx="7543800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3810000"/>
              <a:ext cx="723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盈利能力 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– 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确认你可以赚到足够的钱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762000" y="5638800"/>
            <a:ext cx="7848600" cy="461665"/>
            <a:chOff x="5562600" y="3810000"/>
            <a:chExt cx="7848600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867400" y="3810000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其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他贷款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 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–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核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查你是否有其他贷款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4" name="Group 13"/>
          <p:cNvGrpSpPr/>
          <p:nvPr/>
        </p:nvGrpSpPr>
        <p:grpSpPr>
          <a:xfrm>
            <a:off x="685800" y="3131403"/>
            <a:ext cx="7543800" cy="461665"/>
            <a:chOff x="5562600" y="3810000"/>
            <a:chExt cx="7543800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5867400" y="3810000"/>
              <a:ext cx="723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偿付能力 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– 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确认你有能力偿付贷款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6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685800" y="4350603"/>
            <a:ext cx="7543800" cy="461665"/>
            <a:chOff x="5562600" y="3810000"/>
            <a:chExt cx="7543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5867400" y="3810000"/>
              <a:ext cx="723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税单申报 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– 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确认你有定期进行税单申报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Tm="20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如何偿还贷款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876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mage-13.jpg"/>
          <p:cNvPicPr>
            <a:picLocks noChangeAspect="1"/>
          </p:cNvPicPr>
          <p:nvPr/>
        </p:nvPicPr>
        <p:blipFill>
          <a:blip r:embed="rId3"/>
          <a:srcRect l="13444" r="24716"/>
          <a:stretch>
            <a:fillRect/>
          </a:stretch>
        </p:blipFill>
        <p:spPr>
          <a:xfrm>
            <a:off x="609600" y="1676400"/>
            <a:ext cx="4118610" cy="35814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24400" y="838200"/>
            <a:ext cx="3733800" cy="1752600"/>
            <a:chOff x="4038600" y="685800"/>
            <a:chExt cx="3733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19600" y="1054268"/>
              <a:ext cx="299951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如果我有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20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万卢比的贷款，我如何才能一次性还清啊？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3124200"/>
            <a:ext cx="3733800" cy="2362200"/>
            <a:chOff x="0" y="-304800"/>
            <a:chExt cx="4358898" cy="23622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358898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4" y="181923"/>
              <a:ext cx="41651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放轻松！你不需要一次性偿还你的贷款，你只需每个月定期偿付即可。这就是我们平时所说的月供。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pic>
        <p:nvPicPr>
          <p:cNvPr id="14" name="Picture 13" descr="Cover_page.jpg"/>
          <p:cNvPicPr>
            <a:picLocks noChangeAspect="1"/>
          </p:cNvPicPr>
          <p:nvPr/>
        </p:nvPicPr>
        <p:blipFill>
          <a:blip r:embed="rId4"/>
          <a:srcRect l="17385" r="27684"/>
          <a:stretch>
            <a:fillRect/>
          </a:stretch>
        </p:blipFill>
        <p:spPr>
          <a:xfrm>
            <a:off x="609600" y="1676400"/>
            <a:ext cx="4114800" cy="35814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757540" y="887603"/>
            <a:ext cx="3733800" cy="1752600"/>
            <a:chOff x="4038600" y="685800"/>
            <a:chExt cx="3733800" cy="1752600"/>
          </a:xfrm>
        </p:grpSpPr>
        <p:sp>
          <p:nvSpPr>
            <p:cNvPr id="16" name="Oval Callout 15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09373" y="1054268"/>
              <a:ext cx="3138055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感谢上帝！我可以每个月一点点定期偿付我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20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万卢比的贷款？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76800" y="3091543"/>
            <a:ext cx="3962400" cy="2362200"/>
            <a:chOff x="0" y="-304800"/>
            <a:chExt cx="4714726" cy="2362200"/>
          </a:xfrm>
        </p:grpSpPr>
        <p:sp>
          <p:nvSpPr>
            <p:cNvPr id="19" name="Rectangle 18"/>
            <p:cNvSpPr/>
            <p:nvPr/>
          </p:nvSpPr>
          <p:spPr>
            <a:xfrm>
              <a:off x="0" y="-304800"/>
              <a:ext cx="4714726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389" y="282860"/>
              <a:ext cx="44399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是的，但是你必须付出利息。利息通常是本金金额</a:t>
              </a:r>
              <a:r>
                <a:rPr lang="zh-CN" altLang="en-US" sz="2000" b="1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的一定比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例，取决你的贷款期限和金额。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0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我可以提前还贷吗？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791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6.jpg"/>
          <p:cNvPicPr>
            <a:picLocks noChangeAspect="1"/>
          </p:cNvPicPr>
          <p:nvPr/>
        </p:nvPicPr>
        <p:blipFill>
          <a:blip r:embed="rId2"/>
          <a:srcRect l="29875" r="28301"/>
          <a:stretch>
            <a:fillRect/>
          </a:stretch>
        </p:blipFill>
        <p:spPr>
          <a:xfrm>
            <a:off x="914400" y="1524000"/>
            <a:ext cx="3615267" cy="46482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24400" y="838200"/>
            <a:ext cx="2971800" cy="1752600"/>
            <a:chOff x="4038600" y="685800"/>
            <a:chExt cx="2971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038600" y="685800"/>
              <a:ext cx="2971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8372" y="1289128"/>
              <a:ext cx="2452256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我拿到了一笔奖金，我可以提前还贷吗？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3581400"/>
            <a:ext cx="3429000" cy="1524000"/>
            <a:chOff x="0" y="-304800"/>
            <a:chExt cx="4080051" cy="15240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758" y="-38100"/>
              <a:ext cx="38925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可以，但是你必须确认一下你的贷款合同看一下提前还贷是否有罚息。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11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果我无法偿还我的贷款怎么办？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6310" y="533400"/>
            <a:ext cx="5791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734709" y="473529"/>
            <a:ext cx="3733800" cy="1752600"/>
            <a:chOff x="4038600" y="685800"/>
            <a:chExt cx="3733800" cy="1752600"/>
          </a:xfrm>
        </p:grpSpPr>
        <p:sp>
          <p:nvSpPr>
            <p:cNvPr id="8" name="Oval Callout 7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91445" y="1054268"/>
              <a:ext cx="3228109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我的业务没有我想象中的那么快，现在我无法偿还我的贷款怎么办？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19200" y="1176583"/>
            <a:ext cx="3432630" cy="5071817"/>
            <a:chOff x="1219200" y="1176583"/>
            <a:chExt cx="3432630" cy="5071817"/>
          </a:xfrm>
        </p:grpSpPr>
        <p:pic>
          <p:nvPicPr>
            <p:cNvPr id="6" name="Picture 5" descr="1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1176583"/>
              <a:ext cx="3429000" cy="5071817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347030" y="2728686"/>
              <a:ext cx="3048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0" name="Picture 29" descr="15.png"/>
            <p:cNvPicPr>
              <a:picLocks noChangeAspect="1"/>
            </p:cNvPicPr>
            <p:nvPr/>
          </p:nvPicPr>
          <p:blipFill>
            <a:blip r:embed="rId2" cstate="print"/>
            <a:srcRect l="91111" t="30048" b="56430"/>
            <a:stretch>
              <a:fillRect/>
            </a:stretch>
          </p:blipFill>
          <p:spPr>
            <a:xfrm flipV="1">
              <a:off x="4343400" y="2895600"/>
              <a:ext cx="304800" cy="6858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990600" y="1752600"/>
            <a:ext cx="7010400" cy="4114800"/>
            <a:chOff x="1143000" y="2057400"/>
            <a:chExt cx="7010400" cy="4114800"/>
          </a:xfrm>
        </p:grpSpPr>
        <p:sp>
          <p:nvSpPr>
            <p:cNvPr id="11" name="Rectangle 10"/>
            <p:cNvSpPr/>
            <p:nvPr/>
          </p:nvSpPr>
          <p:spPr>
            <a:xfrm>
              <a:off x="4343400" y="2743200"/>
              <a:ext cx="381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267200" y="2971800"/>
              <a:ext cx="457200" cy="685800"/>
              <a:chOff x="5410200" y="3200400"/>
              <a:chExt cx="457200" cy="685800"/>
            </a:xfrm>
          </p:grpSpPr>
          <p:pic>
            <p:nvPicPr>
              <p:cNvPr id="12" name="Picture 11" descr="15.png"/>
              <p:cNvPicPr>
                <a:picLocks noChangeAspect="1"/>
              </p:cNvPicPr>
              <p:nvPr/>
            </p:nvPicPr>
            <p:blipFill>
              <a:blip r:embed="rId2" cstate="print"/>
              <a:srcRect l="88889" t="29386" b="57092"/>
              <a:stretch>
                <a:fillRect/>
              </a:stretch>
            </p:blipFill>
            <p:spPr>
              <a:xfrm flipV="1">
                <a:off x="5486400" y="3200400"/>
                <a:ext cx="381000" cy="685800"/>
              </a:xfrm>
              <a:prstGeom prst="rect">
                <a:avLst/>
              </a:prstGeom>
            </p:spPr>
          </p:pic>
          <p:sp>
            <p:nvSpPr>
              <p:cNvPr id="13" name="Oval 12"/>
              <p:cNvSpPr/>
              <p:nvPr/>
            </p:nvSpPr>
            <p:spPr>
              <a:xfrm>
                <a:off x="5410200" y="3548059"/>
                <a:ext cx="1524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143000" y="2057400"/>
              <a:ext cx="7010400" cy="411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8800" y="2209800"/>
              <a:ext cx="571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银行贷款是合法契约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47800" y="2814935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银行可以</a:t>
              </a:r>
              <a:r>
                <a:rPr 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: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2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3429000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828800" y="3429000"/>
              <a:ext cx="2646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采取法律行为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4038600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828800" y="4034135"/>
              <a:ext cx="338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没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收抵押品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2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4572000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828800" y="4618589"/>
              <a:ext cx="624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影响征信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2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5130546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1828800" y="5177135"/>
              <a:ext cx="4925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罚息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6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4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739</Words>
  <Application>Microsoft Office PowerPoint</Application>
  <Paragraphs>43</Paragraphs>
  <Slides>7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resentationFormat>全屏显示(4:3)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Fu, Jun</cp:lastModifiedBy>
  <cp:revision>33</cp:revision>
  <dcterms:created xsi:type="dcterms:W3CDTF">2018-10-04T11:16:58Z</dcterms:created>
  <dcterms:modified xsi:type="dcterms:W3CDTF">2019-07-03T06:16:33Z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