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p:scale>
          <a:sx n="100" d="100"/>
          <a:sy n="100" d="100"/>
        </p:scale>
        <p:origin x="-3864"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EDAF1D-A768-4BD1-845E-016AFDFC1897}"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DAF1D-A768-4BD1-845E-016AFDFC1897}"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DAF1D-A768-4BD1-845E-016AFDFC1897}"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DAF1D-A768-4BD1-845E-016AFDFC1897}"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DAF1D-A768-4BD1-845E-016AFDFC1897}" type="datetimeFigureOut">
              <a:rPr lang="en-US" smtClean="0"/>
              <a:pPr/>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EDAF1D-A768-4BD1-845E-016AFDFC1897}"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EDAF1D-A768-4BD1-845E-016AFDFC1897}" type="datetimeFigureOut">
              <a:rPr lang="en-US" smtClean="0"/>
              <a:pPr/>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EDAF1D-A768-4BD1-845E-016AFDFC1897}" type="datetimeFigureOut">
              <a:rPr lang="en-US" smtClean="0"/>
              <a:pPr/>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DAF1D-A768-4BD1-845E-016AFDFC1897}" type="datetimeFigureOut">
              <a:rPr lang="en-US" smtClean="0"/>
              <a:pPr/>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DAF1D-A768-4BD1-845E-016AFDFC1897}"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DAF1D-A768-4BD1-845E-016AFDFC1897}" type="datetimeFigureOut">
              <a:rPr lang="en-US" smtClean="0"/>
              <a:pPr/>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0DB51-DFBA-4582-BDAB-831CA17BE1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DAF1D-A768-4BD1-845E-016AFDFC1897}" type="datetimeFigureOut">
              <a:rPr lang="en-US" smtClean="0"/>
              <a:pPr/>
              <a:t>7/19/2019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0DB51-DFBA-4582-BDAB-831CA17BE1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audio" Target="file:///D:\CQ%20kids\Pratham\Financial%20Literacy\Help%20Animation\Music\Meadow%20Thoughts.mp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2895600"/>
            <a:ext cx="3352800" cy="646331"/>
          </a:xfrm>
          <a:prstGeom prst="rect">
            <a:avLst/>
          </a:prstGeom>
          <a:noFill/>
        </p:spPr>
        <p:txBody>
          <a:bodyPr wrap="square" rtlCol="0">
            <a:spAutoFit/>
          </a:bodyPr>
          <a:lstStyle/>
          <a:p>
            <a:pPr algn="ctr"/>
            <a:r>
              <a:rPr lang="zh-CN" altLang="en-US" sz="3600" dirty="0">
                <a:latin typeface="黑体" panose="02010609060101010101" pitchFamily="49" charset="-122"/>
                <a:ea typeface="黑体" panose="02010609060101010101" pitchFamily="49" charset="-122"/>
              </a:rPr>
              <a:t>五险一金</a:t>
            </a:r>
            <a:endParaRPr lang="en-US" sz="3600" dirty="0">
              <a:latin typeface="黑体" panose="02010609060101010101" pitchFamily="49" charset="-122"/>
              <a:ea typeface="黑体" panose="02010609060101010101" pitchFamily="49" charset="-122"/>
            </a:endParaRPr>
          </a:p>
        </p:txBody>
      </p:sp>
      <p:pic>
        <p:nvPicPr>
          <p:cNvPr id="3" name="Meadow Thoughts.mp3">
            <a:hlinkClick r:id="" action="ppaction://media"/>
          </p:cNvPr>
          <p:cNvPicPr>
            <a:picLocks noRot="1" noChangeAspect="1"/>
          </p:cNvPicPr>
          <p:nvPr>
            <a:audioFile r:link="rId1"/>
          </p:nvPr>
        </p:nvPicPr>
        <p:blipFill>
          <a:blip r:embed="rId3"/>
          <a:stretch>
            <a:fillRect/>
          </a:stretch>
        </p:blipFill>
        <p:spPr>
          <a:xfrm>
            <a:off x="6324600" y="4648200"/>
            <a:ext cx="304800" cy="304800"/>
          </a:xfrm>
          <a:prstGeom prst="rect">
            <a:avLst/>
          </a:prstGeom>
        </p:spPr>
      </p:pic>
    </p:spTree>
  </p:cSld>
  <p:clrMapOvr>
    <a:masterClrMapping/>
  </p:clrMapOvr>
  <p:transition advTm="265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7" repeatCount="indefinite"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4953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什么</a:t>
            </a:r>
            <a:r>
              <a:rPr lang="zh-CN" altLang="en-US" sz="2400" dirty="0" smtClean="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五险一金</a:t>
            </a:r>
            <a:r>
              <a:rPr lang="zh-CN" altLang="en-US" sz="2400" dirty="0" smtClean="0">
                <a:latin typeface="黑体" panose="02010609060101010101" pitchFamily="49" charset="-122"/>
                <a:ea typeface="黑体" panose="02010609060101010101" pitchFamily="49" charset="-122"/>
              </a:rPr>
              <a:t>？</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32766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10" descr="anamol khazanna 01.jpg"/>
          <p:cNvPicPr>
            <a:picLocks noChangeAspect="1"/>
          </p:cNvPicPr>
          <p:nvPr/>
        </p:nvPicPr>
        <p:blipFill>
          <a:blip r:embed="rId2" cstate="print"/>
          <a:srcRect l="1134" t="1464"/>
          <a:stretch>
            <a:fillRect/>
          </a:stretch>
        </p:blipFill>
        <p:spPr>
          <a:xfrm>
            <a:off x="457200" y="1066800"/>
            <a:ext cx="6641592" cy="5128260"/>
          </a:xfrm>
          <a:prstGeom prst="rect">
            <a:avLst/>
          </a:prstGeom>
        </p:spPr>
      </p:pic>
      <p:grpSp>
        <p:nvGrpSpPr>
          <p:cNvPr id="14" name="Group 13"/>
          <p:cNvGrpSpPr/>
          <p:nvPr/>
        </p:nvGrpSpPr>
        <p:grpSpPr>
          <a:xfrm>
            <a:off x="5334000" y="228600"/>
            <a:ext cx="3810000" cy="2209800"/>
            <a:chOff x="4038600" y="685800"/>
            <a:chExt cx="3179135" cy="1752600"/>
          </a:xfrm>
        </p:grpSpPr>
        <p:sp>
          <p:nvSpPr>
            <p:cNvPr id="15" name="Cloud Callout 14"/>
            <p:cNvSpPr/>
            <p:nvPr/>
          </p:nvSpPr>
          <p:spPr>
            <a:xfrm>
              <a:off x="4038600" y="685800"/>
              <a:ext cx="3179135" cy="1752600"/>
            </a:xfrm>
            <a:prstGeom prst="cloudCallout">
              <a:avLst>
                <a:gd name="adj1" fmla="val -86144"/>
                <a:gd name="adj2" fmla="val 14339"/>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45935" y="980146"/>
              <a:ext cx="2618833" cy="353943"/>
            </a:xfrm>
            <a:prstGeom prst="rect">
              <a:avLst/>
            </a:prstGeom>
            <a:noFill/>
            <a:effectLst>
              <a:outerShdw blurRad="63500" sx="102000" sy="102000" algn="ctr" rotWithShape="0">
                <a:prstClr val="black">
                  <a:alpha val="40000"/>
                </a:prstClr>
              </a:outerShdw>
            </a:effectLst>
          </p:spPr>
          <p:txBody>
            <a:bodyPr wrap="square" rtlCol="0">
              <a:spAutoFit/>
            </a:bodyPr>
            <a:lstStyle/>
            <a:p>
              <a:pPr algn="ctr"/>
              <a:endParaRPr lang="en-US" sz="2000" b="1" dirty="0">
                <a:latin typeface="黑体" panose="02010609060101010101" pitchFamily="49" charset="-122"/>
                <a:ea typeface="黑体" panose="02010609060101010101" pitchFamily="49" charset="-122"/>
                <a:cs typeface="Arial" pitchFamily="34" charset="0"/>
              </a:endParaRPr>
            </a:p>
          </p:txBody>
        </p:sp>
      </p:grpSp>
      <p:sp>
        <p:nvSpPr>
          <p:cNvPr id="3" name="Rectangle 2"/>
          <p:cNvSpPr/>
          <p:nvPr/>
        </p:nvSpPr>
        <p:spPr>
          <a:xfrm>
            <a:off x="5562601" y="581561"/>
            <a:ext cx="3022910" cy="1200329"/>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五险”就是指五种保险</a:t>
            </a:r>
            <a:r>
              <a:rPr lang="zh-CN" altLang="en-US" dirty="0" smtClean="0">
                <a:latin typeface="黑体" panose="02010609060101010101" pitchFamily="49" charset="-122"/>
                <a:ea typeface="黑体" panose="02010609060101010101" pitchFamily="49" charset="-122"/>
              </a:rPr>
              <a:t>，养</a:t>
            </a:r>
            <a:r>
              <a:rPr lang="zh-CN" altLang="en-US" dirty="0">
                <a:latin typeface="黑体" panose="02010609060101010101" pitchFamily="49" charset="-122"/>
                <a:ea typeface="黑体" panose="02010609060101010101" pitchFamily="49" charset="-122"/>
              </a:rPr>
              <a:t>老保险、医疗保险、失业保险、工伤保险和生育保险。“一金</a:t>
            </a:r>
            <a:r>
              <a:rPr lang="zh-CN" altLang="en-US" dirty="0" smtClean="0">
                <a:latin typeface="黑体" panose="02010609060101010101" pitchFamily="49" charset="-122"/>
                <a:ea typeface="黑体" panose="02010609060101010101" pitchFamily="49" charset="-122"/>
              </a:rPr>
              <a:t>”是指住</a:t>
            </a:r>
            <a:r>
              <a:rPr lang="zh-CN" altLang="en-US" dirty="0">
                <a:latin typeface="黑体" panose="02010609060101010101" pitchFamily="49" charset="-122"/>
                <a:ea typeface="黑体" panose="02010609060101010101" pitchFamily="49" charset="-122"/>
              </a:rPr>
              <a:t>房公积</a:t>
            </a:r>
            <a:r>
              <a:rPr lang="zh-CN" altLang="en-US" dirty="0" smtClean="0">
                <a:latin typeface="黑体" panose="02010609060101010101" pitchFamily="49" charset="-122"/>
                <a:ea typeface="黑体" panose="02010609060101010101" pitchFamily="49" charset="-122"/>
              </a:rPr>
              <a:t>金。</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advTm="1034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5562600" cy="461665"/>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在哪里购买“五险一金”？</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51054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0" y="816114"/>
            <a:ext cx="6477000" cy="400110"/>
          </a:xfrm>
          <a:prstGeom prst="rect">
            <a:avLst/>
          </a:prstGeom>
          <a:noFill/>
        </p:spPr>
        <p:txBody>
          <a:bodyPr wrap="square" rtlCol="0">
            <a:spAutoFit/>
          </a:bodyPr>
          <a:lstStyle/>
          <a:p>
            <a:pPr algn="ctr"/>
            <a:r>
              <a:rPr lang="zh-CN" altLang="en-US" sz="2000" b="1" dirty="0">
                <a:latin typeface="黑体" panose="02010609060101010101" pitchFamily="49" charset="-122"/>
                <a:ea typeface="黑体" panose="02010609060101010101" pitchFamily="49" charset="-122"/>
                <a:cs typeface="Arial" pitchFamily="34" charset="0"/>
              </a:rPr>
              <a:t>现在大部分企业都会为职工提供五险一金这项福</a:t>
            </a:r>
            <a:r>
              <a:rPr lang="zh-CN" altLang="en-US" sz="2000" b="1" dirty="0" smtClean="0">
                <a:latin typeface="黑体" panose="02010609060101010101" pitchFamily="49" charset="-122"/>
                <a:ea typeface="黑体" panose="02010609060101010101" pitchFamily="49" charset="-122"/>
                <a:cs typeface="Arial" pitchFamily="34" charset="0"/>
              </a:rPr>
              <a:t>利</a:t>
            </a:r>
            <a:endParaRPr lang="zh-CN" altLang="en-US" sz="2000" b="1" dirty="0">
              <a:latin typeface="黑体" panose="02010609060101010101" pitchFamily="49" charset="-122"/>
              <a:ea typeface="黑体" panose="02010609060101010101" pitchFamily="49" charset="-122"/>
              <a:cs typeface="Arial" pitchFamily="34" charset="0"/>
            </a:endParaRPr>
          </a:p>
        </p:txBody>
      </p:sp>
      <p:sp>
        <p:nvSpPr>
          <p:cNvPr id="2" name="TextBox 1"/>
          <p:cNvSpPr txBox="1"/>
          <p:nvPr/>
        </p:nvSpPr>
        <p:spPr>
          <a:xfrm>
            <a:off x="838200" y="5037638"/>
            <a:ext cx="876301" cy="600164"/>
          </a:xfrm>
          <a:prstGeom prst="rect">
            <a:avLst/>
          </a:prstGeom>
          <a:noFill/>
        </p:spPr>
        <p:txBody>
          <a:bodyPr wrap="square" rtlCol="0">
            <a:spAutoFit/>
          </a:bodyPr>
          <a:lstStyle/>
          <a:p>
            <a:r>
              <a:rPr lang="zh-CN" altLang="en-US" sz="1100" b="1" dirty="0" smtClean="0">
                <a:latin typeface="黑体" panose="02010609060101010101" pitchFamily="49" charset="-122"/>
                <a:ea typeface="黑体" panose="02010609060101010101" pitchFamily="49" charset="-122"/>
              </a:rPr>
              <a:t>  养老</a:t>
            </a:r>
            <a:endParaRPr lang="en-US" altLang="zh-CN" sz="1100" b="1" dirty="0" smtClean="0">
              <a:latin typeface="黑体" panose="02010609060101010101" pitchFamily="49" charset="-122"/>
              <a:ea typeface="黑体" panose="02010609060101010101" pitchFamily="49" charset="-122"/>
            </a:endParaRPr>
          </a:p>
          <a:p>
            <a:r>
              <a:rPr lang="zh-CN" altLang="en-US" sz="1100" dirty="0" smtClean="0">
                <a:latin typeface="黑体" panose="02010609060101010101" pitchFamily="49" charset="-122"/>
                <a:ea typeface="黑体" panose="02010609060101010101" pitchFamily="49" charset="-122"/>
              </a:rPr>
              <a:t>单位：</a:t>
            </a:r>
            <a:r>
              <a:rPr lang="en-US" altLang="zh-CN" sz="1100" dirty="0" smtClean="0">
                <a:latin typeface="黑体" panose="02010609060101010101" pitchFamily="49" charset="-122"/>
                <a:ea typeface="黑体" panose="02010609060101010101" pitchFamily="49" charset="-122"/>
              </a:rPr>
              <a:t>20%</a:t>
            </a:r>
          </a:p>
          <a:p>
            <a:r>
              <a:rPr lang="zh-CN" altLang="en-US" sz="1100" dirty="0">
                <a:latin typeface="黑体" panose="02010609060101010101" pitchFamily="49" charset="-122"/>
                <a:ea typeface="黑体" panose="02010609060101010101" pitchFamily="49" charset="-122"/>
              </a:rPr>
              <a:t>个</a:t>
            </a:r>
            <a:r>
              <a:rPr lang="zh-CN" altLang="en-US" sz="1100" dirty="0" smtClean="0">
                <a:latin typeface="黑体" panose="02010609060101010101" pitchFamily="49" charset="-122"/>
                <a:ea typeface="黑体" panose="02010609060101010101" pitchFamily="49" charset="-122"/>
              </a:rPr>
              <a:t>人：</a:t>
            </a: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10" name="TextBox 9"/>
          <p:cNvSpPr txBox="1"/>
          <p:nvPr/>
        </p:nvSpPr>
        <p:spPr>
          <a:xfrm>
            <a:off x="7772400" y="5181600"/>
            <a:ext cx="990600" cy="577081"/>
          </a:xfrm>
          <a:prstGeom prst="rect">
            <a:avLst/>
          </a:prstGeom>
          <a:noFill/>
        </p:spPr>
        <p:txBody>
          <a:bodyPr wrap="square" rtlCol="0">
            <a:spAutoFit/>
          </a:bodyPr>
          <a:lstStyle/>
          <a:p>
            <a:r>
              <a:rPr lang="zh-CN" altLang="en-US" sz="1050" b="1" dirty="0" smtClean="0">
                <a:latin typeface="黑体" panose="02010609060101010101" pitchFamily="49" charset="-122"/>
                <a:ea typeface="黑体" panose="02010609060101010101" pitchFamily="49" charset="-122"/>
              </a:rPr>
              <a:t>  生育</a:t>
            </a:r>
            <a:endParaRPr lang="en-US" altLang="zh-CN" sz="1050" b="1" dirty="0" smtClean="0">
              <a:latin typeface="黑体" panose="02010609060101010101" pitchFamily="49" charset="-122"/>
              <a:ea typeface="黑体" panose="02010609060101010101" pitchFamily="49" charset="-122"/>
            </a:endParaRPr>
          </a:p>
          <a:p>
            <a:r>
              <a:rPr lang="zh-CN" altLang="en-US" sz="1050" dirty="0" smtClean="0">
                <a:latin typeface="黑体" panose="02010609060101010101" pitchFamily="49" charset="-122"/>
                <a:ea typeface="黑体" panose="02010609060101010101" pitchFamily="49" charset="-122"/>
              </a:rPr>
              <a:t>单位：</a:t>
            </a:r>
            <a:r>
              <a:rPr lang="en-US" altLang="zh-CN" sz="1050" dirty="0" smtClean="0">
                <a:latin typeface="黑体" panose="02010609060101010101" pitchFamily="49" charset="-122"/>
                <a:ea typeface="黑体" panose="02010609060101010101" pitchFamily="49" charset="-122"/>
              </a:rPr>
              <a:t>0.9%</a:t>
            </a:r>
          </a:p>
          <a:p>
            <a:r>
              <a:rPr lang="zh-CN" altLang="en-US" sz="1050" dirty="0">
                <a:latin typeface="黑体" panose="02010609060101010101" pitchFamily="49" charset="-122"/>
                <a:ea typeface="黑体" panose="02010609060101010101" pitchFamily="49" charset="-122"/>
              </a:rPr>
              <a:t>个</a:t>
            </a:r>
            <a:r>
              <a:rPr lang="zh-CN" altLang="en-US" sz="1050" dirty="0" smtClean="0">
                <a:latin typeface="黑体" panose="02010609060101010101" pitchFamily="49" charset="-122"/>
                <a:ea typeface="黑体" panose="02010609060101010101" pitchFamily="49" charset="-122"/>
              </a:rPr>
              <a:t>人：</a:t>
            </a:r>
            <a:r>
              <a:rPr lang="zh-CN" altLang="en-US" sz="1050" dirty="0">
                <a:latin typeface="黑体" panose="02010609060101010101" pitchFamily="49" charset="-122"/>
                <a:ea typeface="黑体" panose="02010609060101010101" pitchFamily="49" charset="-122"/>
              </a:rPr>
              <a:t>不交</a:t>
            </a:r>
          </a:p>
        </p:txBody>
      </p:sp>
      <p:sp>
        <p:nvSpPr>
          <p:cNvPr id="14" name="TextBox 13"/>
          <p:cNvSpPr txBox="1"/>
          <p:nvPr/>
        </p:nvSpPr>
        <p:spPr>
          <a:xfrm>
            <a:off x="1766250" y="2752636"/>
            <a:ext cx="876300" cy="600164"/>
          </a:xfrm>
          <a:prstGeom prst="rect">
            <a:avLst/>
          </a:prstGeom>
          <a:noFill/>
        </p:spPr>
        <p:txBody>
          <a:bodyPr wrap="square" rtlCol="0">
            <a:spAutoFit/>
          </a:bodyPr>
          <a:lstStyle/>
          <a:p>
            <a:r>
              <a:rPr lang="zh-CN" altLang="en-US" sz="1100" b="1" dirty="0" smtClean="0">
                <a:latin typeface="黑体" panose="02010609060101010101" pitchFamily="49" charset="-122"/>
                <a:ea typeface="黑体" panose="02010609060101010101" pitchFamily="49" charset="-122"/>
              </a:rPr>
              <a:t>  失业</a:t>
            </a:r>
            <a:endParaRPr lang="en-US" altLang="zh-CN" sz="1100" b="1" dirty="0" smtClean="0">
              <a:latin typeface="黑体" panose="02010609060101010101" pitchFamily="49" charset="-122"/>
              <a:ea typeface="黑体" panose="02010609060101010101" pitchFamily="49" charset="-122"/>
            </a:endParaRPr>
          </a:p>
          <a:p>
            <a:r>
              <a:rPr lang="zh-CN" altLang="en-US" sz="1100" dirty="0" smtClean="0">
                <a:latin typeface="黑体" panose="02010609060101010101" pitchFamily="49" charset="-122"/>
                <a:ea typeface="黑体" panose="02010609060101010101" pitchFamily="49" charset="-122"/>
              </a:rPr>
              <a:t>单位：</a:t>
            </a:r>
            <a:r>
              <a:rPr lang="en-US" altLang="zh-CN" sz="1100" dirty="0" smtClean="0">
                <a:latin typeface="黑体" panose="02010609060101010101" pitchFamily="49" charset="-122"/>
                <a:ea typeface="黑体" panose="02010609060101010101" pitchFamily="49" charset="-122"/>
              </a:rPr>
              <a:t>1%</a:t>
            </a:r>
          </a:p>
          <a:p>
            <a:r>
              <a:rPr lang="zh-CN" altLang="en-US" sz="1100" dirty="0">
                <a:latin typeface="黑体" panose="02010609060101010101" pitchFamily="49" charset="-122"/>
                <a:ea typeface="黑体" panose="02010609060101010101" pitchFamily="49" charset="-122"/>
              </a:rPr>
              <a:t>个</a:t>
            </a:r>
            <a:r>
              <a:rPr lang="zh-CN" altLang="en-US" sz="1100" dirty="0" smtClean="0">
                <a:latin typeface="黑体" panose="02010609060101010101" pitchFamily="49" charset="-122"/>
                <a:ea typeface="黑体" panose="02010609060101010101" pitchFamily="49" charset="-122"/>
              </a:rPr>
              <a:t>人：</a:t>
            </a:r>
            <a:r>
              <a:rPr lang="en-US" altLang="zh-CN" sz="1100" dirty="0" smtClean="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15" name="TextBox 14"/>
          <p:cNvSpPr txBox="1"/>
          <p:nvPr/>
        </p:nvSpPr>
        <p:spPr>
          <a:xfrm>
            <a:off x="4191000" y="2307782"/>
            <a:ext cx="1247775" cy="600164"/>
          </a:xfrm>
          <a:prstGeom prst="rect">
            <a:avLst/>
          </a:prstGeom>
          <a:noFill/>
        </p:spPr>
        <p:txBody>
          <a:bodyPr wrap="square" rtlCol="0">
            <a:spAutoFit/>
          </a:bodyPr>
          <a:lstStyle/>
          <a:p>
            <a:r>
              <a:rPr lang="zh-CN" altLang="en-US" sz="1100" b="1" dirty="0" smtClean="0">
                <a:latin typeface="黑体" panose="02010609060101010101" pitchFamily="49" charset="-122"/>
                <a:ea typeface="黑体" panose="02010609060101010101" pitchFamily="49" charset="-122"/>
              </a:rPr>
              <a:t>    工伤</a:t>
            </a:r>
            <a:endParaRPr lang="en-US" altLang="zh-CN" sz="1100" b="1" dirty="0" smtClean="0">
              <a:latin typeface="黑体" panose="02010609060101010101" pitchFamily="49" charset="-122"/>
              <a:ea typeface="黑体" panose="02010609060101010101" pitchFamily="49" charset="-122"/>
            </a:endParaRPr>
          </a:p>
          <a:p>
            <a:r>
              <a:rPr lang="zh-CN" altLang="en-US" sz="1100" dirty="0" smtClean="0">
                <a:latin typeface="黑体" panose="02010609060101010101" pitchFamily="49" charset="-122"/>
                <a:ea typeface="黑体" panose="02010609060101010101" pitchFamily="49" charset="-122"/>
              </a:rPr>
              <a:t>单位：</a:t>
            </a:r>
            <a:r>
              <a:rPr lang="en-US" altLang="zh-CN" sz="1100" dirty="0" smtClean="0">
                <a:latin typeface="黑体" panose="02010609060101010101" pitchFamily="49" charset="-122"/>
                <a:ea typeface="黑体" panose="02010609060101010101" pitchFamily="49" charset="-122"/>
              </a:rPr>
              <a:t>0.8%-2.4%</a:t>
            </a:r>
          </a:p>
          <a:p>
            <a:r>
              <a:rPr lang="zh-CN" altLang="en-US" sz="1100" dirty="0">
                <a:latin typeface="黑体" panose="02010609060101010101" pitchFamily="49" charset="-122"/>
                <a:ea typeface="黑体" panose="02010609060101010101" pitchFamily="49" charset="-122"/>
              </a:rPr>
              <a:t>个</a:t>
            </a:r>
            <a:r>
              <a:rPr lang="zh-CN" altLang="en-US" sz="1100" dirty="0" smtClean="0">
                <a:latin typeface="黑体" panose="02010609060101010101" pitchFamily="49" charset="-122"/>
                <a:ea typeface="黑体" panose="02010609060101010101" pitchFamily="49" charset="-122"/>
              </a:rPr>
              <a:t>人：</a:t>
            </a:r>
            <a:r>
              <a:rPr lang="zh-CN" altLang="en-US" sz="1100" dirty="0">
                <a:latin typeface="黑体" panose="02010609060101010101" pitchFamily="49" charset="-122"/>
                <a:ea typeface="黑体" panose="02010609060101010101" pitchFamily="49" charset="-122"/>
              </a:rPr>
              <a:t>不交</a:t>
            </a:r>
          </a:p>
        </p:txBody>
      </p:sp>
      <p:sp>
        <p:nvSpPr>
          <p:cNvPr id="16" name="TextBox 15"/>
          <p:cNvSpPr txBox="1"/>
          <p:nvPr/>
        </p:nvSpPr>
        <p:spPr>
          <a:xfrm>
            <a:off x="6705600" y="2917194"/>
            <a:ext cx="876300" cy="600164"/>
          </a:xfrm>
          <a:prstGeom prst="rect">
            <a:avLst/>
          </a:prstGeom>
          <a:noFill/>
        </p:spPr>
        <p:txBody>
          <a:bodyPr wrap="square" rtlCol="0">
            <a:spAutoFit/>
          </a:bodyPr>
          <a:lstStyle/>
          <a:p>
            <a:r>
              <a:rPr lang="zh-CN" altLang="en-US" sz="1100" b="1" dirty="0" smtClean="0">
                <a:latin typeface="黑体" panose="02010609060101010101" pitchFamily="49" charset="-122"/>
                <a:ea typeface="黑体" panose="02010609060101010101" pitchFamily="49" charset="-122"/>
              </a:rPr>
              <a:t>  医疗</a:t>
            </a:r>
            <a:endParaRPr lang="en-US" altLang="zh-CN" sz="1100" b="1" dirty="0" smtClean="0">
              <a:latin typeface="黑体" panose="02010609060101010101" pitchFamily="49" charset="-122"/>
              <a:ea typeface="黑体" panose="02010609060101010101" pitchFamily="49" charset="-122"/>
            </a:endParaRPr>
          </a:p>
          <a:p>
            <a:r>
              <a:rPr lang="zh-CN" altLang="en-US" sz="1100" dirty="0" smtClean="0">
                <a:latin typeface="黑体" panose="02010609060101010101" pitchFamily="49" charset="-122"/>
                <a:ea typeface="黑体" panose="02010609060101010101" pitchFamily="49" charset="-122"/>
              </a:rPr>
              <a:t>单位：</a:t>
            </a:r>
            <a:r>
              <a:rPr lang="en-US" altLang="zh-CN" sz="1100" dirty="0" smtClean="0">
                <a:latin typeface="黑体" panose="02010609060101010101" pitchFamily="49" charset="-122"/>
                <a:ea typeface="黑体" panose="02010609060101010101" pitchFamily="49" charset="-122"/>
              </a:rPr>
              <a:t>8%</a:t>
            </a:r>
          </a:p>
          <a:p>
            <a:r>
              <a:rPr lang="zh-CN" altLang="en-US" sz="1100" dirty="0">
                <a:latin typeface="黑体" panose="02010609060101010101" pitchFamily="49" charset="-122"/>
                <a:ea typeface="黑体" panose="02010609060101010101" pitchFamily="49" charset="-122"/>
              </a:rPr>
              <a:t>个</a:t>
            </a:r>
            <a:r>
              <a:rPr lang="zh-CN" altLang="en-US" sz="1100" dirty="0" smtClean="0">
                <a:latin typeface="黑体" panose="02010609060101010101" pitchFamily="49" charset="-122"/>
                <a:ea typeface="黑体" panose="02010609060101010101" pitchFamily="49" charset="-122"/>
              </a:rPr>
              <a:t>人：</a:t>
            </a:r>
            <a:r>
              <a:rPr lang="en-US" altLang="zh-CN" sz="1100" dirty="0">
                <a:latin typeface="黑体" panose="02010609060101010101" pitchFamily="49" charset="-122"/>
                <a:ea typeface="黑体" panose="02010609060101010101" pitchFamily="49" charset="-122"/>
              </a:rPr>
              <a:t>2</a:t>
            </a:r>
            <a:r>
              <a:rPr lang="en-US" altLang="zh-CN" sz="1100" dirty="0" smtClean="0">
                <a:latin typeface="黑体" panose="02010609060101010101" pitchFamily="49" charset="-122"/>
                <a:ea typeface="黑体" panose="02010609060101010101" pitchFamily="49" charset="-122"/>
              </a:rPr>
              <a:t>%</a:t>
            </a:r>
            <a:endParaRPr lang="zh-CN" altLang="en-US" sz="1100" dirty="0">
              <a:latin typeface="黑体" panose="02010609060101010101" pitchFamily="49" charset="-122"/>
              <a:ea typeface="黑体" panose="02010609060101010101" pitchFamily="49" charset="-122"/>
            </a:endParaRPr>
          </a:p>
        </p:txBody>
      </p:sp>
      <p:sp>
        <p:nvSpPr>
          <p:cNvPr id="17" name="TextBox 16"/>
          <p:cNvSpPr txBox="1"/>
          <p:nvPr/>
        </p:nvSpPr>
        <p:spPr>
          <a:xfrm>
            <a:off x="4033835" y="4962436"/>
            <a:ext cx="1271589" cy="600164"/>
          </a:xfrm>
          <a:prstGeom prst="rect">
            <a:avLst/>
          </a:prstGeom>
          <a:noFill/>
        </p:spPr>
        <p:txBody>
          <a:bodyPr wrap="square" rtlCol="0">
            <a:spAutoFit/>
          </a:bodyPr>
          <a:lstStyle/>
          <a:p>
            <a:r>
              <a:rPr lang="zh-CN" altLang="en-US" sz="1100" b="1" dirty="0">
                <a:latin typeface="黑体" panose="02010609060101010101" pitchFamily="49" charset="-122"/>
                <a:ea typeface="黑体" panose="02010609060101010101" pitchFamily="49" charset="-122"/>
              </a:rPr>
              <a:t> </a:t>
            </a:r>
            <a:r>
              <a:rPr lang="zh-CN" altLang="en-US" sz="1100" b="1" dirty="0" smtClean="0">
                <a:latin typeface="黑体" panose="02010609060101010101" pitchFamily="49" charset="-122"/>
                <a:ea typeface="黑体" panose="02010609060101010101" pitchFamily="49" charset="-122"/>
              </a:rPr>
              <a:t>  公</a:t>
            </a:r>
            <a:r>
              <a:rPr lang="zh-CN" altLang="en-US" sz="1100" b="1" dirty="0">
                <a:latin typeface="黑体" panose="02010609060101010101" pitchFamily="49" charset="-122"/>
                <a:ea typeface="黑体" panose="02010609060101010101" pitchFamily="49" charset="-122"/>
              </a:rPr>
              <a:t>积金</a:t>
            </a:r>
            <a:endParaRPr lang="en-US" altLang="zh-CN" sz="1100" b="1" dirty="0" smtClean="0">
              <a:latin typeface="黑体" panose="02010609060101010101" pitchFamily="49" charset="-122"/>
              <a:ea typeface="黑体" panose="02010609060101010101" pitchFamily="49" charset="-122"/>
            </a:endParaRPr>
          </a:p>
          <a:p>
            <a:r>
              <a:rPr lang="zh-CN" altLang="en-US" sz="1100" dirty="0" smtClean="0">
                <a:latin typeface="黑体" panose="02010609060101010101" pitchFamily="49" charset="-122"/>
                <a:ea typeface="黑体" panose="02010609060101010101" pitchFamily="49" charset="-122"/>
              </a:rPr>
              <a:t>单位：</a:t>
            </a:r>
            <a:r>
              <a:rPr lang="en-US" altLang="zh-CN" sz="1100" dirty="0" smtClean="0">
                <a:latin typeface="黑体" panose="02010609060101010101" pitchFamily="49" charset="-122"/>
                <a:ea typeface="黑体" panose="02010609060101010101" pitchFamily="49" charset="-122"/>
              </a:rPr>
              <a:t>8%-12%</a:t>
            </a:r>
          </a:p>
          <a:p>
            <a:r>
              <a:rPr lang="zh-CN" altLang="en-US" sz="1100" dirty="0">
                <a:latin typeface="黑体" panose="02010609060101010101" pitchFamily="49" charset="-122"/>
                <a:ea typeface="黑体" panose="02010609060101010101" pitchFamily="49" charset="-122"/>
              </a:rPr>
              <a:t>个</a:t>
            </a:r>
            <a:r>
              <a:rPr lang="zh-CN" altLang="en-US" sz="1100" dirty="0" smtClean="0">
                <a:latin typeface="黑体" panose="02010609060101010101" pitchFamily="49" charset="-122"/>
                <a:ea typeface="黑体" panose="02010609060101010101" pitchFamily="49" charset="-122"/>
              </a:rPr>
              <a:t>人：</a:t>
            </a:r>
            <a:r>
              <a:rPr lang="en-US" altLang="zh-CN" sz="1100" dirty="0" smtClean="0">
                <a:latin typeface="黑体" panose="02010609060101010101" pitchFamily="49" charset="-122"/>
                <a:ea typeface="黑体" panose="02010609060101010101" pitchFamily="49" charset="-122"/>
              </a:rPr>
              <a:t>8%-12%</a:t>
            </a:r>
            <a:endParaRPr lang="zh-CN" altLang="en-US" sz="1100" dirty="0">
              <a:latin typeface="黑体" panose="02010609060101010101" pitchFamily="49" charset="-122"/>
              <a:ea typeface="黑体" panose="02010609060101010101" pitchFamily="49" charset="-122"/>
            </a:endParaRPr>
          </a:p>
        </p:txBody>
      </p:sp>
      <p:pic>
        <p:nvPicPr>
          <p:cNvPr id="1032" name="Picture 8" descr="http://collab.ubs.net/adventskalender/IconBrowser/com.ubs.a00.icons.ui/src/web/icons/original/1010_Hou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845" y="3393281"/>
            <a:ext cx="1635919" cy="1635919"/>
          </a:xfrm>
          <a:prstGeom prst="rect">
            <a:avLst/>
          </a:prstGeom>
          <a:noFill/>
          <a:extLst>
            <a:ext uri="{909E8E84-426E-40DD-AFC4-6F175D3DCCD1}">
              <a14:hiddenFill xmlns:a14="http://schemas.microsoft.com/office/drawing/2010/main">
                <a:solidFill>
                  <a:srgbClr val="FFFFFF"/>
                </a:solidFill>
              </a14:hiddenFill>
            </a:ext>
          </a:extLst>
        </p:spPr>
      </p:pic>
      <p:sp>
        <p:nvSpPr>
          <p:cNvPr id="6" name="Arc 5"/>
          <p:cNvSpPr/>
          <p:nvPr/>
        </p:nvSpPr>
        <p:spPr>
          <a:xfrm>
            <a:off x="1066800" y="1762763"/>
            <a:ext cx="7162799" cy="4104637"/>
          </a:xfrm>
          <a:prstGeom prst="arc">
            <a:avLst>
              <a:gd name="adj1" fmla="val 10814363"/>
              <a:gd name="adj2" fmla="val 140057"/>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38" name="Picture 14" descr="http://collab.ubs.net/adventskalender/IconBrowser/com.ubs.a00.icons.ui/src/web/icons/original/0120_Ba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4328" y="1752600"/>
            <a:ext cx="1032672" cy="10326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ollab.ubs.net/adventskalender/IconBrowser/com.ubs.a00.icons.ui/src/web/icons/original/1137_ClawHamm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9992" y="1295400"/>
            <a:ext cx="1269207" cy="1269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ollab.ubs.net/adventskalender/IconBrowser/com.ubs.a00.icons.ui/src/web/icons/original/1530_BulletOl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3767774"/>
            <a:ext cx="1261425" cy="1261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ollab.ubs.net/adventskalender/IconBrowser/com.ubs.a00.icons.ui/src/web/icons/original/0056_Diagnostics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6573" y="1676400"/>
            <a:ext cx="1161027" cy="11610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collab.ubs.net/adventskalender/IconBrowser/com.ubs.a00.icons.ui/src/web/icons/original/1199_BabyStroll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69955" y="3764755"/>
            <a:ext cx="1416845" cy="14168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2223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54102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什么</a:t>
            </a:r>
            <a:r>
              <a:rPr lang="zh-CN" altLang="en-US" sz="2400" dirty="0" smtClean="0">
                <a:latin typeface="黑体" panose="02010609060101010101" pitchFamily="49" charset="-122"/>
                <a:ea typeface="黑体" panose="02010609060101010101" pitchFamily="49" charset="-122"/>
              </a:rPr>
              <a:t>是养老保险？</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40386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descr="anamol khazanna 01.jpg"/>
          <p:cNvPicPr>
            <a:picLocks noChangeAspect="1"/>
          </p:cNvPicPr>
          <p:nvPr/>
        </p:nvPicPr>
        <p:blipFill>
          <a:blip r:embed="rId2" cstate="print"/>
          <a:srcRect l="2269" t="1464"/>
          <a:stretch>
            <a:fillRect/>
          </a:stretch>
        </p:blipFill>
        <p:spPr>
          <a:xfrm>
            <a:off x="381000" y="2193828"/>
            <a:ext cx="4800600" cy="3749772"/>
          </a:xfrm>
          <a:prstGeom prst="rect">
            <a:avLst/>
          </a:prstGeom>
        </p:spPr>
      </p:pic>
      <p:grpSp>
        <p:nvGrpSpPr>
          <p:cNvPr id="8" name="Group 7"/>
          <p:cNvGrpSpPr/>
          <p:nvPr/>
        </p:nvGrpSpPr>
        <p:grpSpPr>
          <a:xfrm>
            <a:off x="4267200" y="914400"/>
            <a:ext cx="3276600" cy="1981200"/>
            <a:chOff x="4038600" y="685800"/>
            <a:chExt cx="2971800" cy="1752600"/>
          </a:xfrm>
        </p:grpSpPr>
        <p:sp>
          <p:nvSpPr>
            <p:cNvPr id="9" name="Cloud Callout 8"/>
            <p:cNvSpPr/>
            <p:nvPr/>
          </p:nvSpPr>
          <p:spPr>
            <a:xfrm>
              <a:off x="4038600" y="685800"/>
              <a:ext cx="2971800" cy="1752600"/>
            </a:xfrm>
            <a:prstGeom prst="cloudCallout">
              <a:avLst>
                <a:gd name="adj1" fmla="val -86144"/>
                <a:gd name="adj2" fmla="val 14339"/>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322456" y="1090246"/>
              <a:ext cx="2618833" cy="898471"/>
            </a:xfrm>
            <a:prstGeom prst="rect">
              <a:avLst/>
            </a:prstGeom>
            <a:noFill/>
            <a:effectLst>
              <a:outerShdw blurRad="63500" sx="102000" sy="102000" algn="ctr" rotWithShape="0">
                <a:prstClr val="black">
                  <a:alpha val="40000"/>
                </a:prstClr>
              </a:outerShdw>
            </a:effectLst>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Arial" pitchFamily="34" charset="0"/>
                </a:rPr>
                <a:t>爷爷岁数大了，他现在退休了，以后没有工资了，该怎么生活？</a:t>
              </a:r>
              <a:endParaRPr lang="en-US" sz="2000" b="1" dirty="0">
                <a:latin typeface="黑体" panose="02010609060101010101" pitchFamily="49" charset="-122"/>
                <a:ea typeface="黑体" panose="02010609060101010101" pitchFamily="49" charset="-122"/>
                <a:cs typeface="Arial" pitchFamily="34" charset="0"/>
              </a:endParaRPr>
            </a:p>
          </p:txBody>
        </p:sp>
      </p:grpSp>
      <p:grpSp>
        <p:nvGrpSpPr>
          <p:cNvPr id="11" name="Group 10"/>
          <p:cNvGrpSpPr/>
          <p:nvPr/>
        </p:nvGrpSpPr>
        <p:grpSpPr>
          <a:xfrm>
            <a:off x="5305808" y="3581400"/>
            <a:ext cx="3649932" cy="1763291"/>
            <a:chOff x="-1722687" y="-304800"/>
            <a:chExt cx="7010081" cy="1544818"/>
          </a:xfrm>
        </p:grpSpPr>
        <p:sp>
          <p:nvSpPr>
            <p:cNvPr id="12" name="Rectangle 11"/>
            <p:cNvSpPr/>
            <p:nvPr/>
          </p:nvSpPr>
          <p:spPr>
            <a:xfrm>
              <a:off x="-1722687" y="-304800"/>
              <a:ext cx="6786254" cy="15240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91064" y="-296946"/>
              <a:ext cx="6878458" cy="1536964"/>
            </a:xfrm>
            <a:prstGeom prst="rect">
              <a:avLst/>
            </a:prstGeom>
            <a:noFill/>
          </p:spPr>
          <p:txBody>
            <a:bodyPr wrap="square" rtlCol="0">
              <a:spAutoFit/>
            </a:bodyPr>
            <a:lstStyle/>
            <a:p>
              <a:r>
                <a:rPr lang="zh-CN" altLang="en-US" b="1" dirty="0" smtClean="0">
                  <a:latin typeface="黑体" panose="02010609060101010101" pitchFamily="49" charset="-122"/>
                  <a:ea typeface="黑体" panose="02010609060101010101" pitchFamily="49" charset="-122"/>
                  <a:cs typeface="Arial" pitchFamily="34" charset="0"/>
                </a:rPr>
                <a:t>养</a:t>
              </a:r>
              <a:r>
                <a:rPr lang="zh-CN" altLang="en-US" b="1" dirty="0">
                  <a:latin typeface="黑体" panose="02010609060101010101" pitchFamily="49" charset="-122"/>
                  <a:ea typeface="黑体" panose="02010609060101010101" pitchFamily="49" charset="-122"/>
                  <a:cs typeface="Arial" pitchFamily="34" charset="0"/>
                </a:rPr>
                <a:t>老保险主要是为了保障退休人员老年基本生活</a:t>
              </a:r>
              <a:r>
                <a:rPr lang="zh-CN" altLang="en-US" b="1" dirty="0" smtClean="0">
                  <a:latin typeface="黑体" panose="02010609060101010101" pitchFamily="49" charset="-122"/>
                  <a:ea typeface="黑体" panose="02010609060101010101" pitchFamily="49" charset="-122"/>
                  <a:cs typeface="Arial" pitchFamily="34" charset="0"/>
                </a:rPr>
                <a:t>而</a:t>
              </a:r>
              <a:r>
                <a:rPr lang="zh-CN" altLang="en-US" b="1" dirty="0">
                  <a:latin typeface="黑体" panose="02010609060101010101" pitchFamily="49" charset="-122"/>
                  <a:ea typeface="黑体" panose="02010609060101010101" pitchFamily="49" charset="-122"/>
                  <a:cs typeface="Arial" pitchFamily="34" charset="0"/>
                </a:rPr>
                <a:t>制定</a:t>
              </a:r>
              <a:r>
                <a:rPr lang="zh-CN" altLang="en-US" b="1" dirty="0" smtClean="0">
                  <a:latin typeface="黑体" panose="02010609060101010101" pitchFamily="49" charset="-122"/>
                  <a:ea typeface="黑体" panose="02010609060101010101" pitchFamily="49" charset="-122"/>
                  <a:cs typeface="Arial" pitchFamily="34" charset="0"/>
                </a:rPr>
                <a:t>的</a:t>
              </a:r>
              <a:r>
                <a:rPr lang="zh-CN" altLang="en-US" b="1" dirty="0">
                  <a:latin typeface="黑体" panose="02010609060101010101" pitchFamily="49" charset="-122"/>
                  <a:ea typeface="黑体" panose="02010609060101010101" pitchFamily="49" charset="-122"/>
                  <a:cs typeface="Arial" pitchFamily="34" charset="0"/>
                </a:rPr>
                <a:t>一种社会保障制度，养老保险的最低缴费年限为</a:t>
              </a:r>
              <a:r>
                <a:rPr lang="en-US" altLang="zh-CN" b="1" dirty="0">
                  <a:latin typeface="黑体" panose="02010609060101010101" pitchFamily="49" charset="-122"/>
                  <a:ea typeface="黑体" panose="02010609060101010101" pitchFamily="49" charset="-122"/>
                  <a:cs typeface="Arial" pitchFamily="34" charset="0"/>
                </a:rPr>
                <a:t>15</a:t>
              </a:r>
              <a:r>
                <a:rPr lang="zh-CN" altLang="en-US" b="1" dirty="0">
                  <a:latin typeface="黑体" panose="02010609060101010101" pitchFamily="49" charset="-122"/>
                  <a:ea typeface="黑体" panose="02010609060101010101" pitchFamily="49" charset="-122"/>
                  <a:cs typeface="Arial" pitchFamily="34" charset="0"/>
                </a:rPr>
                <a:t>年，参保人员只要缴费达最低年限，到退休年龄后就可以领取退休</a:t>
              </a:r>
              <a:r>
                <a:rPr lang="zh-CN" altLang="en-US" b="1" dirty="0" smtClean="0">
                  <a:latin typeface="黑体" panose="02010609060101010101" pitchFamily="49" charset="-122"/>
                  <a:ea typeface="黑体" panose="02010609060101010101" pitchFamily="49" charset="-122"/>
                  <a:cs typeface="Arial" pitchFamily="34" charset="0"/>
                </a:rPr>
                <a:t>金。</a:t>
              </a:r>
              <a:endParaRPr lang="en-US" b="1" dirty="0">
                <a:latin typeface="黑体" panose="02010609060101010101" pitchFamily="49" charset="-122"/>
                <a:ea typeface="黑体" panose="02010609060101010101" pitchFamily="49" charset="-122"/>
                <a:cs typeface="Arial" pitchFamily="34" charset="0"/>
              </a:endParaRPr>
            </a:p>
          </p:txBody>
        </p:sp>
      </p:grpSp>
    </p:spTree>
  </p:cSld>
  <p:clrMapOvr>
    <a:masterClrMapping/>
  </p:clrMapOvr>
  <p:transition advTm="1202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54102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什么</a:t>
            </a:r>
            <a:r>
              <a:rPr lang="zh-CN" altLang="en-US" sz="2400" dirty="0" smtClean="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医疗保险？</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44196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descr="Image-9.jpg"/>
          <p:cNvPicPr>
            <a:picLocks noChangeAspect="1"/>
          </p:cNvPicPr>
          <p:nvPr/>
        </p:nvPicPr>
        <p:blipFill>
          <a:blip r:embed="rId2" cstate="print"/>
          <a:stretch>
            <a:fillRect/>
          </a:stretch>
        </p:blipFill>
        <p:spPr>
          <a:xfrm>
            <a:off x="1066800" y="1600200"/>
            <a:ext cx="3352800" cy="3612150"/>
          </a:xfrm>
          <a:prstGeom prst="rect">
            <a:avLst/>
          </a:prstGeom>
        </p:spPr>
      </p:pic>
      <p:grpSp>
        <p:nvGrpSpPr>
          <p:cNvPr id="7" name="Group 6"/>
          <p:cNvGrpSpPr/>
          <p:nvPr/>
        </p:nvGrpSpPr>
        <p:grpSpPr>
          <a:xfrm>
            <a:off x="4495800" y="685800"/>
            <a:ext cx="3505200" cy="1981201"/>
            <a:chOff x="4038600" y="618393"/>
            <a:chExt cx="3179135" cy="1752600"/>
          </a:xfrm>
        </p:grpSpPr>
        <p:sp>
          <p:nvSpPr>
            <p:cNvPr id="8" name="Oval Callout 7"/>
            <p:cNvSpPr/>
            <p:nvPr/>
          </p:nvSpPr>
          <p:spPr>
            <a:xfrm>
              <a:off x="4038600" y="618393"/>
              <a:ext cx="3179135" cy="1752600"/>
            </a:xfrm>
            <a:prstGeom prst="wedgeEllipseCallout">
              <a:avLst>
                <a:gd name="adj1" fmla="val -74110"/>
                <a:gd name="adj2" fmla="val 19843"/>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15047" y="1068076"/>
              <a:ext cx="2764465" cy="898471"/>
            </a:xfrm>
            <a:prstGeom prst="rect">
              <a:avLst/>
            </a:prstGeom>
            <a:noFill/>
            <a:effectLst>
              <a:outerShdw blurRad="63500" sx="102000" sy="102000" algn="ctr" rotWithShape="0">
                <a:prstClr val="black">
                  <a:alpha val="40000"/>
                </a:prstClr>
              </a:outerShdw>
            </a:effectLst>
          </p:spPr>
          <p:txBody>
            <a:bodyPr wrap="square" rtlCol="0">
              <a:spAutoFit/>
            </a:bodyPr>
            <a:lstStyle/>
            <a:p>
              <a:r>
                <a:rPr lang="zh-CN" altLang="en-US" sz="2000" b="1" dirty="0">
                  <a:latin typeface="黑体" panose="02010609060101010101" pitchFamily="49" charset="-122"/>
                  <a:ea typeface="黑体" panose="02010609060101010101" pitchFamily="49" charset="-122"/>
                  <a:cs typeface="Arial" pitchFamily="34" charset="0"/>
                </a:rPr>
                <a:t>我</a:t>
              </a:r>
              <a:r>
                <a:rPr lang="zh-CN" altLang="en-US" sz="2000" b="1" dirty="0" smtClean="0">
                  <a:latin typeface="黑体" panose="02010609060101010101" pitchFamily="49" charset="-122"/>
                  <a:ea typeface="黑体" panose="02010609060101010101" pitchFamily="49" charset="-122"/>
                  <a:cs typeface="Arial" pitchFamily="34" charset="0"/>
                </a:rPr>
                <a:t>的</a:t>
              </a:r>
              <a:r>
                <a:rPr lang="zh-CN" altLang="en-US" sz="2000" b="1" dirty="0">
                  <a:latin typeface="黑体" panose="02010609060101010101" pitchFamily="49" charset="-122"/>
                  <a:ea typeface="黑体" panose="02010609060101010101" pitchFamily="49" charset="-122"/>
                  <a:cs typeface="Arial" pitchFamily="34" charset="0"/>
                </a:rPr>
                <a:t>妈妈</a:t>
              </a:r>
              <a:r>
                <a:rPr lang="zh-CN" altLang="en-US" sz="2000" b="1" dirty="0" smtClean="0">
                  <a:latin typeface="黑体" panose="02010609060101010101" pitchFamily="49" charset="-122"/>
                  <a:ea typeface="黑体" panose="02010609060101010101" pitchFamily="49" charset="-122"/>
                  <a:cs typeface="Arial" pitchFamily="34" charset="0"/>
                </a:rPr>
                <a:t>是</a:t>
              </a:r>
              <a:r>
                <a:rPr lang="zh-CN" altLang="en-US" sz="2000" b="1" dirty="0">
                  <a:latin typeface="黑体" panose="02010609060101010101" pitchFamily="49" charset="-122"/>
                  <a:ea typeface="黑体" panose="02010609060101010101" pitchFamily="49" charset="-122"/>
                  <a:cs typeface="Arial" pitchFamily="34" charset="0"/>
                </a:rPr>
                <a:t>一名公司员工</a:t>
              </a:r>
              <a:r>
                <a:rPr lang="zh-CN" altLang="en-US" sz="2000" b="1" dirty="0" smtClean="0">
                  <a:latin typeface="黑体" panose="02010609060101010101" pitchFamily="49" charset="-122"/>
                  <a:ea typeface="黑体" panose="02010609060101010101" pitchFamily="49" charset="-122"/>
                  <a:cs typeface="Arial" pitchFamily="34" charset="0"/>
                </a:rPr>
                <a:t>，她生</a:t>
              </a:r>
              <a:r>
                <a:rPr lang="zh-CN" altLang="en-US" sz="2000" b="1" dirty="0">
                  <a:latin typeface="黑体" panose="02010609060101010101" pitchFamily="49" charset="-122"/>
                  <a:ea typeface="黑体" panose="02010609060101010101" pitchFamily="49" charset="-122"/>
                  <a:cs typeface="Arial" pitchFamily="34" charset="0"/>
                </a:rPr>
                <a:t>病住院了，医药费很贵，该怎么办？</a:t>
              </a:r>
              <a:endParaRPr lang="en-US" altLang="zh-CN" sz="2000" b="1" dirty="0">
                <a:latin typeface="黑体" panose="02010609060101010101" pitchFamily="49" charset="-122"/>
                <a:ea typeface="黑体" panose="02010609060101010101" pitchFamily="49" charset="-122"/>
                <a:cs typeface="Arial" pitchFamily="34" charset="0"/>
              </a:endParaRPr>
            </a:p>
          </p:txBody>
        </p:sp>
      </p:grpSp>
      <p:grpSp>
        <p:nvGrpSpPr>
          <p:cNvPr id="10" name="Group 9"/>
          <p:cNvGrpSpPr/>
          <p:nvPr/>
        </p:nvGrpSpPr>
        <p:grpSpPr>
          <a:xfrm>
            <a:off x="4572000" y="3617618"/>
            <a:ext cx="3657600" cy="1718695"/>
            <a:chOff x="-1814892" y="-344781"/>
            <a:chExt cx="6878459" cy="1563981"/>
          </a:xfrm>
        </p:grpSpPr>
        <p:sp>
          <p:nvSpPr>
            <p:cNvPr id="11" name="Rectangle 10"/>
            <p:cNvSpPr/>
            <p:nvPr/>
          </p:nvSpPr>
          <p:spPr>
            <a:xfrm>
              <a:off x="-1722687" y="-304800"/>
              <a:ext cx="6786254" cy="15240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14892" y="-344781"/>
              <a:ext cx="6878459" cy="1484377"/>
            </a:xfrm>
            <a:prstGeom prst="rect">
              <a:avLst/>
            </a:prstGeom>
            <a:noFill/>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Arial" pitchFamily="34" charset="0"/>
                </a:rPr>
                <a:t>医</a:t>
              </a:r>
              <a:r>
                <a:rPr lang="zh-CN" altLang="en-US" sz="2000" b="1" dirty="0">
                  <a:latin typeface="黑体" panose="02010609060101010101" pitchFamily="49" charset="-122"/>
                  <a:ea typeface="黑体" panose="02010609060101010101" pitchFamily="49" charset="-122"/>
                  <a:cs typeface="Arial" pitchFamily="34" charset="0"/>
                </a:rPr>
                <a:t>疗保险是用了补偿因生病产生的医疗费</a:t>
              </a:r>
              <a:r>
                <a:rPr lang="zh-CN" altLang="en-US" sz="2000" b="1" dirty="0" smtClean="0">
                  <a:latin typeface="黑体" panose="02010609060101010101" pitchFamily="49" charset="-122"/>
                  <a:ea typeface="黑体" panose="02010609060101010101" pitchFamily="49" charset="-122"/>
                  <a:cs typeface="Arial" pitchFamily="34" charset="0"/>
                </a:rPr>
                <a:t>用，</a:t>
              </a:r>
              <a:r>
                <a:rPr lang="zh-CN" altLang="en-US" sz="2000" b="1" dirty="0">
                  <a:latin typeface="黑体" panose="02010609060101010101" pitchFamily="49" charset="-122"/>
                  <a:ea typeface="黑体" panose="02010609060101010101" pitchFamily="49" charset="-122"/>
                  <a:cs typeface="Arial" pitchFamily="34" charset="0"/>
                </a:rPr>
                <a:t>参保人员生病住院都可以享受医疗费用报销，可以减轻生病人员自己的经济负</a:t>
              </a:r>
              <a:r>
                <a:rPr lang="zh-CN" altLang="en-US" sz="2000" b="1" dirty="0" smtClean="0">
                  <a:latin typeface="黑体" panose="02010609060101010101" pitchFamily="49" charset="-122"/>
                  <a:ea typeface="黑体" panose="02010609060101010101" pitchFamily="49" charset="-122"/>
                  <a:cs typeface="Arial" pitchFamily="34" charset="0"/>
                </a:rPr>
                <a:t>担。</a:t>
              </a:r>
              <a:endParaRPr lang="en-US" sz="2000" b="1" dirty="0">
                <a:latin typeface="黑体" panose="02010609060101010101" pitchFamily="49" charset="-122"/>
                <a:ea typeface="黑体" panose="02010609060101010101" pitchFamily="49" charset="-122"/>
                <a:cs typeface="Arial" pitchFamily="34" charset="0"/>
              </a:endParaRPr>
            </a:p>
          </p:txBody>
        </p:sp>
      </p:grpSp>
    </p:spTree>
  </p:cSld>
  <p:clrMapOvr>
    <a:masterClrMapping/>
  </p:clrMapOvr>
  <p:transition advTm="1411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5362015" y="3495674"/>
            <a:ext cx="3552825" cy="1752450"/>
            <a:chOff x="-1776926" y="-335816"/>
            <a:chExt cx="6878459" cy="1555016"/>
          </a:xfrm>
        </p:grpSpPr>
        <p:sp>
          <p:nvSpPr>
            <p:cNvPr id="30" name="Rectangle 29"/>
            <p:cNvSpPr/>
            <p:nvPr/>
          </p:nvSpPr>
          <p:spPr>
            <a:xfrm>
              <a:off x="-1722688" y="-304800"/>
              <a:ext cx="6786255" cy="15240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76926" y="-335816"/>
              <a:ext cx="6878459" cy="144744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cs typeface="Arial" pitchFamily="34" charset="0"/>
                </a:rPr>
                <a:t>失业保险是为了保障失业人员失业期间的基本生活而制定的一项社会保障制度，职工失业后若符合条件，那么可以领取失业</a:t>
              </a:r>
              <a:r>
                <a:rPr lang="zh-CN" altLang="en-US" sz="2000" b="1" dirty="0" smtClean="0">
                  <a:latin typeface="黑体" panose="02010609060101010101" pitchFamily="49" charset="-122"/>
                  <a:ea typeface="黑体" panose="02010609060101010101" pitchFamily="49" charset="-122"/>
                  <a:cs typeface="Arial" pitchFamily="34" charset="0"/>
                </a:rPr>
                <a:t>金。</a:t>
              </a:r>
              <a:endParaRPr lang="en-US" sz="2000" b="1" dirty="0">
                <a:latin typeface="黑体" panose="02010609060101010101" pitchFamily="49" charset="-122"/>
                <a:ea typeface="黑体" panose="02010609060101010101" pitchFamily="49" charset="-122"/>
                <a:cs typeface="Arial" pitchFamily="34" charset="0"/>
              </a:endParaRPr>
            </a:p>
          </p:txBody>
        </p:sp>
      </p:grpSp>
      <p:sp>
        <p:nvSpPr>
          <p:cNvPr id="4" name="TextBox 3"/>
          <p:cNvSpPr txBox="1"/>
          <p:nvPr/>
        </p:nvSpPr>
        <p:spPr>
          <a:xfrm>
            <a:off x="152400" y="76200"/>
            <a:ext cx="6172200" cy="461665"/>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什么是</a:t>
            </a:r>
            <a:r>
              <a:rPr lang="zh-CN" altLang="en-US" sz="2400" dirty="0">
                <a:latin typeface="黑体" panose="02010609060101010101" pitchFamily="49" charset="-122"/>
                <a:ea typeface="黑体" panose="02010609060101010101" pitchFamily="49" charset="-122"/>
              </a:rPr>
              <a:t>失业保险</a:t>
            </a:r>
            <a:r>
              <a:rPr lang="zh-CN" altLang="en-US" sz="2400" dirty="0" smtClean="0">
                <a:latin typeface="黑体" panose="02010609060101010101" pitchFamily="49" charset="-122"/>
                <a:ea typeface="黑体" panose="02010609060101010101" pitchFamily="49" charset="-122"/>
              </a:rPr>
              <a:t>？</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46482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7" name="Picture 6" descr="3 (2).jpg"/>
          <p:cNvPicPr>
            <a:picLocks noChangeAspect="1"/>
          </p:cNvPicPr>
          <p:nvPr/>
        </p:nvPicPr>
        <p:blipFill>
          <a:blip r:embed="rId2"/>
          <a:srcRect r="28804"/>
          <a:stretch>
            <a:fillRect/>
          </a:stretch>
        </p:blipFill>
        <p:spPr>
          <a:xfrm>
            <a:off x="228600" y="1828800"/>
            <a:ext cx="4933190" cy="3429000"/>
          </a:xfrm>
          <a:prstGeom prst="rect">
            <a:avLst/>
          </a:prstGeom>
        </p:spPr>
      </p:pic>
      <p:pic>
        <p:nvPicPr>
          <p:cNvPr id="20" name="Picture 19" descr="10 (2).jpg"/>
          <p:cNvPicPr>
            <a:picLocks noChangeAspect="1"/>
          </p:cNvPicPr>
          <p:nvPr/>
        </p:nvPicPr>
        <p:blipFill>
          <a:blip r:embed="rId3"/>
          <a:srcRect l="23046"/>
          <a:stretch>
            <a:fillRect/>
          </a:stretch>
        </p:blipFill>
        <p:spPr>
          <a:xfrm>
            <a:off x="228600" y="1752600"/>
            <a:ext cx="5016107" cy="3505200"/>
          </a:xfrm>
          <a:prstGeom prst="rect">
            <a:avLst/>
          </a:prstGeom>
        </p:spPr>
      </p:pic>
      <p:pic>
        <p:nvPicPr>
          <p:cNvPr id="24" name="Picture 23" descr="8 (1).jpg"/>
          <p:cNvPicPr>
            <a:picLocks noChangeAspect="1"/>
          </p:cNvPicPr>
          <p:nvPr/>
        </p:nvPicPr>
        <p:blipFill>
          <a:blip r:embed="rId4"/>
          <a:stretch>
            <a:fillRect/>
          </a:stretch>
        </p:blipFill>
        <p:spPr>
          <a:xfrm>
            <a:off x="168666" y="1624685"/>
            <a:ext cx="5076042" cy="3642639"/>
          </a:xfrm>
          <a:prstGeom prst="rect">
            <a:avLst/>
          </a:prstGeom>
        </p:spPr>
      </p:pic>
      <p:pic>
        <p:nvPicPr>
          <p:cNvPr id="28" name="Picture 27" descr="Farmer.jpg"/>
          <p:cNvPicPr>
            <a:picLocks noChangeAspect="1"/>
          </p:cNvPicPr>
          <p:nvPr/>
        </p:nvPicPr>
        <p:blipFill>
          <a:blip r:embed="rId5"/>
          <a:stretch>
            <a:fillRect/>
          </a:stretch>
        </p:blipFill>
        <p:spPr>
          <a:xfrm>
            <a:off x="544831" y="2457069"/>
            <a:ext cx="2188464" cy="2810256"/>
          </a:xfrm>
          <a:prstGeom prst="rect">
            <a:avLst/>
          </a:prstGeom>
          <a:effectLst>
            <a:softEdge rad="317500"/>
          </a:effectLst>
        </p:spPr>
      </p:pic>
      <p:sp>
        <p:nvSpPr>
          <p:cNvPr id="9" name="Oval Callout 8"/>
          <p:cNvSpPr/>
          <p:nvPr/>
        </p:nvSpPr>
        <p:spPr>
          <a:xfrm>
            <a:off x="5029200" y="1066801"/>
            <a:ext cx="3505200" cy="1676400"/>
          </a:xfrm>
          <a:prstGeom prst="wedgeEllipseCallout">
            <a:avLst>
              <a:gd name="adj1" fmla="val -62648"/>
              <a:gd name="adj2" fmla="val 54109"/>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193123" y="1610589"/>
            <a:ext cx="3200401" cy="707886"/>
          </a:xfrm>
          <a:prstGeom prst="rect">
            <a:avLst/>
          </a:prstGeom>
          <a:noFill/>
          <a:effectLst>
            <a:outerShdw blurRad="63500" sx="102000" sy="102000" algn="ctr" rotWithShape="0">
              <a:prstClr val="black">
                <a:alpha val="40000"/>
              </a:prstClr>
            </a:outerShdw>
          </a:effectLst>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Arial" pitchFamily="34" charset="0"/>
              </a:rPr>
              <a:t>我的叔叔失业了，他没有收入来源了，该怎么办？</a:t>
            </a:r>
            <a:endParaRPr lang="en-US" sz="2000" b="1" dirty="0">
              <a:latin typeface="黑体" panose="02010609060101010101" pitchFamily="49" charset="-122"/>
              <a:ea typeface="黑体" panose="02010609060101010101" pitchFamily="49" charset="-122"/>
              <a:cs typeface="Arial" pitchFamily="34" charset="0"/>
            </a:endParaRPr>
          </a:p>
        </p:txBody>
      </p:sp>
    </p:spTree>
  </p:cSld>
  <p:clrMapOvr>
    <a:masterClrMapping/>
  </p:clrMapOvr>
  <p:transition advTm="3460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54102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什么</a:t>
            </a:r>
            <a:r>
              <a:rPr lang="zh-CN" altLang="en-US" sz="2400" dirty="0" smtClean="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工伤保险？</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44196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descr="Image-9.jpg"/>
          <p:cNvPicPr>
            <a:picLocks noChangeAspect="1"/>
          </p:cNvPicPr>
          <p:nvPr/>
        </p:nvPicPr>
        <p:blipFill>
          <a:blip r:embed="rId2" cstate="print"/>
          <a:stretch>
            <a:fillRect/>
          </a:stretch>
        </p:blipFill>
        <p:spPr>
          <a:xfrm>
            <a:off x="1066800" y="1600200"/>
            <a:ext cx="3352800" cy="3612150"/>
          </a:xfrm>
          <a:prstGeom prst="rect">
            <a:avLst/>
          </a:prstGeom>
        </p:spPr>
      </p:pic>
      <p:grpSp>
        <p:nvGrpSpPr>
          <p:cNvPr id="7" name="Group 6"/>
          <p:cNvGrpSpPr/>
          <p:nvPr/>
        </p:nvGrpSpPr>
        <p:grpSpPr>
          <a:xfrm>
            <a:off x="4495800" y="685800"/>
            <a:ext cx="3505200" cy="1981201"/>
            <a:chOff x="4038600" y="618393"/>
            <a:chExt cx="3179135" cy="1752600"/>
          </a:xfrm>
        </p:grpSpPr>
        <p:sp>
          <p:nvSpPr>
            <p:cNvPr id="8" name="Oval Callout 7"/>
            <p:cNvSpPr/>
            <p:nvPr/>
          </p:nvSpPr>
          <p:spPr>
            <a:xfrm>
              <a:off x="4038600" y="618393"/>
              <a:ext cx="3179135" cy="1752600"/>
            </a:xfrm>
            <a:prstGeom prst="wedgeEllipseCallout">
              <a:avLst>
                <a:gd name="adj1" fmla="val -74110"/>
                <a:gd name="adj2" fmla="val 19843"/>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15047" y="1068076"/>
              <a:ext cx="2764465" cy="898471"/>
            </a:xfrm>
            <a:prstGeom prst="rect">
              <a:avLst/>
            </a:prstGeom>
            <a:noFill/>
            <a:effectLst>
              <a:outerShdw blurRad="63500" sx="102000" sy="102000" algn="ctr" rotWithShape="0">
                <a:prstClr val="black">
                  <a:alpha val="40000"/>
                </a:prstClr>
              </a:outerShdw>
            </a:effectLst>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Arial" pitchFamily="34" charset="0"/>
                </a:rPr>
                <a:t>我的爸爸是一名建筑工人，工作期间意外受伤住院了，医药费很贵，该怎么办？</a:t>
              </a:r>
              <a:endParaRPr lang="en-US" sz="2000" b="1" dirty="0">
                <a:latin typeface="黑体" panose="02010609060101010101" pitchFamily="49" charset="-122"/>
                <a:ea typeface="黑体" panose="02010609060101010101" pitchFamily="49" charset="-122"/>
                <a:cs typeface="Arial" pitchFamily="34" charset="0"/>
              </a:endParaRPr>
            </a:p>
          </p:txBody>
        </p:sp>
      </p:grpSp>
      <p:grpSp>
        <p:nvGrpSpPr>
          <p:cNvPr id="10" name="Group 9"/>
          <p:cNvGrpSpPr/>
          <p:nvPr/>
        </p:nvGrpSpPr>
        <p:grpSpPr>
          <a:xfrm>
            <a:off x="4572000" y="3617619"/>
            <a:ext cx="3810000" cy="1487781"/>
            <a:chOff x="-1814892" y="-344781"/>
            <a:chExt cx="6878459" cy="1631216"/>
          </a:xfrm>
        </p:grpSpPr>
        <p:sp>
          <p:nvSpPr>
            <p:cNvPr id="11" name="Rectangle 10"/>
            <p:cNvSpPr/>
            <p:nvPr/>
          </p:nvSpPr>
          <p:spPr>
            <a:xfrm>
              <a:off x="-1722687" y="-304800"/>
              <a:ext cx="6786254" cy="15240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14892" y="-344781"/>
              <a:ext cx="6878459" cy="1631216"/>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cs typeface="Arial" pitchFamily="34" charset="0"/>
                </a:rPr>
                <a:t>有部分特殊岗位可能会发生工伤，参加工伤保险的职工若因工遭受意外伤害，那么可以享受医疗费用报销，并且可以领取工伤赔</a:t>
              </a:r>
              <a:r>
                <a:rPr lang="zh-CN" altLang="en-US" sz="2000" b="1" dirty="0" smtClean="0">
                  <a:latin typeface="黑体" panose="02010609060101010101" pitchFamily="49" charset="-122"/>
                  <a:ea typeface="黑体" panose="02010609060101010101" pitchFamily="49" charset="-122"/>
                  <a:cs typeface="Arial" pitchFamily="34" charset="0"/>
                </a:rPr>
                <a:t>偿。</a:t>
              </a:r>
              <a:endParaRPr lang="en-US" sz="2000" b="1" dirty="0">
                <a:latin typeface="黑体" panose="02010609060101010101" pitchFamily="49" charset="-122"/>
                <a:ea typeface="黑体" panose="02010609060101010101" pitchFamily="49" charset="-122"/>
                <a:cs typeface="Arial" pitchFamily="34" charset="0"/>
              </a:endParaRPr>
            </a:p>
          </p:txBody>
        </p:sp>
      </p:grpSp>
    </p:spTree>
    <p:extLst>
      <p:ext uri="{BB962C8B-B14F-4D97-AF65-F5344CB8AC3E}">
        <p14:creationId xmlns:p14="http://schemas.microsoft.com/office/powerpoint/2010/main" val="1675736562"/>
      </p:ext>
    </p:extLst>
  </p:cSld>
  <p:clrMapOvr>
    <a:masterClrMapping/>
  </p:clrMapOvr>
  <p:transition advTm="1411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54102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什么</a:t>
            </a:r>
            <a:r>
              <a:rPr lang="zh-CN" altLang="en-US" sz="2400" dirty="0" smtClean="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生育保险</a:t>
            </a:r>
            <a:r>
              <a:rPr lang="zh-CN" altLang="en-US" sz="2400" dirty="0" smtClean="0">
                <a:latin typeface="黑体" panose="02010609060101010101" pitchFamily="49" charset="-122"/>
                <a:ea typeface="黑体" panose="02010609060101010101" pitchFamily="49" charset="-122"/>
              </a:rPr>
              <a:t>？</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44196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descr="Image-9.jpg"/>
          <p:cNvPicPr>
            <a:picLocks noChangeAspect="1"/>
          </p:cNvPicPr>
          <p:nvPr/>
        </p:nvPicPr>
        <p:blipFill>
          <a:blip r:embed="rId2" cstate="print"/>
          <a:stretch>
            <a:fillRect/>
          </a:stretch>
        </p:blipFill>
        <p:spPr>
          <a:xfrm>
            <a:off x="1066800" y="1600200"/>
            <a:ext cx="3352800" cy="3612150"/>
          </a:xfrm>
          <a:prstGeom prst="rect">
            <a:avLst/>
          </a:prstGeom>
        </p:spPr>
      </p:pic>
      <p:grpSp>
        <p:nvGrpSpPr>
          <p:cNvPr id="7" name="Group 6"/>
          <p:cNvGrpSpPr/>
          <p:nvPr/>
        </p:nvGrpSpPr>
        <p:grpSpPr>
          <a:xfrm>
            <a:off x="4514850" y="647699"/>
            <a:ext cx="3505200" cy="1981201"/>
            <a:chOff x="4038600" y="618393"/>
            <a:chExt cx="3179135" cy="1752600"/>
          </a:xfrm>
        </p:grpSpPr>
        <p:sp>
          <p:nvSpPr>
            <p:cNvPr id="8" name="Oval Callout 7"/>
            <p:cNvSpPr/>
            <p:nvPr/>
          </p:nvSpPr>
          <p:spPr>
            <a:xfrm>
              <a:off x="4038600" y="618393"/>
              <a:ext cx="3179135" cy="1752600"/>
            </a:xfrm>
            <a:prstGeom prst="wedgeEllipseCallout">
              <a:avLst>
                <a:gd name="adj1" fmla="val -74110"/>
                <a:gd name="adj2" fmla="val 19843"/>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28657" y="1171820"/>
              <a:ext cx="2764465" cy="626207"/>
            </a:xfrm>
            <a:prstGeom prst="rect">
              <a:avLst/>
            </a:prstGeom>
            <a:noFill/>
            <a:effectLst>
              <a:outerShdw blurRad="63500" sx="102000" sy="102000" algn="ctr" rotWithShape="0">
                <a:prstClr val="black">
                  <a:alpha val="40000"/>
                </a:prstClr>
              </a:outerShdw>
            </a:effectLst>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Arial" pitchFamily="34" charset="0"/>
                </a:rPr>
                <a:t>我的姑姑要生小宝</a:t>
              </a:r>
              <a:r>
                <a:rPr lang="zh-CN" altLang="en-US" sz="2000" b="1" dirty="0">
                  <a:latin typeface="黑体" panose="02010609060101010101" pitchFamily="49" charset="-122"/>
                  <a:ea typeface="黑体" panose="02010609060101010101" pitchFamily="49" charset="-122"/>
                  <a:cs typeface="Arial" pitchFamily="34" charset="0"/>
                </a:rPr>
                <a:t>宝，生育医疗费用能</a:t>
              </a:r>
              <a:r>
                <a:rPr lang="zh-CN" altLang="en-US" sz="2000" b="1" dirty="0" smtClean="0">
                  <a:latin typeface="黑体" panose="02010609060101010101" pitchFamily="49" charset="-122"/>
                  <a:ea typeface="黑体" panose="02010609060101010101" pitchFamily="49" charset="-122"/>
                  <a:cs typeface="Arial" pitchFamily="34" charset="0"/>
                </a:rPr>
                <a:t>报销么？</a:t>
              </a:r>
              <a:endParaRPr lang="en-US" sz="2000" b="1" dirty="0">
                <a:latin typeface="黑体" panose="02010609060101010101" pitchFamily="49" charset="-122"/>
                <a:ea typeface="黑体" panose="02010609060101010101" pitchFamily="49" charset="-122"/>
                <a:cs typeface="Arial" pitchFamily="34" charset="0"/>
              </a:endParaRPr>
            </a:p>
          </p:txBody>
        </p:sp>
      </p:grpSp>
      <p:grpSp>
        <p:nvGrpSpPr>
          <p:cNvPr id="10" name="Group 9"/>
          <p:cNvGrpSpPr/>
          <p:nvPr/>
        </p:nvGrpSpPr>
        <p:grpSpPr>
          <a:xfrm>
            <a:off x="4572000" y="3657600"/>
            <a:ext cx="3552825" cy="1524000"/>
            <a:chOff x="-1814892" y="-304800"/>
            <a:chExt cx="6878459" cy="1524000"/>
          </a:xfrm>
        </p:grpSpPr>
        <p:sp>
          <p:nvSpPr>
            <p:cNvPr id="11" name="Rectangle 10"/>
            <p:cNvSpPr/>
            <p:nvPr/>
          </p:nvSpPr>
          <p:spPr>
            <a:xfrm>
              <a:off x="-1722687" y="-304800"/>
              <a:ext cx="6786254" cy="15240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14892" y="-152400"/>
              <a:ext cx="6878459" cy="1015663"/>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cs typeface="Arial" pitchFamily="34" charset="0"/>
                </a:rPr>
                <a:t>生育保险提供的保险待遇有两项，一是生育医疗费用报销，二是生育期间可领取生育津贴。</a:t>
              </a:r>
              <a:endParaRPr lang="en-US" sz="2000" b="1" dirty="0">
                <a:latin typeface="黑体" panose="02010609060101010101" pitchFamily="49" charset="-122"/>
                <a:ea typeface="黑体" panose="02010609060101010101" pitchFamily="49" charset="-122"/>
                <a:cs typeface="Arial" pitchFamily="34" charset="0"/>
              </a:endParaRPr>
            </a:p>
          </p:txBody>
        </p:sp>
      </p:grpSp>
    </p:spTree>
    <p:extLst>
      <p:ext uri="{BB962C8B-B14F-4D97-AF65-F5344CB8AC3E}">
        <p14:creationId xmlns:p14="http://schemas.microsoft.com/office/powerpoint/2010/main" val="1675736562"/>
      </p:ext>
    </p:extLst>
  </p:cSld>
  <p:clrMapOvr>
    <a:masterClrMapping/>
  </p:clrMapOvr>
  <p:transition advTm="1411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54102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什么</a:t>
            </a:r>
            <a:r>
              <a:rPr lang="zh-CN" altLang="en-US" sz="2400" dirty="0" smtClean="0">
                <a:latin typeface="黑体" panose="02010609060101010101" pitchFamily="49" charset="-122"/>
                <a:ea typeface="黑体" panose="02010609060101010101" pitchFamily="49" charset="-122"/>
              </a:rPr>
              <a:t>是</a:t>
            </a:r>
            <a:r>
              <a:rPr lang="zh-CN" altLang="en-US" sz="2400" dirty="0">
                <a:latin typeface="黑体" panose="02010609060101010101" pitchFamily="49" charset="-122"/>
                <a:ea typeface="黑体" panose="02010609060101010101" pitchFamily="49" charset="-122"/>
              </a:rPr>
              <a:t>住房公积金？</a:t>
            </a:r>
            <a:endParaRPr lang="en-US" sz="2400" dirty="0">
              <a:latin typeface="黑体" panose="02010609060101010101" pitchFamily="49" charset="-122"/>
              <a:ea typeface="黑体" panose="02010609060101010101" pitchFamily="49" charset="-122"/>
            </a:endParaRPr>
          </a:p>
        </p:txBody>
      </p:sp>
      <p:cxnSp>
        <p:nvCxnSpPr>
          <p:cNvPr id="5" name="Straight Connector 4"/>
          <p:cNvCxnSpPr/>
          <p:nvPr/>
        </p:nvCxnSpPr>
        <p:spPr>
          <a:xfrm>
            <a:off x="228600" y="533400"/>
            <a:ext cx="44196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descr="Image-9.jpg"/>
          <p:cNvPicPr>
            <a:picLocks noChangeAspect="1"/>
          </p:cNvPicPr>
          <p:nvPr/>
        </p:nvPicPr>
        <p:blipFill>
          <a:blip r:embed="rId2" cstate="print"/>
          <a:stretch>
            <a:fillRect/>
          </a:stretch>
        </p:blipFill>
        <p:spPr>
          <a:xfrm>
            <a:off x="1066800" y="1600200"/>
            <a:ext cx="3352800" cy="3612150"/>
          </a:xfrm>
          <a:prstGeom prst="rect">
            <a:avLst/>
          </a:prstGeom>
        </p:spPr>
      </p:pic>
      <p:grpSp>
        <p:nvGrpSpPr>
          <p:cNvPr id="7" name="Group 6"/>
          <p:cNvGrpSpPr/>
          <p:nvPr/>
        </p:nvGrpSpPr>
        <p:grpSpPr>
          <a:xfrm>
            <a:off x="4748212" y="526428"/>
            <a:ext cx="3505200" cy="1981201"/>
            <a:chOff x="4038600" y="618393"/>
            <a:chExt cx="3179135" cy="1752600"/>
          </a:xfrm>
        </p:grpSpPr>
        <p:sp>
          <p:nvSpPr>
            <p:cNvPr id="8" name="Oval Callout 7"/>
            <p:cNvSpPr/>
            <p:nvPr/>
          </p:nvSpPr>
          <p:spPr>
            <a:xfrm>
              <a:off x="4038600" y="618393"/>
              <a:ext cx="3179135" cy="1752600"/>
            </a:xfrm>
            <a:prstGeom prst="wedgeEllipseCallout">
              <a:avLst>
                <a:gd name="adj1" fmla="val -74110"/>
                <a:gd name="adj2" fmla="val 19843"/>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24338" y="1211691"/>
              <a:ext cx="2764465" cy="626207"/>
            </a:xfrm>
            <a:prstGeom prst="rect">
              <a:avLst/>
            </a:prstGeom>
            <a:noFill/>
            <a:effectLst>
              <a:outerShdw blurRad="63500" sx="102000" sy="102000" algn="ctr" rotWithShape="0">
                <a:prstClr val="black">
                  <a:alpha val="40000"/>
                </a:prstClr>
              </a:outerShdw>
            </a:effectLst>
          </p:spPr>
          <p:txBody>
            <a:bodyPr wrap="square" rtlCol="0">
              <a:spAutoFit/>
            </a:bodyPr>
            <a:lstStyle/>
            <a:p>
              <a:r>
                <a:rPr lang="zh-CN" altLang="en-US" sz="2000" b="1" dirty="0" smtClean="0">
                  <a:latin typeface="黑体" panose="02010609060101010101" pitchFamily="49" charset="-122"/>
                  <a:ea typeface="黑体" panose="02010609060101010101" pitchFamily="49" charset="-122"/>
                  <a:cs typeface="Arial" pitchFamily="34" charset="0"/>
                </a:rPr>
                <a:t>我的哥哥要结婚买新房，钱不够怎么办？</a:t>
              </a:r>
              <a:endParaRPr lang="en-US" sz="2000" b="1" dirty="0">
                <a:latin typeface="黑体" panose="02010609060101010101" pitchFamily="49" charset="-122"/>
                <a:ea typeface="黑体" panose="02010609060101010101" pitchFamily="49" charset="-122"/>
                <a:cs typeface="Arial" pitchFamily="34" charset="0"/>
              </a:endParaRPr>
            </a:p>
          </p:txBody>
        </p:sp>
      </p:grpSp>
      <p:grpSp>
        <p:nvGrpSpPr>
          <p:cNvPr id="10" name="Group 9"/>
          <p:cNvGrpSpPr/>
          <p:nvPr/>
        </p:nvGrpSpPr>
        <p:grpSpPr>
          <a:xfrm>
            <a:off x="4619625" y="3660154"/>
            <a:ext cx="3762375" cy="1932817"/>
            <a:chOff x="-1722687" y="-304800"/>
            <a:chExt cx="6878459" cy="1524000"/>
          </a:xfrm>
        </p:grpSpPr>
        <p:sp>
          <p:nvSpPr>
            <p:cNvPr id="11" name="Rectangle 10"/>
            <p:cNvSpPr/>
            <p:nvPr/>
          </p:nvSpPr>
          <p:spPr>
            <a:xfrm>
              <a:off x="-1722687" y="-304800"/>
              <a:ext cx="6786254" cy="1524000"/>
            </a:xfrm>
            <a:prstGeom prst="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22687" y="-248093"/>
              <a:ext cx="6878459" cy="1383263"/>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cs typeface="Arial" pitchFamily="34" charset="0"/>
                </a:rPr>
                <a:t>住房公积金是国家一项重要的住房保障制度，参加住房公积金缴存职工不仅买房时，可以申请办理公积金贷款，如果有购房、建房需求，或住房贷款正在偿还等情况，公积金缴存人可以申请提取住房公积金。</a:t>
              </a:r>
              <a:endParaRPr lang="en-US" b="1" dirty="0">
                <a:latin typeface="黑体" panose="02010609060101010101" pitchFamily="49" charset="-122"/>
                <a:ea typeface="黑体" panose="02010609060101010101" pitchFamily="49" charset="-122"/>
                <a:cs typeface="Arial" pitchFamily="34" charset="0"/>
              </a:endParaRPr>
            </a:p>
          </p:txBody>
        </p:sp>
      </p:grpSp>
    </p:spTree>
    <p:extLst>
      <p:ext uri="{BB962C8B-B14F-4D97-AF65-F5344CB8AC3E}">
        <p14:creationId xmlns:p14="http://schemas.microsoft.com/office/powerpoint/2010/main" val="1675736562"/>
      </p:ext>
    </p:extLst>
  </p:cSld>
  <p:clrMapOvr>
    <a:masterClrMapping/>
  </p:clrMapOvr>
  <p:transition advTm="14118"/>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4821</TotalTime>
  <Words>760</Words>
  <Application>Microsoft Office PowerPoint</Application>
  <Paragraphs>41</Paragraphs>
  <Slides>9</Slides>
  <Notes>0</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esentationFormat>On-screen Show (4:3)</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dc:creator>
  <cp:lastModifiedBy>Quan, Liming</cp:lastModifiedBy>
  <cp:revision>42</cp:revision>
  <dcterms:created xsi:type="dcterms:W3CDTF">2018-10-09T06:57:29Z</dcterms:created>
  <dcterms:modified xsi:type="dcterms:W3CDTF">2019-07-19T08:12:40Z</dcterms:modified>
</cp:coreProperties>
</file>

<file path=docProps/custom.xml><?xml version="1.0" encoding="utf-8"?>
<Properties xmlns:vt="http://schemas.openxmlformats.org/officeDocument/2006/docPropsVTypes" xmlns="http://schemas.openxmlformats.org/officeDocument/2006/custom-properties"/>
</file>