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1144-D7C1-4371-A6A6-81C4E5F578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81F7-DDB4-4B80-8CB4-C31583EA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I&amp;%23039_m%20Misbehaving.wa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2260936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SimHei" panose="02010609060101010101" pitchFamily="49" charset="-122"/>
                <a:ea typeface="SimHei" panose="02010609060101010101" pitchFamily="49" charset="-122"/>
              </a:rPr>
              <a:t>银行</a:t>
            </a:r>
            <a:endParaRPr lang="en-US" sz="6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I&amp;#039_m Misbehaving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586"/>
      </p:ext>
    </p:extLst>
  </p:cSld>
  <p:clrMapOvr>
    <a:masterClrMapping/>
  </p:clrMapOvr>
  <p:transition advTm="1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9356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下一章节  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55233"/>
            <a:ext cx="12241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1677412"/>
            <a:ext cx="7543800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这一章节讲述了银行的基本概念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。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想要了解更多的银行知识</a:t>
            </a:r>
            <a:r>
              <a:rPr 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: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银行</a:t>
            </a:r>
            <a:r>
              <a:rPr lang="en-US" altLang="zh-CN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–ATM</a:t>
            </a:r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取款机</a:t>
            </a:r>
            <a:endParaRPr lang="en-US" altLang="zh-CN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网络银行</a:t>
            </a:r>
            <a:r>
              <a:rPr lang="en-US" altLang="zh-CN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/</a:t>
            </a:r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手机银行</a:t>
            </a:r>
            <a:endParaRPr lang="en-US" altLang="zh-CN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银行</a:t>
            </a:r>
            <a:r>
              <a:rPr lang="en-US" altLang="zh-CN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–</a:t>
            </a:r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储蓄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86547"/>
      </p:ext>
    </p:extLst>
  </p:cSld>
  <p:clrMapOvr>
    <a:masterClrMapping/>
  </p:clrMapOvr>
  <p:transition advTm="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什么是银行？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1823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838200"/>
            <a:ext cx="36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银行是这样的一个地方</a:t>
            </a:r>
            <a:r>
              <a:rPr 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: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43000" y="1600200"/>
            <a:ext cx="1447800" cy="1611086"/>
            <a:chOff x="1143000" y="1600200"/>
            <a:chExt cx="1447800" cy="1611086"/>
          </a:xfrm>
        </p:grpSpPr>
        <p:pic>
          <p:nvPicPr>
            <p:cNvPr id="8" name="Picture 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971800" y="2209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你可以安全的存钱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GH7W9ZK3\nicubunu_Lo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838200" cy="1086807"/>
          </a:xfrm>
          <a:prstGeom prst="rect">
            <a:avLst/>
          </a:prstGeom>
          <a:noFill/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5072743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800600"/>
            <a:ext cx="1447800" cy="1034143"/>
          </a:xfrm>
          <a:prstGeom prst="rect">
            <a:avLst/>
          </a:prstGeom>
        </p:spPr>
      </p:pic>
      <p:pic>
        <p:nvPicPr>
          <p:cNvPr id="19" name="Picture 18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495800"/>
            <a:ext cx="1447800" cy="1034143"/>
          </a:xfrm>
          <a:prstGeom prst="rect">
            <a:avLst/>
          </a:prstGeom>
        </p:spPr>
      </p:pic>
      <p:pic>
        <p:nvPicPr>
          <p:cNvPr id="20" name="Picture 19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191000"/>
            <a:ext cx="1447800" cy="1034143"/>
          </a:xfrm>
          <a:prstGeom prst="rect">
            <a:avLst/>
          </a:prstGeom>
        </p:spPr>
      </p:pic>
      <p:pic>
        <p:nvPicPr>
          <p:cNvPr id="21" name="Picture 20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3886200"/>
            <a:ext cx="1447800" cy="10341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71800" y="4648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你的钱可以增加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2133"/>
      </p:ext>
    </p:extLst>
  </p:cSld>
  <p:clrMapOvr>
    <a:masterClrMapping/>
  </p:clrMapOvr>
  <p:transition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我们为什么需要银行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？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038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保障我们赚的钱安全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539746"/>
            <a:ext cx="5867400" cy="508254"/>
            <a:chOff x="5562600" y="4978146"/>
            <a:chExt cx="58674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通过利息让钱增加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301746"/>
            <a:ext cx="7696200" cy="508254"/>
            <a:chOff x="5562600" y="4978146"/>
            <a:chExt cx="76962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说明所有收入和花销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4800600" cy="461665"/>
            <a:chOff x="5562600" y="3810000"/>
            <a:chExt cx="48006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养成存钱的习惯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457200" y="4064249"/>
            <a:ext cx="7696200" cy="508254"/>
            <a:chOff x="5562600" y="4978146"/>
            <a:chExt cx="7696200" cy="508254"/>
          </a:xfrm>
        </p:grpSpPr>
        <p:sp>
          <p:nvSpPr>
            <p:cNvPr id="31" name="TextBox 30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对贷款有帮助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3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37" name="Picture 3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6156176" y="1763470"/>
            <a:ext cx="1295400" cy="951881"/>
          </a:xfrm>
          <a:prstGeom prst="rect">
            <a:avLst/>
          </a:prstGeom>
        </p:spPr>
      </p:pic>
      <p:pic>
        <p:nvPicPr>
          <p:cNvPr id="38" name="Picture 3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3810000" y="1502847"/>
            <a:ext cx="1295400" cy="951881"/>
          </a:xfrm>
          <a:prstGeom prst="rect">
            <a:avLst/>
          </a:prstGeom>
        </p:spPr>
      </p:pic>
      <p:pic>
        <p:nvPicPr>
          <p:cNvPr id="39" name="Picture 38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4511488" y="913405"/>
            <a:ext cx="1295400" cy="951881"/>
          </a:xfrm>
          <a:prstGeom prst="rect">
            <a:avLst/>
          </a:prstGeom>
        </p:spPr>
      </p:pic>
      <p:pic>
        <p:nvPicPr>
          <p:cNvPr id="42" name="Picture 41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6886464" y="1066800"/>
            <a:ext cx="1447800" cy="1034143"/>
          </a:xfrm>
          <a:prstGeom prst="rect">
            <a:avLst/>
          </a:prstGeom>
        </p:spPr>
      </p:pic>
      <p:pic>
        <p:nvPicPr>
          <p:cNvPr id="36" name="Picture 3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410200" y="2454728"/>
            <a:ext cx="1295400" cy="951881"/>
          </a:xfrm>
          <a:prstGeom prst="rect">
            <a:avLst/>
          </a:prstGeom>
        </p:spPr>
      </p:pic>
      <p:pic>
        <p:nvPicPr>
          <p:cNvPr id="47" name="Picture 4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257800" y="355202"/>
            <a:ext cx="1447800" cy="1034143"/>
          </a:xfrm>
          <a:prstGeom prst="rect">
            <a:avLst/>
          </a:prstGeom>
        </p:spPr>
      </p:pic>
      <p:pic>
        <p:nvPicPr>
          <p:cNvPr id="1026" name="Picture 2" descr="C:\Users\t626426\Downloads\存折图片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83" y="3733800"/>
            <a:ext cx="5276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19882"/>
      </p:ext>
    </p:extLst>
  </p:cSld>
  <p:clrMapOvr>
    <a:masterClrMapping/>
  </p:clrMapOvr>
  <p:transition advTm="34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9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.22083 0.134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 Black" pitchFamily="34" charset="0"/>
              </a:rPr>
              <a:t>                            </a:t>
            </a:r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银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行账户的种类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59832" y="537865"/>
            <a:ext cx="2274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2"/>
            <a:endCxn id="7" idx="0"/>
          </p:cNvCxnSpPr>
          <p:nvPr/>
        </p:nvCxnSpPr>
        <p:spPr>
          <a:xfrm rot="5400000">
            <a:off x="2554933" y="192732"/>
            <a:ext cx="1367135" cy="20574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8" idx="0"/>
          </p:cNvCxnSpPr>
          <p:nvPr/>
        </p:nvCxnSpPr>
        <p:spPr>
          <a:xfrm rot="16200000" flipH="1">
            <a:off x="4650433" y="154632"/>
            <a:ext cx="1367135" cy="21336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90600" y="1905000"/>
            <a:ext cx="2438400" cy="914400"/>
            <a:chOff x="990600" y="1905000"/>
            <a:chExt cx="24384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47664" y="2133600"/>
              <a:ext cx="14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储蓄账户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1600" y="1905000"/>
            <a:ext cx="2438400" cy="914400"/>
            <a:chOff x="5181600" y="1905000"/>
            <a:chExt cx="2438400" cy="914400"/>
          </a:xfrm>
        </p:grpSpPr>
        <p:sp>
          <p:nvSpPr>
            <p:cNvPr id="8" name="Rounded Rectangle 7"/>
            <p:cNvSpPr/>
            <p:nvPr/>
          </p:nvSpPr>
          <p:spPr>
            <a:xfrm>
              <a:off x="5181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2133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结算账户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3124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针对个人存钱和需要时候取钱的账户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3124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针对企业处理大量交易的账户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76619"/>
      </p:ext>
    </p:extLst>
  </p:cSld>
  <p:clrMapOvr>
    <a:masterClrMapping/>
  </p:clrMapOvr>
  <p:transition advTm="1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开设一个银行账户需要哪些条件？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487416" cy="44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身份证明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457200" y="4267200"/>
            <a:ext cx="5867400" cy="508254"/>
            <a:chOff x="5562600" y="4978146"/>
            <a:chExt cx="5867400" cy="508254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签名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457200" y="2615946"/>
            <a:ext cx="4800600" cy="461665"/>
            <a:chOff x="5562600" y="3810000"/>
            <a:chExt cx="4800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地址证明</a:t>
              </a:r>
              <a:endParaRPr lang="en-US" sz="24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/>
          <p:nvPr/>
        </p:nvSpPr>
        <p:spPr>
          <a:xfrm>
            <a:off x="1447800" y="167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证明你身份的文件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334833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证明你住址的文件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85900" y="5341203"/>
            <a:ext cx="46101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包括了以上信息的任意文件需要提交给银行以获得你的银行账户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2050" name="Picture 2" descr="C:\Users\t626426\Downloads\身份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849703"/>
            <a:ext cx="4673600" cy="39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26493"/>
      </p:ext>
    </p:extLst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开设银行账户有年龄限制吗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7673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1" name="Oval Callout 10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1194137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我想以我</a:t>
              </a:r>
              <a:r>
                <a:rPr lang="en-US" altLang="zh-CN" sz="20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3</a:t>
              </a:r>
              <a:r>
                <a:rPr lang="zh-CN" altLang="en-US" sz="20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岁女儿的名字开设一个银行帐号。可以吗？</a:t>
              </a:r>
              <a:endParaRPr lang="en-US" sz="20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68143" y="4565041"/>
            <a:ext cx="2761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你可以给她开通一个未成年人的账户，只需要她的出生证明就可以。</a:t>
            </a:r>
            <a:endParaRPr lang="en-US" sz="20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0169" y="2800100"/>
            <a:ext cx="75438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对于开设银行账户来说，没有年龄的限制。只要有了出生证明就可以开通，并且一直使用。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3074" name="Picture 2" descr="C:\Users\t626426\Downloads\小头爸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675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gri35.com/UploadFiles/img_3_1618503072_2882115661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1" y="4005064"/>
            <a:ext cx="47625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5573"/>
      </p:ext>
    </p:extLst>
  </p:cSld>
  <p:clrMapOvr>
    <a:masterClrMapping/>
  </p:clrMapOvr>
  <p:transition advTm="19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4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什么是联名银行账</a:t>
            </a:r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户？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975248" cy="44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1114961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我在上海工作，我想给我的小妹存钱以供她读大学用。我应该怎么做？</a:t>
              </a:r>
              <a:endParaRPr lang="en-US" sz="20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1779" y="3398892"/>
            <a:ext cx="46482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开设一个联名账号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941168"/>
            <a:ext cx="754380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一个联名银行账户可以有不止一个账户持有人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所有的帐户持有人都可以自由地使用账户里面的钱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如果其中一个账户持有人不幸去世，这个账户会转移到其他账户持有人的名下。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4098" name="Picture 2" descr="http://gss0.baidu.com/94o3dSag_xI4khGko9WTAnF6hhy/zhidao/pic/item/4b90f603738da97751612561b951f8198618e3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8" y="685800"/>
            <a:ext cx="2589294" cy="40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86766"/>
      </p:ext>
    </p:extLst>
  </p:cSld>
  <p:clrMapOvr>
    <a:masterClrMapping/>
  </p:clrMapOvr>
  <p:transition advTm="26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什么是银行账户指定人？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63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962400" y="685800"/>
            <a:ext cx="4495800" cy="1752600"/>
            <a:chOff x="4114800" y="838200"/>
            <a:chExt cx="4495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004455"/>
              <a:ext cx="3657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SimHei" panose="02010609060101010101" pitchFamily="49" charset="-122"/>
                  <a:ea typeface="SimHei" panose="02010609060101010101" pitchFamily="49" charset="-122"/>
                  <a:cs typeface="Arial" pitchFamily="34" charset="0"/>
                </a:rPr>
                <a:t>我从事危险的工作。如果我不幸发生意外，我在银行账户中的钱怎么办？</a:t>
              </a:r>
              <a:endParaRPr lang="en-US" sz="20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24718" y="4506109"/>
            <a:ext cx="342900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给你的账户添加一个指定人。如果你不幸过世，账户里面的钱会留给指定人。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564904"/>
            <a:ext cx="7992888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银行账户指定人可以随时添加，只要填写指定人表格就好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指定人的签名不是必须的</a:t>
            </a:r>
            <a:endParaRPr lang="en-US" sz="2400" b="1" dirty="0" smtClean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  <a:p>
            <a:pPr algn="ctr"/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一个银行账户指能有一个指定人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5122" name="Picture 2" descr="http://www.hinews.cn/pic/0/13/75/25/13752570_9996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6" y="4005064"/>
            <a:ext cx="34004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626426\Downloads\小头爸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85800"/>
            <a:ext cx="1905000" cy="160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10458"/>
      </p:ext>
    </p:extLst>
  </p:cSld>
  <p:clrMapOvr>
    <a:masterClrMapping/>
  </p:clrMapOvr>
  <p:transition advTm="23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228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什么是支票？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519936"/>
            <a:ext cx="1752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762000"/>
            <a:ext cx="7696200" cy="769441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支票是存款用户向银行签发，要求从他的账户上按照一定金额付款给另一个帐户的票据。</a:t>
            </a:r>
            <a:endParaRPr lang="en-US" sz="22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6146" name="Picture 2" descr="http://taobao.90sheji.com/58pic/15/39/94/04J58PICug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636912"/>
            <a:ext cx="61912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28"/>
          <p:cNvCxnSpPr/>
          <p:nvPr/>
        </p:nvCxnSpPr>
        <p:spPr>
          <a:xfrm rot="10800000" flipH="1" flipV="1">
            <a:off x="1171574" y="2340991"/>
            <a:ext cx="381000" cy="591842"/>
          </a:xfrm>
          <a:prstGeom prst="bentConnector3">
            <a:avLst>
              <a:gd name="adj1" fmla="val -6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3608" y="2171714"/>
            <a:ext cx="1295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银行名字</a:t>
            </a:r>
            <a:endParaRPr lang="en-US" sz="16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7584" y="4149080"/>
            <a:ext cx="597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008" y="3979803"/>
            <a:ext cx="9906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数额</a:t>
            </a:r>
            <a:endParaRPr lang="en-US" sz="16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04900" y="3501008"/>
            <a:ext cx="597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90" y="3342038"/>
            <a:ext cx="1130783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出</a:t>
            </a:r>
            <a:r>
              <a:rPr lang="zh-CN" altLang="en-US" sz="1600" b="1" dirty="0" smtClean="0">
                <a:latin typeface="SimHei" panose="02010609060101010101" pitchFamily="49" charset="-122"/>
                <a:ea typeface="SimHei" panose="02010609060101010101" pitchFamily="49" charset="-122"/>
                <a:cs typeface="Arial" pitchFamily="34" charset="0"/>
              </a:rPr>
              <a:t>票日期</a:t>
            </a:r>
            <a:endParaRPr lang="en-US" sz="1600" b="1" dirty="0">
              <a:latin typeface="SimHei" panose="02010609060101010101" pitchFamily="49" charset="-122"/>
              <a:ea typeface="SimHei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38346"/>
      </p:ext>
    </p:extLst>
  </p:cSld>
  <p:clrMapOvr>
    <a:masterClrMapping/>
  </p:clrMapOvr>
  <p:transition advTm="27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663</Words>
  <Application>Microsoft Office PowerPoint</Application>
  <PresentationFormat>On-screen Show (4:3)</PresentationFormat>
  <Paragraphs>53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Bill</dc:creator>
  <cp:lastModifiedBy>Meng, Bill</cp:lastModifiedBy>
  <cp:revision>19</cp:revision>
  <dcterms:created xsi:type="dcterms:W3CDTF">2019-06-28T07:27:46Z</dcterms:created>
  <dcterms:modified xsi:type="dcterms:W3CDTF">2019-07-01T01:02:08Z</dcterms:modified>
</cp:coreProperties>
</file>