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6" r:id="rId5"/>
    <p:sldId id="262" r:id="rId6"/>
    <p:sldId id="263" r:id="rId7"/>
    <p:sldId id="264" r:id="rId8"/>
    <p:sldId id="265"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E39F14-514D-4A99-AAAD-85748FE7BD78}" type="datetimeFigureOut">
              <a:rPr lang="en-US" smtClean="0"/>
              <a:pPr/>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6CF48-7711-4316-8ACA-51FDAC399FA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E39F14-514D-4A99-AAAD-85748FE7BD78}" type="datetimeFigureOut">
              <a:rPr lang="en-US" smtClean="0"/>
              <a:pPr/>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6CF48-7711-4316-8ACA-51FDAC399FA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E39F14-514D-4A99-AAAD-85748FE7BD78}" type="datetimeFigureOut">
              <a:rPr lang="en-US" smtClean="0"/>
              <a:pPr/>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6CF48-7711-4316-8ACA-51FDAC399FA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E39F14-514D-4A99-AAAD-85748FE7BD78}" type="datetimeFigureOut">
              <a:rPr lang="en-US" smtClean="0"/>
              <a:pPr/>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6CF48-7711-4316-8ACA-51FDAC399FA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E39F14-514D-4A99-AAAD-85748FE7BD78}" type="datetimeFigureOut">
              <a:rPr lang="en-US" smtClean="0"/>
              <a:pPr/>
              <a:t>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6CF48-7711-4316-8ACA-51FDAC399FA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E39F14-514D-4A99-AAAD-85748FE7BD78}" type="datetimeFigureOut">
              <a:rPr lang="en-US" smtClean="0"/>
              <a:pPr/>
              <a:t>7/5/2019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6CF48-7711-4316-8ACA-51FDAC399FA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E39F14-514D-4A99-AAAD-85748FE7BD78}" type="datetimeFigureOut">
              <a:rPr lang="en-US" smtClean="0"/>
              <a:pPr/>
              <a:t>7/5/2019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C6CF48-7711-4316-8ACA-51FDAC399FA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E39F14-514D-4A99-AAAD-85748FE7BD78}" type="datetimeFigureOut">
              <a:rPr lang="en-US" smtClean="0"/>
              <a:pPr/>
              <a:t>7/5/2019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C6CF48-7711-4316-8ACA-51FDAC399FA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E39F14-514D-4A99-AAAD-85748FE7BD78}" type="datetimeFigureOut">
              <a:rPr lang="en-US" smtClean="0"/>
              <a:pPr/>
              <a:t>7/5/2019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C6CF48-7711-4316-8ACA-51FDAC399FA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E39F14-514D-4A99-AAAD-85748FE7BD78}" type="datetimeFigureOut">
              <a:rPr lang="en-US" smtClean="0"/>
              <a:pPr/>
              <a:t>7/5/2019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6CF48-7711-4316-8ACA-51FDAC399FA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E39F14-514D-4A99-AAAD-85748FE7BD78}" type="datetimeFigureOut">
              <a:rPr lang="en-US" smtClean="0"/>
              <a:pPr/>
              <a:t>7/5/2019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6CF48-7711-4316-8ACA-51FDAC399FA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E39F14-514D-4A99-AAAD-85748FE7BD78}" type="datetimeFigureOut">
              <a:rPr lang="en-US" smtClean="0"/>
              <a:pPr/>
              <a:t>7/5/2019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C6CF48-7711-4316-8ACA-51FDAC399FA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audio" Target="file:///D:\CQ%20kids\Pratham\Financial%20Literacy\Help%20Animation\Music\Track05.mp3"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3.pn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5400" y="2667000"/>
            <a:ext cx="6553200" cy="1200329"/>
          </a:xfrm>
          <a:prstGeom prst="rect">
            <a:avLst/>
          </a:prstGeom>
          <a:noFill/>
        </p:spPr>
        <p:txBody>
          <a:bodyPr wrap="square" rtlCol="0">
            <a:spAutoFit/>
          </a:bodyPr>
          <a:lstStyle/>
          <a:p>
            <a:pPr algn="ctr"/>
            <a:r>
              <a:rPr lang="zh-CN" altLang="en-US" sz="3600" dirty="0" smtClean="0">
                <a:latin typeface="SimHei" panose="02010609060101010101" pitchFamily="49" charset="-122"/>
                <a:ea typeface="SimHei" panose="02010609060101010101" pitchFamily="49" charset="-122"/>
              </a:rPr>
              <a:t>银行</a:t>
            </a:r>
            <a:r>
              <a:rPr lang="en-US" sz="3600" dirty="0" smtClean="0">
                <a:latin typeface="Arial Black" pitchFamily="34" charset="0"/>
              </a:rPr>
              <a:t> – </a:t>
            </a:r>
          </a:p>
          <a:p>
            <a:pPr algn="ctr"/>
            <a:r>
              <a:rPr lang="zh-CN" altLang="en-US" sz="3600" dirty="0" smtClean="0">
                <a:latin typeface="Arial Black" pitchFamily="34" charset="0"/>
              </a:rPr>
              <a:t>存款和增长</a:t>
            </a:r>
            <a:endParaRPr lang="en-US" sz="3600" dirty="0">
              <a:latin typeface="Arial Black" pitchFamily="34" charset="0"/>
            </a:endParaRPr>
          </a:p>
        </p:txBody>
      </p:sp>
      <p:pic>
        <p:nvPicPr>
          <p:cNvPr id="5" name="Track05.mp3">
            <a:hlinkClick r:id="" action="ppaction://media"/>
          </p:cNvPr>
          <p:cNvPicPr>
            <a:picLocks noRot="1" noChangeAspect="1"/>
          </p:cNvPicPr>
          <p:nvPr>
            <a:audioFile r:link="rId1"/>
          </p:nvPr>
        </p:nvPicPr>
        <p:blipFill>
          <a:blip r:embed="rId3"/>
          <a:stretch>
            <a:fillRect/>
          </a:stretch>
        </p:blipFill>
        <p:spPr>
          <a:xfrm>
            <a:off x="6858000" y="5029200"/>
            <a:ext cx="304800" cy="304800"/>
          </a:xfrm>
          <a:prstGeom prst="rect">
            <a:avLst/>
          </a:prstGeom>
        </p:spPr>
      </p:pic>
    </p:spTree>
  </p:cSld>
  <p:clrMapOvr>
    <a:masterClrMapping/>
  </p:clrMapOvr>
  <p:transition advTm="1996"/>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numSld="999" showWhenStopped="0">
                <p:cTn id="7" repeatCount="indefinite" fill="hold" display="0">
                  <p:stCondLst>
                    <p:cond delay="indefinite"/>
                  </p:stCondLst>
                  <p:endCondLst>
                    <p:cond evt="onPrev" delay="0">
                      <p:tgtEl>
                        <p:sldTgt/>
                      </p:tgtEl>
                    </p:cond>
                    <p:cond evt="onStopAudio" delay="0">
                      <p:tgtEl>
                        <p:sldTgt/>
                      </p:tgtEl>
                    </p:cond>
                  </p:endCondLst>
                </p:cTn>
                <p:tgtEl>
                  <p:spTgt spid="5"/>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1406235" y="1981200"/>
            <a:ext cx="1143000" cy="381000"/>
          </a:xfrm>
          <a:prstGeom prst="rect">
            <a:avLst/>
          </a:prstGeom>
          <a:solidFill>
            <a:srgbClr val="FF0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52400" y="76200"/>
            <a:ext cx="8991600" cy="461665"/>
          </a:xfrm>
          <a:prstGeom prst="rect">
            <a:avLst/>
          </a:prstGeom>
          <a:noFill/>
        </p:spPr>
        <p:txBody>
          <a:bodyPr wrap="square" rtlCol="0">
            <a:spAutoFit/>
          </a:bodyPr>
          <a:lstStyle/>
          <a:p>
            <a:r>
              <a:rPr lang="zh-CN" altLang="en-US" sz="2400" dirty="0">
                <a:latin typeface="SimHei" panose="02010609060101010101" pitchFamily="49" charset="-122"/>
                <a:ea typeface="SimHei" panose="02010609060101010101" pitchFamily="49" charset="-122"/>
              </a:rPr>
              <a:t>银</a:t>
            </a:r>
            <a:r>
              <a:rPr lang="zh-CN" altLang="en-US" sz="2400" dirty="0" smtClean="0">
                <a:latin typeface="SimHei" panose="02010609060101010101" pitchFamily="49" charset="-122"/>
                <a:ea typeface="SimHei" panose="02010609060101010101" pitchFamily="49" charset="-122"/>
              </a:rPr>
              <a:t>行提供了哪些方法来储蓄和增长钱</a:t>
            </a:r>
            <a:r>
              <a:rPr lang="en-US" sz="2400" dirty="0" smtClean="0">
                <a:latin typeface="SimHei" panose="02010609060101010101" pitchFamily="49" charset="-122"/>
                <a:ea typeface="SimHei" panose="02010609060101010101" pitchFamily="49" charset="-122"/>
              </a:rPr>
              <a:t>?</a:t>
            </a:r>
            <a:endParaRPr lang="en-US" sz="2400" dirty="0">
              <a:latin typeface="SimHei" panose="02010609060101010101" pitchFamily="49" charset="-122"/>
              <a:ea typeface="SimHei" panose="02010609060101010101" pitchFamily="49" charset="-122"/>
            </a:endParaRPr>
          </a:p>
        </p:txBody>
      </p:sp>
      <p:cxnSp>
        <p:nvCxnSpPr>
          <p:cNvPr id="5" name="Straight Connector 4"/>
          <p:cNvCxnSpPr/>
          <p:nvPr/>
        </p:nvCxnSpPr>
        <p:spPr>
          <a:xfrm>
            <a:off x="228600" y="533400"/>
            <a:ext cx="8610600" cy="158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381000" y="990600"/>
            <a:ext cx="3200400" cy="609600"/>
            <a:chOff x="2743200" y="2209800"/>
            <a:chExt cx="3200400" cy="609600"/>
          </a:xfrm>
        </p:grpSpPr>
        <p:sp>
          <p:nvSpPr>
            <p:cNvPr id="16" name="Rectangle 15"/>
            <p:cNvSpPr/>
            <p:nvPr/>
          </p:nvSpPr>
          <p:spPr>
            <a:xfrm>
              <a:off x="2743200" y="2209800"/>
              <a:ext cx="3200400" cy="609600"/>
            </a:xfrm>
            <a:prstGeom prst="rect">
              <a:avLst/>
            </a:prstGeom>
            <a:solidFill>
              <a:schemeClr val="bg1"/>
            </a:solidFill>
            <a:ln>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2819400" y="2286000"/>
              <a:ext cx="3124200" cy="461665"/>
              <a:chOff x="5562600" y="3810000"/>
              <a:chExt cx="3124200" cy="461665"/>
            </a:xfrm>
          </p:grpSpPr>
          <p:sp>
            <p:nvSpPr>
              <p:cNvPr id="8" name="TextBox 7"/>
              <p:cNvSpPr txBox="1"/>
              <p:nvPr/>
            </p:nvSpPr>
            <p:spPr>
              <a:xfrm>
                <a:off x="5867400" y="3810000"/>
                <a:ext cx="2819400" cy="461665"/>
              </a:xfrm>
              <a:prstGeom prst="rect">
                <a:avLst/>
              </a:prstGeom>
              <a:noFill/>
            </p:spPr>
            <p:txBody>
              <a:bodyPr wrap="square" rtlCol="0">
                <a:spAutoFit/>
              </a:bodyPr>
              <a:lstStyle/>
              <a:p>
                <a:pPr algn="ctr"/>
                <a:r>
                  <a:rPr lang="zh-CN" altLang="en-US" sz="2400" b="1" dirty="0" smtClean="0">
                    <a:latin typeface="SimHei" panose="02010609060101010101" pitchFamily="49" charset="-122"/>
                    <a:ea typeface="SimHei" panose="02010609060101010101" pitchFamily="49" charset="-122"/>
                    <a:cs typeface="Arial" pitchFamily="34" charset="0"/>
                  </a:rPr>
                  <a:t>储蓄账户</a:t>
                </a:r>
                <a:endParaRPr lang="en-US" sz="2400" b="1" dirty="0">
                  <a:latin typeface="SimHei" panose="02010609060101010101" pitchFamily="49" charset="-122"/>
                  <a:ea typeface="SimHei" panose="02010609060101010101" pitchFamily="49" charset="-122"/>
                  <a:cs typeface="Arial" pitchFamily="34" charset="0"/>
                </a:endParaRPr>
              </a:p>
            </p:txBody>
          </p:sp>
          <p:pic>
            <p:nvPicPr>
              <p:cNvPr id="9" name="Picture 2" descr="C:\Users\abcd\AppData\Local\Microsoft\Windows\Temporary Internet Files\Content.IE5\GH7W9ZK3\Tick-red[1].png"/>
              <p:cNvPicPr>
                <a:picLocks noChangeAspect="1" noChangeArrowheads="1"/>
              </p:cNvPicPr>
              <p:nvPr/>
            </p:nvPicPr>
            <p:blipFill>
              <a:blip r:embed="rId2" cstate="print"/>
              <a:srcRect/>
              <a:stretch>
                <a:fillRect/>
              </a:stretch>
            </p:blipFill>
            <p:spPr bwMode="auto">
              <a:xfrm>
                <a:off x="5562600" y="3810000"/>
                <a:ext cx="457200" cy="432054"/>
              </a:xfrm>
              <a:prstGeom prst="rect">
                <a:avLst/>
              </a:prstGeom>
              <a:noFill/>
            </p:spPr>
          </p:pic>
        </p:grpSp>
      </p:grpSp>
      <p:grpSp>
        <p:nvGrpSpPr>
          <p:cNvPr id="19" name="Group 18"/>
          <p:cNvGrpSpPr/>
          <p:nvPr/>
        </p:nvGrpSpPr>
        <p:grpSpPr>
          <a:xfrm>
            <a:off x="457200" y="4814455"/>
            <a:ext cx="3962400" cy="609600"/>
            <a:chOff x="2770910" y="3699165"/>
            <a:chExt cx="3962400" cy="609600"/>
          </a:xfrm>
        </p:grpSpPr>
        <p:sp>
          <p:nvSpPr>
            <p:cNvPr id="18" name="Rectangle 17"/>
            <p:cNvSpPr/>
            <p:nvPr/>
          </p:nvSpPr>
          <p:spPr>
            <a:xfrm>
              <a:off x="2770910" y="3699165"/>
              <a:ext cx="3962400" cy="609600"/>
            </a:xfrm>
            <a:prstGeom prst="rect">
              <a:avLst/>
            </a:prstGeom>
            <a:solidFill>
              <a:schemeClr val="bg1"/>
            </a:solidFill>
            <a:ln>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2819400" y="3758946"/>
              <a:ext cx="3913910" cy="508254"/>
              <a:chOff x="5562600" y="4978146"/>
              <a:chExt cx="3913910" cy="508254"/>
            </a:xfrm>
          </p:grpSpPr>
          <p:sp>
            <p:nvSpPr>
              <p:cNvPr id="11" name="TextBox 10"/>
              <p:cNvSpPr txBox="1"/>
              <p:nvPr/>
            </p:nvSpPr>
            <p:spPr>
              <a:xfrm>
                <a:off x="5867400" y="5024735"/>
                <a:ext cx="3609110" cy="461665"/>
              </a:xfrm>
              <a:prstGeom prst="rect">
                <a:avLst/>
              </a:prstGeom>
              <a:noFill/>
            </p:spPr>
            <p:txBody>
              <a:bodyPr wrap="square" rtlCol="0">
                <a:spAutoFit/>
              </a:bodyPr>
              <a:lstStyle/>
              <a:p>
                <a:pPr algn="ctr"/>
                <a:r>
                  <a:rPr lang="zh-CN" altLang="en-US" sz="2400" b="1" dirty="0">
                    <a:latin typeface="SimHei" panose="02010609060101010101" pitchFamily="49" charset="-122"/>
                    <a:ea typeface="SimHei" panose="02010609060101010101" pitchFamily="49" charset="-122"/>
                    <a:cs typeface="Arial" pitchFamily="34" charset="0"/>
                  </a:rPr>
                  <a:t>小</a:t>
                </a:r>
                <a:r>
                  <a:rPr lang="zh-CN" altLang="en-US" sz="2400" b="1" dirty="0" smtClean="0">
                    <a:latin typeface="SimHei" panose="02010609060101010101" pitchFamily="49" charset="-122"/>
                    <a:ea typeface="SimHei" panose="02010609060101010101" pitchFamily="49" charset="-122"/>
                    <a:cs typeface="Arial" pitchFamily="34" charset="0"/>
                  </a:rPr>
                  <a:t>额存款</a:t>
                </a:r>
                <a:r>
                  <a:rPr lang="en-US" sz="2400" b="1" dirty="0" smtClean="0">
                    <a:latin typeface="SimHei" panose="02010609060101010101" pitchFamily="49" charset="-122"/>
                    <a:ea typeface="SimHei" panose="02010609060101010101" pitchFamily="49" charset="-122"/>
                    <a:cs typeface="Arial" pitchFamily="34" charset="0"/>
                  </a:rPr>
                  <a:t> (RD)</a:t>
                </a:r>
                <a:endParaRPr lang="en-US" sz="2400" b="1" dirty="0">
                  <a:latin typeface="SimHei" panose="02010609060101010101" pitchFamily="49" charset="-122"/>
                  <a:ea typeface="SimHei" panose="02010609060101010101" pitchFamily="49" charset="-122"/>
                  <a:cs typeface="Arial" pitchFamily="34" charset="0"/>
                </a:endParaRPr>
              </a:p>
            </p:txBody>
          </p:sp>
          <p:pic>
            <p:nvPicPr>
              <p:cNvPr id="12" name="Picture 2" descr="C:\Users\abcd\AppData\Local\Microsoft\Windows\Temporary Internet Files\Content.IE5\GH7W9ZK3\Tick-red[1].png"/>
              <p:cNvPicPr>
                <a:picLocks noChangeAspect="1" noChangeArrowheads="1"/>
              </p:cNvPicPr>
              <p:nvPr/>
            </p:nvPicPr>
            <p:blipFill>
              <a:blip r:embed="rId2" cstate="print"/>
              <a:srcRect/>
              <a:stretch>
                <a:fillRect/>
              </a:stretch>
            </p:blipFill>
            <p:spPr bwMode="auto">
              <a:xfrm>
                <a:off x="5562600" y="4978146"/>
                <a:ext cx="457200" cy="432054"/>
              </a:xfrm>
              <a:prstGeom prst="rect">
                <a:avLst/>
              </a:prstGeom>
              <a:noFill/>
            </p:spPr>
          </p:pic>
        </p:grpSp>
      </p:grpSp>
      <p:grpSp>
        <p:nvGrpSpPr>
          <p:cNvPr id="20" name="Group 19"/>
          <p:cNvGrpSpPr/>
          <p:nvPr/>
        </p:nvGrpSpPr>
        <p:grpSpPr>
          <a:xfrm>
            <a:off x="457200" y="2951020"/>
            <a:ext cx="3352800" cy="609600"/>
            <a:chOff x="2743200" y="2909455"/>
            <a:chExt cx="3352800" cy="609600"/>
          </a:xfrm>
        </p:grpSpPr>
        <p:sp>
          <p:nvSpPr>
            <p:cNvPr id="17" name="Rectangle 16"/>
            <p:cNvSpPr/>
            <p:nvPr/>
          </p:nvSpPr>
          <p:spPr>
            <a:xfrm>
              <a:off x="2743200" y="2909455"/>
              <a:ext cx="3352800" cy="609600"/>
            </a:xfrm>
            <a:prstGeom prst="rect">
              <a:avLst/>
            </a:prstGeom>
            <a:solidFill>
              <a:schemeClr val="bg1"/>
            </a:solidFill>
            <a:ln>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2819400" y="2996946"/>
              <a:ext cx="3276600" cy="461665"/>
              <a:chOff x="5562600" y="3810000"/>
              <a:chExt cx="3276600" cy="461665"/>
            </a:xfrm>
          </p:grpSpPr>
          <p:sp>
            <p:nvSpPr>
              <p:cNvPr id="14" name="TextBox 13"/>
              <p:cNvSpPr txBox="1"/>
              <p:nvPr/>
            </p:nvSpPr>
            <p:spPr>
              <a:xfrm>
                <a:off x="5867400" y="3810000"/>
                <a:ext cx="2971800" cy="461665"/>
              </a:xfrm>
              <a:prstGeom prst="rect">
                <a:avLst/>
              </a:prstGeom>
              <a:noFill/>
            </p:spPr>
            <p:txBody>
              <a:bodyPr wrap="square" rtlCol="0">
                <a:spAutoFit/>
              </a:bodyPr>
              <a:lstStyle/>
              <a:p>
                <a:pPr algn="ctr"/>
                <a:r>
                  <a:rPr lang="zh-CN" altLang="en-US" sz="2400" b="1" dirty="0" smtClean="0">
                    <a:latin typeface="SimHei" panose="02010609060101010101" pitchFamily="49" charset="-122"/>
                    <a:ea typeface="SimHei" panose="02010609060101010101" pitchFamily="49" charset="-122"/>
                    <a:cs typeface="Arial" pitchFamily="34" charset="0"/>
                  </a:rPr>
                  <a:t>定期存款</a:t>
                </a:r>
                <a:r>
                  <a:rPr lang="en-US" altLang="zh-CN" sz="2400" b="1" dirty="0" smtClean="0">
                    <a:latin typeface="SimHei" panose="02010609060101010101" pitchFamily="49" charset="-122"/>
                    <a:ea typeface="SimHei" panose="02010609060101010101" pitchFamily="49" charset="-122"/>
                    <a:cs typeface="Arial" pitchFamily="34" charset="0"/>
                  </a:rPr>
                  <a:t>(FD)</a:t>
                </a:r>
                <a:endParaRPr lang="en-US" sz="2400" b="1" dirty="0">
                  <a:latin typeface="SimHei" panose="02010609060101010101" pitchFamily="49" charset="-122"/>
                  <a:ea typeface="SimHei" panose="02010609060101010101" pitchFamily="49" charset="-122"/>
                  <a:cs typeface="Arial" pitchFamily="34" charset="0"/>
                </a:endParaRPr>
              </a:p>
            </p:txBody>
          </p:sp>
          <p:pic>
            <p:nvPicPr>
              <p:cNvPr id="15" name="Picture 2" descr="C:\Users\abcd\AppData\Local\Microsoft\Windows\Temporary Internet Files\Content.IE5\GH7W9ZK3\Tick-red[1].png"/>
              <p:cNvPicPr>
                <a:picLocks noChangeAspect="1" noChangeArrowheads="1"/>
              </p:cNvPicPr>
              <p:nvPr/>
            </p:nvPicPr>
            <p:blipFill>
              <a:blip r:embed="rId2" cstate="print"/>
              <a:srcRect/>
              <a:stretch>
                <a:fillRect/>
              </a:stretch>
            </p:blipFill>
            <p:spPr bwMode="auto">
              <a:xfrm>
                <a:off x="5562600" y="3810000"/>
                <a:ext cx="457200" cy="432054"/>
              </a:xfrm>
              <a:prstGeom prst="rect">
                <a:avLst/>
              </a:prstGeom>
              <a:noFill/>
            </p:spPr>
          </p:pic>
        </p:grpSp>
      </p:grpSp>
      <p:sp>
        <p:nvSpPr>
          <p:cNvPr id="22" name="TextBox 21"/>
          <p:cNvSpPr txBox="1"/>
          <p:nvPr/>
        </p:nvSpPr>
        <p:spPr>
          <a:xfrm>
            <a:off x="304800" y="1600200"/>
            <a:ext cx="8305800" cy="769441"/>
          </a:xfrm>
          <a:prstGeom prst="rect">
            <a:avLst/>
          </a:prstGeom>
          <a:noFill/>
        </p:spPr>
        <p:txBody>
          <a:bodyPr wrap="square" rtlCol="0">
            <a:spAutoFit/>
          </a:bodyPr>
          <a:lstStyle/>
          <a:p>
            <a:r>
              <a:rPr lang="zh-CN" altLang="en-US" sz="2200" b="1" dirty="0" smtClean="0">
                <a:latin typeface="SimHei" panose="02010609060101010101" pitchFamily="49" charset="-122"/>
                <a:ea typeface="SimHei" panose="02010609060101010101" pitchFamily="49" charset="-122"/>
                <a:cs typeface="Arial" pitchFamily="34" charset="0"/>
              </a:rPr>
              <a:t>我们的钱不会闲置甚至在一个储蓄账户里。</a:t>
            </a:r>
            <a:endParaRPr lang="en-US" sz="2200" b="1" dirty="0" smtClean="0">
              <a:latin typeface="SimHei" panose="02010609060101010101" pitchFamily="49" charset="-122"/>
              <a:ea typeface="SimHei" panose="02010609060101010101" pitchFamily="49" charset="-122"/>
              <a:cs typeface="Arial" pitchFamily="34" charset="0"/>
            </a:endParaRPr>
          </a:p>
          <a:p>
            <a:r>
              <a:rPr lang="zh-CN" altLang="en-US" sz="2200" b="1" dirty="0" smtClean="0">
                <a:latin typeface="SimHei" panose="02010609060101010101" pitchFamily="49" charset="-122"/>
                <a:ea typeface="SimHei" panose="02010609060101010101" pitchFamily="49" charset="-122"/>
                <a:cs typeface="Arial" pitchFamily="34" charset="0"/>
              </a:rPr>
              <a:t>它会赚取利 息</a:t>
            </a:r>
            <a:endParaRPr lang="en-US" sz="2200" b="1" dirty="0">
              <a:latin typeface="SimHei" panose="02010609060101010101" pitchFamily="49" charset="-122"/>
              <a:ea typeface="SimHei" panose="02010609060101010101" pitchFamily="49" charset="-122"/>
              <a:cs typeface="Arial" pitchFamily="34" charset="0"/>
            </a:endParaRPr>
          </a:p>
        </p:txBody>
      </p:sp>
      <p:sp>
        <p:nvSpPr>
          <p:cNvPr id="23" name="TextBox 22"/>
          <p:cNvSpPr txBox="1"/>
          <p:nvPr/>
        </p:nvSpPr>
        <p:spPr>
          <a:xfrm>
            <a:off x="443345" y="3581400"/>
            <a:ext cx="8305800" cy="769441"/>
          </a:xfrm>
          <a:prstGeom prst="rect">
            <a:avLst/>
          </a:prstGeom>
          <a:noFill/>
        </p:spPr>
        <p:txBody>
          <a:bodyPr wrap="square" rtlCol="0">
            <a:spAutoFit/>
          </a:bodyPr>
          <a:lstStyle/>
          <a:p>
            <a:r>
              <a:rPr lang="zh-CN" altLang="en-US" sz="2200" b="1" dirty="0" smtClean="0">
                <a:latin typeface="SimHei" panose="02010609060101010101" pitchFamily="49" charset="-122"/>
                <a:ea typeface="SimHei" panose="02010609060101010101" pitchFamily="49" charset="-122"/>
                <a:cs typeface="Arial" pitchFamily="34" charset="0"/>
              </a:rPr>
              <a:t>当一笔比较大的数目存放到一个定期存款账户，会赚取更高的利息</a:t>
            </a:r>
            <a:endParaRPr lang="en-US" sz="2200" b="1" dirty="0">
              <a:latin typeface="SimHei" panose="02010609060101010101" pitchFamily="49" charset="-122"/>
              <a:ea typeface="SimHei" panose="02010609060101010101" pitchFamily="49" charset="-122"/>
              <a:cs typeface="Arial" pitchFamily="34" charset="0"/>
            </a:endParaRPr>
          </a:p>
        </p:txBody>
      </p:sp>
      <p:sp>
        <p:nvSpPr>
          <p:cNvPr id="24" name="TextBox 23"/>
          <p:cNvSpPr txBox="1"/>
          <p:nvPr/>
        </p:nvSpPr>
        <p:spPr>
          <a:xfrm>
            <a:off x="394855" y="5486400"/>
            <a:ext cx="8305800" cy="769441"/>
          </a:xfrm>
          <a:prstGeom prst="rect">
            <a:avLst/>
          </a:prstGeom>
          <a:noFill/>
        </p:spPr>
        <p:txBody>
          <a:bodyPr wrap="square" rtlCol="0">
            <a:spAutoFit/>
          </a:bodyPr>
          <a:lstStyle/>
          <a:p>
            <a:r>
              <a:rPr lang="zh-CN" altLang="en-US" sz="2200" b="1" dirty="0" smtClean="0">
                <a:latin typeface="SimHei" panose="02010609060101010101" pitchFamily="49" charset="-122"/>
                <a:ea typeface="SimHei" panose="02010609060101010101" pitchFamily="49" charset="-122"/>
                <a:cs typeface="Arial" pitchFamily="34" charset="0"/>
              </a:rPr>
              <a:t>小额的钱定期存到小额存款账户，会赚取比储蓄账户高一点的利息</a:t>
            </a:r>
            <a:endParaRPr lang="en-US" sz="2200" b="1" dirty="0">
              <a:latin typeface="SimHei" panose="02010609060101010101" pitchFamily="49" charset="-122"/>
              <a:ea typeface="SimHei" panose="02010609060101010101" pitchFamily="49" charset="-122"/>
              <a:cs typeface="Arial" pitchFamily="34" charset="0"/>
            </a:endParaRPr>
          </a:p>
        </p:txBody>
      </p:sp>
      <p:grpSp>
        <p:nvGrpSpPr>
          <p:cNvPr id="25" name="Group 24"/>
          <p:cNvGrpSpPr/>
          <p:nvPr/>
        </p:nvGrpSpPr>
        <p:grpSpPr>
          <a:xfrm>
            <a:off x="394855" y="2362200"/>
            <a:ext cx="3048000" cy="1447800"/>
            <a:chOff x="2206335" y="1212786"/>
            <a:chExt cx="3048000" cy="1447800"/>
          </a:xfrm>
          <a:solidFill>
            <a:schemeClr val="bg1"/>
          </a:solidFill>
        </p:grpSpPr>
        <p:sp>
          <p:nvSpPr>
            <p:cNvPr id="26" name="Up Arrow Callout 25"/>
            <p:cNvSpPr/>
            <p:nvPr/>
          </p:nvSpPr>
          <p:spPr>
            <a:xfrm>
              <a:off x="2206335" y="1212786"/>
              <a:ext cx="3048000" cy="1447800"/>
            </a:xfrm>
            <a:prstGeom prst="upArrowCallout">
              <a:avLst>
                <a:gd name="adj1" fmla="val 15431"/>
                <a:gd name="adj2" fmla="val 17345"/>
                <a:gd name="adj3" fmla="val 25000"/>
                <a:gd name="adj4" fmla="val 64977"/>
              </a:avLst>
            </a:prstGeom>
            <a:grpFill/>
            <a:ln w="38100">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2209800" y="1717965"/>
              <a:ext cx="2971800" cy="646331"/>
            </a:xfrm>
            <a:prstGeom prst="rect">
              <a:avLst/>
            </a:prstGeom>
            <a:noFill/>
          </p:spPr>
          <p:txBody>
            <a:bodyPr wrap="square" rtlCol="0">
              <a:spAutoFit/>
            </a:bodyPr>
            <a:lstStyle/>
            <a:p>
              <a:pPr algn="ctr"/>
              <a:r>
                <a:rPr lang="zh-CN" altLang="en-US" dirty="0" smtClean="0">
                  <a:latin typeface="SimHei" panose="02010609060101010101" pitchFamily="49" charset="-122"/>
                  <a:ea typeface="SimHei" panose="02010609060101010101" pitchFamily="49" charset="-122"/>
                </a:rPr>
                <a:t>这是银行给客户的钱因为他</a:t>
              </a:r>
              <a:r>
                <a:rPr lang="en-US" altLang="zh-CN" dirty="0" smtClean="0">
                  <a:latin typeface="SimHei" panose="02010609060101010101" pitchFamily="49" charset="-122"/>
                  <a:ea typeface="SimHei" panose="02010609060101010101" pitchFamily="49" charset="-122"/>
                </a:rPr>
                <a:t>/</a:t>
              </a:r>
              <a:r>
                <a:rPr lang="zh-CN" altLang="en-US" dirty="0" smtClean="0">
                  <a:latin typeface="SimHei" panose="02010609060101010101" pitchFamily="49" charset="-122"/>
                  <a:ea typeface="SimHei" panose="02010609060101010101" pitchFamily="49" charset="-122"/>
                </a:rPr>
                <a:t>她把钱放在银行</a:t>
              </a:r>
              <a:endParaRPr lang="en-US" dirty="0">
                <a:latin typeface="SimHei" panose="02010609060101010101" pitchFamily="49" charset="-122"/>
                <a:ea typeface="SimHei" panose="02010609060101010101" pitchFamily="49" charset="-122"/>
              </a:endParaRPr>
            </a:p>
          </p:txBody>
        </p:sp>
      </p:grpSp>
    </p:spTree>
  </p:cSld>
  <p:clrMapOvr>
    <a:masterClrMapping/>
  </p:clrMapOvr>
  <p:transition advTm="28782"/>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9" presetClass="entr" presetSubtype="0" fill="hold" nodeType="afterEffect">
                                  <p:stCondLst>
                                    <p:cond delay="1000"/>
                                  </p:stCondLst>
                                  <p:childTnLst>
                                    <p:set>
                                      <p:cBhvr>
                                        <p:cTn id="10" dur="1" fill="hold">
                                          <p:stCondLst>
                                            <p:cond delay="0"/>
                                          </p:stCondLst>
                                        </p:cTn>
                                        <p:tgtEl>
                                          <p:spTgt spid="21"/>
                                        </p:tgtEl>
                                        <p:attrNameLst>
                                          <p:attrName>style.visibility</p:attrName>
                                        </p:attrNameLst>
                                      </p:cBhvr>
                                      <p:to>
                                        <p:strVal val="visible"/>
                                      </p:to>
                                    </p:set>
                                    <p:anim calcmode="lin" valueType="num">
                                      <p:cBhvr>
                                        <p:cTn id="11" dur="1000" fill="hold"/>
                                        <p:tgtEl>
                                          <p:spTgt spid="21"/>
                                        </p:tgtEl>
                                        <p:attrNameLst>
                                          <p:attrName>ppt_x</p:attrName>
                                        </p:attrNameLst>
                                      </p:cBhvr>
                                      <p:tavLst>
                                        <p:tav tm="0">
                                          <p:val>
                                            <p:strVal val="#ppt_x-.2"/>
                                          </p:val>
                                        </p:tav>
                                        <p:tav tm="100000">
                                          <p:val>
                                            <p:strVal val="#ppt_x"/>
                                          </p:val>
                                        </p:tav>
                                      </p:tavLst>
                                    </p:anim>
                                    <p:anim calcmode="lin" valueType="num">
                                      <p:cBhvr>
                                        <p:cTn id="12" dur="1000" fill="hold"/>
                                        <p:tgtEl>
                                          <p:spTgt spid="21"/>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1"/>
                                        </p:tgtEl>
                                      </p:cBhvr>
                                    </p:animEffect>
                                  </p:childTnLst>
                                </p:cTn>
                              </p:par>
                            </p:childTnLst>
                          </p:cTn>
                        </p:par>
                        <p:par>
                          <p:cTn id="14" fill="hold">
                            <p:stCondLst>
                              <p:cond delay="2500"/>
                            </p:stCondLst>
                            <p:childTnLst>
                              <p:par>
                                <p:cTn id="15" presetID="22" presetClass="entr" presetSubtype="8" fill="hold" grpId="0" nodeType="afterEffect">
                                  <p:stCondLst>
                                    <p:cond delay="100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2000"/>
                                        <p:tgtEl>
                                          <p:spTgt spid="22"/>
                                        </p:tgtEl>
                                      </p:cBhvr>
                                    </p:animEffect>
                                  </p:childTnLst>
                                </p:cTn>
                              </p:par>
                            </p:childTnLst>
                          </p:cTn>
                        </p:par>
                        <p:par>
                          <p:cTn id="18" fill="hold">
                            <p:stCondLst>
                              <p:cond delay="5500"/>
                            </p:stCondLst>
                            <p:childTnLst>
                              <p:par>
                                <p:cTn id="19" presetID="4" presetClass="entr" presetSubtype="16"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box(in)">
                                      <p:cBhvr>
                                        <p:cTn id="21" dur="500"/>
                                        <p:tgtEl>
                                          <p:spTgt spid="28"/>
                                        </p:tgtEl>
                                      </p:cBhvr>
                                    </p:animEffect>
                                  </p:childTnLst>
                                </p:cTn>
                              </p:par>
                            </p:childTnLst>
                          </p:cTn>
                        </p:par>
                        <p:par>
                          <p:cTn id="22" fill="hold">
                            <p:stCondLst>
                              <p:cond delay="6000"/>
                            </p:stCondLst>
                            <p:childTnLst>
                              <p:par>
                                <p:cTn id="23" presetID="22" presetClass="entr" presetSubtype="4" fill="hold"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down)">
                                      <p:cBhvr>
                                        <p:cTn id="25" dur="1000"/>
                                        <p:tgtEl>
                                          <p:spTgt spid="25"/>
                                        </p:tgtEl>
                                      </p:cBhvr>
                                    </p:animEffect>
                                  </p:childTnLst>
                                </p:cTn>
                              </p:par>
                            </p:childTnLst>
                          </p:cTn>
                        </p:par>
                        <p:par>
                          <p:cTn id="26" fill="hold">
                            <p:stCondLst>
                              <p:cond delay="7000"/>
                            </p:stCondLst>
                            <p:childTnLst>
                              <p:par>
                                <p:cTn id="27" presetID="12" presetClass="exit" presetSubtype="4" fill="hold" nodeType="afterEffect">
                                  <p:stCondLst>
                                    <p:cond delay="2500"/>
                                  </p:stCondLst>
                                  <p:childTnLst>
                                    <p:animEffect transition="out" filter="slide(fromBottom)">
                                      <p:cBhvr>
                                        <p:cTn id="28" dur="500"/>
                                        <p:tgtEl>
                                          <p:spTgt spid="25"/>
                                        </p:tgtEl>
                                      </p:cBhvr>
                                    </p:animEffect>
                                    <p:set>
                                      <p:cBhvr>
                                        <p:cTn id="29" dur="1" fill="hold">
                                          <p:stCondLst>
                                            <p:cond delay="499"/>
                                          </p:stCondLst>
                                        </p:cTn>
                                        <p:tgtEl>
                                          <p:spTgt spid="25"/>
                                        </p:tgtEl>
                                        <p:attrNameLst>
                                          <p:attrName>style.visibility</p:attrName>
                                        </p:attrNameLst>
                                      </p:cBhvr>
                                      <p:to>
                                        <p:strVal val="hidden"/>
                                      </p:to>
                                    </p:set>
                                  </p:childTnLst>
                                </p:cTn>
                              </p:par>
                            </p:childTnLst>
                          </p:cTn>
                        </p:par>
                        <p:par>
                          <p:cTn id="30" fill="hold">
                            <p:stCondLst>
                              <p:cond delay="10000"/>
                            </p:stCondLst>
                            <p:childTnLst>
                              <p:par>
                                <p:cTn id="31" presetID="4" presetClass="exit" presetSubtype="16" fill="hold" grpId="1" nodeType="afterEffect">
                                  <p:stCondLst>
                                    <p:cond delay="0"/>
                                  </p:stCondLst>
                                  <p:childTnLst>
                                    <p:animEffect transition="out" filter="box(in)">
                                      <p:cBhvr>
                                        <p:cTn id="32" dur="500"/>
                                        <p:tgtEl>
                                          <p:spTgt spid="28"/>
                                        </p:tgtEl>
                                      </p:cBhvr>
                                    </p:animEffect>
                                    <p:set>
                                      <p:cBhvr>
                                        <p:cTn id="33" dur="1" fill="hold">
                                          <p:stCondLst>
                                            <p:cond delay="499"/>
                                          </p:stCondLst>
                                        </p:cTn>
                                        <p:tgtEl>
                                          <p:spTgt spid="28"/>
                                        </p:tgtEl>
                                        <p:attrNameLst>
                                          <p:attrName>style.visibility</p:attrName>
                                        </p:attrNameLst>
                                      </p:cBhvr>
                                      <p:to>
                                        <p:strVal val="hidden"/>
                                      </p:to>
                                    </p:set>
                                  </p:childTnLst>
                                </p:cTn>
                              </p:par>
                            </p:childTnLst>
                          </p:cTn>
                        </p:par>
                        <p:par>
                          <p:cTn id="34" fill="hold">
                            <p:stCondLst>
                              <p:cond delay="10500"/>
                            </p:stCondLst>
                            <p:childTnLst>
                              <p:par>
                                <p:cTn id="35" presetID="29" presetClass="entr" presetSubtype="0" fill="hold" nodeType="afterEffect">
                                  <p:stCondLst>
                                    <p:cond delay="2500"/>
                                  </p:stCondLst>
                                  <p:childTnLst>
                                    <p:set>
                                      <p:cBhvr>
                                        <p:cTn id="36" dur="1" fill="hold">
                                          <p:stCondLst>
                                            <p:cond delay="0"/>
                                          </p:stCondLst>
                                        </p:cTn>
                                        <p:tgtEl>
                                          <p:spTgt spid="20"/>
                                        </p:tgtEl>
                                        <p:attrNameLst>
                                          <p:attrName>style.visibility</p:attrName>
                                        </p:attrNameLst>
                                      </p:cBhvr>
                                      <p:to>
                                        <p:strVal val="visible"/>
                                      </p:to>
                                    </p:set>
                                    <p:anim calcmode="lin" valueType="num">
                                      <p:cBhvr>
                                        <p:cTn id="37" dur="1000" fill="hold"/>
                                        <p:tgtEl>
                                          <p:spTgt spid="20"/>
                                        </p:tgtEl>
                                        <p:attrNameLst>
                                          <p:attrName>ppt_x</p:attrName>
                                        </p:attrNameLst>
                                      </p:cBhvr>
                                      <p:tavLst>
                                        <p:tav tm="0">
                                          <p:val>
                                            <p:strVal val="#ppt_x-.2"/>
                                          </p:val>
                                        </p:tav>
                                        <p:tav tm="100000">
                                          <p:val>
                                            <p:strVal val="#ppt_x"/>
                                          </p:val>
                                        </p:tav>
                                      </p:tavLst>
                                    </p:anim>
                                    <p:anim calcmode="lin" valueType="num">
                                      <p:cBhvr>
                                        <p:cTn id="38" dur="1000" fill="hold"/>
                                        <p:tgtEl>
                                          <p:spTgt spid="20"/>
                                        </p:tgtEl>
                                        <p:attrNameLst>
                                          <p:attrName>ppt_y</p:attrName>
                                        </p:attrNameLst>
                                      </p:cBhvr>
                                      <p:tavLst>
                                        <p:tav tm="0">
                                          <p:val>
                                            <p:strVal val="#ppt_y"/>
                                          </p:val>
                                        </p:tav>
                                        <p:tav tm="100000">
                                          <p:val>
                                            <p:strVal val="#ppt_y"/>
                                          </p:val>
                                        </p:tav>
                                      </p:tavLst>
                                    </p:anim>
                                    <p:animEffect transition="in" filter="wipe(right)" prLst="gradientSize: 0.1">
                                      <p:cBhvr>
                                        <p:cTn id="39" dur="1000"/>
                                        <p:tgtEl>
                                          <p:spTgt spid="20"/>
                                        </p:tgtEl>
                                      </p:cBhvr>
                                    </p:animEffect>
                                  </p:childTnLst>
                                </p:cTn>
                              </p:par>
                            </p:childTnLst>
                          </p:cTn>
                        </p:par>
                        <p:par>
                          <p:cTn id="40" fill="hold">
                            <p:stCondLst>
                              <p:cond delay="14000"/>
                            </p:stCondLst>
                            <p:childTnLst>
                              <p:par>
                                <p:cTn id="41" presetID="22" presetClass="entr" presetSubtype="8" fill="hold" grpId="0" nodeType="afterEffect">
                                  <p:stCondLst>
                                    <p:cond delay="1000"/>
                                  </p:stCondLst>
                                  <p:childTnLst>
                                    <p:set>
                                      <p:cBhvr>
                                        <p:cTn id="42" dur="1" fill="hold">
                                          <p:stCondLst>
                                            <p:cond delay="0"/>
                                          </p:stCondLst>
                                        </p:cTn>
                                        <p:tgtEl>
                                          <p:spTgt spid="23"/>
                                        </p:tgtEl>
                                        <p:attrNameLst>
                                          <p:attrName>style.visibility</p:attrName>
                                        </p:attrNameLst>
                                      </p:cBhvr>
                                      <p:to>
                                        <p:strVal val="visible"/>
                                      </p:to>
                                    </p:set>
                                    <p:animEffect transition="in" filter="wipe(left)">
                                      <p:cBhvr>
                                        <p:cTn id="43" dur="2000"/>
                                        <p:tgtEl>
                                          <p:spTgt spid="23"/>
                                        </p:tgtEl>
                                      </p:cBhvr>
                                    </p:animEffect>
                                  </p:childTnLst>
                                </p:cTn>
                              </p:par>
                            </p:childTnLst>
                          </p:cTn>
                        </p:par>
                        <p:par>
                          <p:cTn id="44" fill="hold">
                            <p:stCondLst>
                              <p:cond delay="17000"/>
                            </p:stCondLst>
                            <p:childTnLst>
                              <p:par>
                                <p:cTn id="45" presetID="29" presetClass="entr" presetSubtype="0" fill="hold" nodeType="afterEffect">
                                  <p:stCondLst>
                                    <p:cond delay="2500"/>
                                  </p:stCondLst>
                                  <p:childTnLst>
                                    <p:set>
                                      <p:cBhvr>
                                        <p:cTn id="46" dur="1" fill="hold">
                                          <p:stCondLst>
                                            <p:cond delay="0"/>
                                          </p:stCondLst>
                                        </p:cTn>
                                        <p:tgtEl>
                                          <p:spTgt spid="19"/>
                                        </p:tgtEl>
                                        <p:attrNameLst>
                                          <p:attrName>style.visibility</p:attrName>
                                        </p:attrNameLst>
                                      </p:cBhvr>
                                      <p:to>
                                        <p:strVal val="visible"/>
                                      </p:to>
                                    </p:set>
                                    <p:anim calcmode="lin" valueType="num">
                                      <p:cBhvr>
                                        <p:cTn id="47" dur="1000" fill="hold"/>
                                        <p:tgtEl>
                                          <p:spTgt spid="19"/>
                                        </p:tgtEl>
                                        <p:attrNameLst>
                                          <p:attrName>ppt_x</p:attrName>
                                        </p:attrNameLst>
                                      </p:cBhvr>
                                      <p:tavLst>
                                        <p:tav tm="0">
                                          <p:val>
                                            <p:strVal val="#ppt_x-.2"/>
                                          </p:val>
                                        </p:tav>
                                        <p:tav tm="100000">
                                          <p:val>
                                            <p:strVal val="#ppt_x"/>
                                          </p:val>
                                        </p:tav>
                                      </p:tavLst>
                                    </p:anim>
                                    <p:anim calcmode="lin" valueType="num">
                                      <p:cBhvr>
                                        <p:cTn id="48" dur="1000" fill="hold"/>
                                        <p:tgtEl>
                                          <p:spTgt spid="19"/>
                                        </p:tgtEl>
                                        <p:attrNameLst>
                                          <p:attrName>ppt_y</p:attrName>
                                        </p:attrNameLst>
                                      </p:cBhvr>
                                      <p:tavLst>
                                        <p:tav tm="0">
                                          <p:val>
                                            <p:strVal val="#ppt_y"/>
                                          </p:val>
                                        </p:tav>
                                        <p:tav tm="100000">
                                          <p:val>
                                            <p:strVal val="#ppt_y"/>
                                          </p:val>
                                        </p:tav>
                                      </p:tavLst>
                                    </p:anim>
                                    <p:animEffect transition="in" filter="wipe(right)" prLst="gradientSize: 0.1">
                                      <p:cBhvr>
                                        <p:cTn id="49" dur="1000"/>
                                        <p:tgtEl>
                                          <p:spTgt spid="19"/>
                                        </p:tgtEl>
                                      </p:cBhvr>
                                    </p:animEffect>
                                  </p:childTnLst>
                                </p:cTn>
                              </p:par>
                            </p:childTnLst>
                          </p:cTn>
                        </p:par>
                        <p:par>
                          <p:cTn id="50" fill="hold">
                            <p:stCondLst>
                              <p:cond delay="20500"/>
                            </p:stCondLst>
                            <p:childTnLst>
                              <p:par>
                                <p:cTn id="51" presetID="22" presetClass="entr" presetSubtype="8" fill="hold" grpId="0" nodeType="afterEffect">
                                  <p:stCondLst>
                                    <p:cond delay="1000"/>
                                  </p:stCondLst>
                                  <p:childTnLst>
                                    <p:set>
                                      <p:cBhvr>
                                        <p:cTn id="52" dur="1" fill="hold">
                                          <p:stCondLst>
                                            <p:cond delay="0"/>
                                          </p:stCondLst>
                                        </p:cTn>
                                        <p:tgtEl>
                                          <p:spTgt spid="24"/>
                                        </p:tgtEl>
                                        <p:attrNameLst>
                                          <p:attrName>style.visibility</p:attrName>
                                        </p:attrNameLst>
                                      </p:cBhvr>
                                      <p:to>
                                        <p:strVal val="visible"/>
                                      </p:to>
                                    </p:set>
                                    <p:animEffect transition="in" filter="wipe(left)">
                                      <p:cBhvr>
                                        <p:cTn id="53"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8" grpId="1" animBg="1"/>
      <p:bldP spid="22" grpId="0"/>
      <p:bldP spid="23"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flipH="1">
            <a:off x="2089738" y="4741404"/>
            <a:ext cx="990600" cy="1458686"/>
            <a:chOff x="1143000" y="1600200"/>
            <a:chExt cx="1447800" cy="1611086"/>
          </a:xfrm>
          <a:scene3d>
            <a:camera prst="perspectiveRelaxed"/>
            <a:lightRig rig="threePt" dir="t"/>
          </a:scene3d>
        </p:grpSpPr>
        <p:pic>
          <p:nvPicPr>
            <p:cNvPr id="9" name="Picture 8" descr="bundles-of-money-clipart-4.png"/>
            <p:cNvPicPr>
              <a:picLocks noChangeAspect="1"/>
            </p:cNvPicPr>
            <p:nvPr/>
          </p:nvPicPr>
          <p:blipFill>
            <a:blip r:embed="rId2" cstate="print"/>
            <a:srcRect t="17143" b="11429"/>
            <a:stretch>
              <a:fillRect/>
            </a:stretch>
          </p:blipFill>
          <p:spPr>
            <a:xfrm>
              <a:off x="1143000" y="2177143"/>
              <a:ext cx="1447800" cy="1034143"/>
            </a:xfrm>
            <a:prstGeom prst="rect">
              <a:avLst/>
            </a:prstGeom>
          </p:spPr>
        </p:pic>
        <p:pic>
          <p:nvPicPr>
            <p:cNvPr id="10" name="Picture 9" descr="bundles-of-money-clipart-4.png"/>
            <p:cNvPicPr>
              <a:picLocks noChangeAspect="1"/>
            </p:cNvPicPr>
            <p:nvPr/>
          </p:nvPicPr>
          <p:blipFill>
            <a:blip r:embed="rId2" cstate="print"/>
            <a:srcRect t="17143" b="11429"/>
            <a:stretch>
              <a:fillRect/>
            </a:stretch>
          </p:blipFill>
          <p:spPr>
            <a:xfrm>
              <a:off x="1143000" y="1905000"/>
              <a:ext cx="1447800" cy="1034143"/>
            </a:xfrm>
            <a:prstGeom prst="rect">
              <a:avLst/>
            </a:prstGeom>
          </p:spPr>
        </p:pic>
        <p:pic>
          <p:nvPicPr>
            <p:cNvPr id="11" name="Picture 10" descr="bundles-of-money-clipart-4.png"/>
            <p:cNvPicPr>
              <a:picLocks noChangeAspect="1"/>
            </p:cNvPicPr>
            <p:nvPr/>
          </p:nvPicPr>
          <p:blipFill>
            <a:blip r:embed="rId2" cstate="print"/>
            <a:srcRect t="17143" b="11429"/>
            <a:stretch>
              <a:fillRect/>
            </a:stretch>
          </p:blipFill>
          <p:spPr>
            <a:xfrm>
              <a:off x="1143000" y="1600200"/>
              <a:ext cx="1447800" cy="1034143"/>
            </a:xfrm>
            <a:prstGeom prst="rect">
              <a:avLst/>
            </a:prstGeom>
          </p:spPr>
        </p:pic>
      </p:grpSp>
      <p:grpSp>
        <p:nvGrpSpPr>
          <p:cNvPr id="24" name="Group 23"/>
          <p:cNvGrpSpPr/>
          <p:nvPr/>
        </p:nvGrpSpPr>
        <p:grpSpPr>
          <a:xfrm>
            <a:off x="2090058" y="4500526"/>
            <a:ext cx="990600" cy="1099605"/>
            <a:chOff x="0" y="2264081"/>
            <a:chExt cx="990600" cy="1099605"/>
          </a:xfrm>
        </p:grpSpPr>
        <p:pic>
          <p:nvPicPr>
            <p:cNvPr id="21" name="Picture 20" descr="bundles-of-money-clipart-4.png"/>
            <p:cNvPicPr>
              <a:picLocks noChangeAspect="1"/>
            </p:cNvPicPr>
            <p:nvPr/>
          </p:nvPicPr>
          <p:blipFill>
            <a:blip r:embed="rId2" cstate="print"/>
            <a:srcRect t="17143" b="11429"/>
            <a:stretch>
              <a:fillRect/>
            </a:stretch>
          </p:blipFill>
          <p:spPr>
            <a:xfrm flipH="1">
              <a:off x="0" y="2427367"/>
              <a:ext cx="990600" cy="936319"/>
            </a:xfrm>
            <a:prstGeom prst="rect">
              <a:avLst/>
            </a:prstGeom>
            <a:scene3d>
              <a:camera prst="perspectiveRelaxed"/>
              <a:lightRig rig="threePt" dir="t"/>
            </a:scene3d>
          </p:spPr>
        </p:pic>
        <p:pic>
          <p:nvPicPr>
            <p:cNvPr id="22" name="Picture 21" descr="bundles-of-money-clipart-4.png"/>
            <p:cNvPicPr>
              <a:picLocks noChangeAspect="1"/>
            </p:cNvPicPr>
            <p:nvPr/>
          </p:nvPicPr>
          <p:blipFill>
            <a:blip r:embed="rId2" cstate="print"/>
            <a:srcRect t="17143" b="11429"/>
            <a:stretch>
              <a:fillRect/>
            </a:stretch>
          </p:blipFill>
          <p:spPr>
            <a:xfrm flipH="1">
              <a:off x="0" y="2264081"/>
              <a:ext cx="990600" cy="936319"/>
            </a:xfrm>
            <a:prstGeom prst="rect">
              <a:avLst/>
            </a:prstGeom>
            <a:scene3d>
              <a:camera prst="perspectiveRelaxed"/>
              <a:lightRig rig="threePt" dir="t"/>
            </a:scene3d>
          </p:spPr>
        </p:pic>
      </p:grpSp>
      <p:grpSp>
        <p:nvGrpSpPr>
          <p:cNvPr id="16" name="Group 15"/>
          <p:cNvGrpSpPr/>
          <p:nvPr/>
        </p:nvGrpSpPr>
        <p:grpSpPr>
          <a:xfrm flipH="1">
            <a:off x="5899738" y="4741404"/>
            <a:ext cx="990600" cy="1458686"/>
            <a:chOff x="1143000" y="1600200"/>
            <a:chExt cx="1447800" cy="1611086"/>
          </a:xfrm>
          <a:scene3d>
            <a:camera prst="perspectiveRelaxed"/>
            <a:lightRig rig="threePt" dir="t"/>
          </a:scene3d>
        </p:grpSpPr>
        <p:pic>
          <p:nvPicPr>
            <p:cNvPr id="17" name="Picture 16" descr="bundles-of-money-clipart-4.png"/>
            <p:cNvPicPr>
              <a:picLocks noChangeAspect="1"/>
            </p:cNvPicPr>
            <p:nvPr/>
          </p:nvPicPr>
          <p:blipFill>
            <a:blip r:embed="rId2" cstate="print"/>
            <a:srcRect t="17143" b="11429"/>
            <a:stretch>
              <a:fillRect/>
            </a:stretch>
          </p:blipFill>
          <p:spPr>
            <a:xfrm>
              <a:off x="1143000" y="2177143"/>
              <a:ext cx="1447800" cy="1034143"/>
            </a:xfrm>
            <a:prstGeom prst="rect">
              <a:avLst/>
            </a:prstGeom>
          </p:spPr>
        </p:pic>
        <p:pic>
          <p:nvPicPr>
            <p:cNvPr id="18" name="Picture 17" descr="bundles-of-money-clipart-4.png"/>
            <p:cNvPicPr>
              <a:picLocks noChangeAspect="1"/>
            </p:cNvPicPr>
            <p:nvPr/>
          </p:nvPicPr>
          <p:blipFill>
            <a:blip r:embed="rId2" cstate="print"/>
            <a:srcRect t="17143" b="11429"/>
            <a:stretch>
              <a:fillRect/>
            </a:stretch>
          </p:blipFill>
          <p:spPr>
            <a:xfrm>
              <a:off x="1143000" y="1905000"/>
              <a:ext cx="1447800" cy="1034143"/>
            </a:xfrm>
            <a:prstGeom prst="rect">
              <a:avLst/>
            </a:prstGeom>
          </p:spPr>
        </p:pic>
        <p:pic>
          <p:nvPicPr>
            <p:cNvPr id="19" name="Picture 18" descr="bundles-of-money-clipart-4.png"/>
            <p:cNvPicPr>
              <a:picLocks noChangeAspect="1"/>
            </p:cNvPicPr>
            <p:nvPr/>
          </p:nvPicPr>
          <p:blipFill>
            <a:blip r:embed="rId2" cstate="print"/>
            <a:srcRect t="17143" b="11429"/>
            <a:stretch>
              <a:fillRect/>
            </a:stretch>
          </p:blipFill>
          <p:spPr>
            <a:xfrm>
              <a:off x="1143000" y="1600200"/>
              <a:ext cx="1447800" cy="1034143"/>
            </a:xfrm>
            <a:prstGeom prst="rect">
              <a:avLst/>
            </a:prstGeom>
          </p:spPr>
        </p:pic>
      </p:grpSp>
      <p:sp>
        <p:nvSpPr>
          <p:cNvPr id="4" name="TextBox 3"/>
          <p:cNvSpPr txBox="1"/>
          <p:nvPr/>
        </p:nvSpPr>
        <p:spPr>
          <a:xfrm>
            <a:off x="152400" y="76200"/>
            <a:ext cx="8991600" cy="461665"/>
          </a:xfrm>
          <a:prstGeom prst="rect">
            <a:avLst/>
          </a:prstGeom>
          <a:noFill/>
        </p:spPr>
        <p:txBody>
          <a:bodyPr wrap="square" rtlCol="0">
            <a:spAutoFit/>
          </a:bodyPr>
          <a:lstStyle/>
          <a:p>
            <a:r>
              <a:rPr lang="zh-CN" altLang="en-US" sz="2400" dirty="0" smtClean="0">
                <a:latin typeface="SimHei" panose="02010609060101010101" pitchFamily="49" charset="-122"/>
                <a:ea typeface="SimHei" panose="02010609060101010101" pitchFamily="49" charset="-122"/>
              </a:rPr>
              <a:t>我什么时候可以用定期存款</a:t>
            </a:r>
            <a:r>
              <a:rPr lang="en-US" sz="2400" dirty="0" smtClean="0">
                <a:latin typeface="SimHei" panose="02010609060101010101" pitchFamily="49" charset="-122"/>
                <a:ea typeface="SimHei" panose="02010609060101010101" pitchFamily="49" charset="-122"/>
              </a:rPr>
              <a:t>?</a:t>
            </a:r>
            <a:endParaRPr lang="en-US" sz="2400" dirty="0">
              <a:latin typeface="SimHei" panose="02010609060101010101" pitchFamily="49" charset="-122"/>
              <a:ea typeface="SimHei" panose="02010609060101010101" pitchFamily="49" charset="-122"/>
            </a:endParaRPr>
          </a:p>
        </p:txBody>
      </p:sp>
      <p:cxnSp>
        <p:nvCxnSpPr>
          <p:cNvPr id="5" name="Straight Connector 4"/>
          <p:cNvCxnSpPr/>
          <p:nvPr/>
        </p:nvCxnSpPr>
        <p:spPr>
          <a:xfrm>
            <a:off x="228600" y="533400"/>
            <a:ext cx="5410200" cy="158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pic>
        <p:nvPicPr>
          <p:cNvPr id="7" name="Picture 6" descr="balance.png"/>
          <p:cNvPicPr>
            <a:picLocks noChangeAspect="1"/>
          </p:cNvPicPr>
          <p:nvPr/>
        </p:nvPicPr>
        <p:blipFill>
          <a:blip r:embed="rId3"/>
          <a:stretch>
            <a:fillRect/>
          </a:stretch>
        </p:blipFill>
        <p:spPr>
          <a:xfrm>
            <a:off x="1752600" y="1195045"/>
            <a:ext cx="5454062" cy="5053355"/>
          </a:xfrm>
          <a:prstGeom prst="rect">
            <a:avLst/>
          </a:prstGeom>
        </p:spPr>
      </p:pic>
      <p:grpSp>
        <p:nvGrpSpPr>
          <p:cNvPr id="37" name="Group 36"/>
          <p:cNvGrpSpPr/>
          <p:nvPr/>
        </p:nvGrpSpPr>
        <p:grpSpPr>
          <a:xfrm>
            <a:off x="1600200" y="762000"/>
            <a:ext cx="5724378" cy="5791200"/>
            <a:chOff x="6934200" y="381000"/>
            <a:chExt cx="5724378" cy="5791200"/>
          </a:xfrm>
        </p:grpSpPr>
        <p:grpSp>
          <p:nvGrpSpPr>
            <p:cNvPr id="33" name="Group 32"/>
            <p:cNvGrpSpPr/>
            <p:nvPr/>
          </p:nvGrpSpPr>
          <p:grpSpPr>
            <a:xfrm flipH="1">
              <a:off x="11353800" y="4027714"/>
              <a:ext cx="990600" cy="1458686"/>
              <a:chOff x="1143000" y="1600200"/>
              <a:chExt cx="1447800" cy="1611086"/>
            </a:xfrm>
            <a:scene3d>
              <a:camera prst="perspectiveRelaxed"/>
              <a:lightRig rig="threePt" dir="t"/>
            </a:scene3d>
          </p:grpSpPr>
          <p:pic>
            <p:nvPicPr>
              <p:cNvPr id="34" name="Picture 33" descr="bundles-of-money-clipart-4.png"/>
              <p:cNvPicPr>
                <a:picLocks noChangeAspect="1"/>
              </p:cNvPicPr>
              <p:nvPr/>
            </p:nvPicPr>
            <p:blipFill>
              <a:blip r:embed="rId2" cstate="print"/>
              <a:srcRect t="17143" b="11429"/>
              <a:stretch>
                <a:fillRect/>
              </a:stretch>
            </p:blipFill>
            <p:spPr>
              <a:xfrm>
                <a:off x="1143000" y="2177143"/>
                <a:ext cx="1447800" cy="1034143"/>
              </a:xfrm>
              <a:prstGeom prst="rect">
                <a:avLst/>
              </a:prstGeom>
            </p:spPr>
          </p:pic>
          <p:pic>
            <p:nvPicPr>
              <p:cNvPr id="35" name="Picture 34" descr="bundles-of-money-clipart-4.png"/>
              <p:cNvPicPr>
                <a:picLocks noChangeAspect="1"/>
              </p:cNvPicPr>
              <p:nvPr/>
            </p:nvPicPr>
            <p:blipFill>
              <a:blip r:embed="rId2" cstate="print"/>
              <a:srcRect t="17143" b="11429"/>
              <a:stretch>
                <a:fillRect/>
              </a:stretch>
            </p:blipFill>
            <p:spPr>
              <a:xfrm>
                <a:off x="1143000" y="1905000"/>
                <a:ext cx="1447800" cy="1034143"/>
              </a:xfrm>
              <a:prstGeom prst="rect">
                <a:avLst/>
              </a:prstGeom>
            </p:spPr>
          </p:pic>
          <p:pic>
            <p:nvPicPr>
              <p:cNvPr id="36" name="Picture 35" descr="bundles-of-money-clipart-4.png"/>
              <p:cNvPicPr>
                <a:picLocks noChangeAspect="1"/>
              </p:cNvPicPr>
              <p:nvPr/>
            </p:nvPicPr>
            <p:blipFill>
              <a:blip r:embed="rId2" cstate="print"/>
              <a:srcRect t="17143" b="11429"/>
              <a:stretch>
                <a:fillRect/>
              </a:stretch>
            </p:blipFill>
            <p:spPr>
              <a:xfrm>
                <a:off x="1143000" y="1600200"/>
                <a:ext cx="1447800" cy="1034143"/>
              </a:xfrm>
              <a:prstGeom prst="rect">
                <a:avLst/>
              </a:prstGeom>
            </p:spPr>
          </p:pic>
        </p:grpSp>
        <p:grpSp>
          <p:nvGrpSpPr>
            <p:cNvPr id="26" name="Group 25"/>
            <p:cNvGrpSpPr/>
            <p:nvPr/>
          </p:nvGrpSpPr>
          <p:grpSpPr>
            <a:xfrm flipH="1">
              <a:off x="7620000" y="4637314"/>
              <a:ext cx="990600" cy="1458686"/>
              <a:chOff x="1143000" y="1600200"/>
              <a:chExt cx="1447800" cy="1611086"/>
            </a:xfrm>
            <a:scene3d>
              <a:camera prst="perspectiveRelaxed"/>
              <a:lightRig rig="threePt" dir="t"/>
            </a:scene3d>
          </p:grpSpPr>
          <p:pic>
            <p:nvPicPr>
              <p:cNvPr id="27" name="Picture 26" descr="bundles-of-money-clipart-4.png"/>
              <p:cNvPicPr>
                <a:picLocks noChangeAspect="1"/>
              </p:cNvPicPr>
              <p:nvPr/>
            </p:nvPicPr>
            <p:blipFill>
              <a:blip r:embed="rId2" cstate="print"/>
              <a:srcRect t="17143" b="11429"/>
              <a:stretch>
                <a:fillRect/>
              </a:stretch>
            </p:blipFill>
            <p:spPr>
              <a:xfrm>
                <a:off x="1143000" y="2177143"/>
                <a:ext cx="1447800" cy="1034143"/>
              </a:xfrm>
              <a:prstGeom prst="rect">
                <a:avLst/>
              </a:prstGeom>
            </p:spPr>
          </p:pic>
          <p:pic>
            <p:nvPicPr>
              <p:cNvPr id="28" name="Picture 27" descr="bundles-of-money-clipart-4.png"/>
              <p:cNvPicPr>
                <a:picLocks noChangeAspect="1"/>
              </p:cNvPicPr>
              <p:nvPr/>
            </p:nvPicPr>
            <p:blipFill>
              <a:blip r:embed="rId2" cstate="print"/>
              <a:srcRect t="17143" b="11429"/>
              <a:stretch>
                <a:fillRect/>
              </a:stretch>
            </p:blipFill>
            <p:spPr>
              <a:xfrm>
                <a:off x="1143000" y="1905000"/>
                <a:ext cx="1447800" cy="1034143"/>
              </a:xfrm>
              <a:prstGeom prst="rect">
                <a:avLst/>
              </a:prstGeom>
            </p:spPr>
          </p:pic>
          <p:pic>
            <p:nvPicPr>
              <p:cNvPr id="29" name="Picture 28" descr="bundles-of-money-clipart-4.png"/>
              <p:cNvPicPr>
                <a:picLocks noChangeAspect="1"/>
              </p:cNvPicPr>
              <p:nvPr/>
            </p:nvPicPr>
            <p:blipFill>
              <a:blip r:embed="rId2" cstate="print"/>
              <a:srcRect t="17143" b="11429"/>
              <a:stretch>
                <a:fillRect/>
              </a:stretch>
            </p:blipFill>
            <p:spPr>
              <a:xfrm>
                <a:off x="1143000" y="1600200"/>
                <a:ext cx="1447800" cy="1034143"/>
              </a:xfrm>
              <a:prstGeom prst="rect">
                <a:avLst/>
              </a:prstGeom>
            </p:spPr>
          </p:pic>
        </p:grpSp>
        <p:grpSp>
          <p:nvGrpSpPr>
            <p:cNvPr id="30" name="Group 29"/>
            <p:cNvGrpSpPr/>
            <p:nvPr/>
          </p:nvGrpSpPr>
          <p:grpSpPr>
            <a:xfrm>
              <a:off x="7613070" y="4400650"/>
              <a:ext cx="990600" cy="1099605"/>
              <a:chOff x="0" y="2264081"/>
              <a:chExt cx="990600" cy="1099605"/>
            </a:xfrm>
          </p:grpSpPr>
          <p:pic>
            <p:nvPicPr>
              <p:cNvPr id="31" name="Picture 30" descr="bundles-of-money-clipart-4.png"/>
              <p:cNvPicPr>
                <a:picLocks noChangeAspect="1"/>
              </p:cNvPicPr>
              <p:nvPr/>
            </p:nvPicPr>
            <p:blipFill>
              <a:blip r:embed="rId2" cstate="print"/>
              <a:srcRect t="17143" b="11429"/>
              <a:stretch>
                <a:fillRect/>
              </a:stretch>
            </p:blipFill>
            <p:spPr>
              <a:xfrm flipH="1">
                <a:off x="0" y="2427367"/>
                <a:ext cx="990600" cy="936319"/>
              </a:xfrm>
              <a:prstGeom prst="rect">
                <a:avLst/>
              </a:prstGeom>
              <a:scene3d>
                <a:camera prst="perspectiveRelaxed"/>
                <a:lightRig rig="threePt" dir="t"/>
              </a:scene3d>
            </p:spPr>
          </p:pic>
          <p:pic>
            <p:nvPicPr>
              <p:cNvPr id="32" name="Picture 31" descr="bundles-of-money-clipart-4.png"/>
              <p:cNvPicPr>
                <a:picLocks noChangeAspect="1"/>
              </p:cNvPicPr>
              <p:nvPr/>
            </p:nvPicPr>
            <p:blipFill>
              <a:blip r:embed="rId2" cstate="print"/>
              <a:srcRect t="17143" b="11429"/>
              <a:stretch>
                <a:fillRect/>
              </a:stretch>
            </p:blipFill>
            <p:spPr>
              <a:xfrm flipH="1">
                <a:off x="0" y="2264081"/>
                <a:ext cx="990600" cy="936319"/>
              </a:xfrm>
              <a:prstGeom prst="rect">
                <a:avLst/>
              </a:prstGeom>
              <a:scene3d>
                <a:camera prst="perspectiveRelaxed"/>
                <a:lightRig rig="threePt" dir="t"/>
              </a:scene3d>
            </p:spPr>
          </p:pic>
        </p:grpSp>
        <p:pic>
          <p:nvPicPr>
            <p:cNvPr id="25" name="Picture 24" descr="tipped balance.png"/>
            <p:cNvPicPr>
              <a:picLocks noChangeAspect="1"/>
            </p:cNvPicPr>
            <p:nvPr/>
          </p:nvPicPr>
          <p:blipFill>
            <a:blip r:embed="rId4"/>
            <a:stretch>
              <a:fillRect/>
            </a:stretch>
          </p:blipFill>
          <p:spPr>
            <a:xfrm>
              <a:off x="6934200" y="381000"/>
              <a:ext cx="5724378" cy="5791200"/>
            </a:xfrm>
            <a:prstGeom prst="rect">
              <a:avLst/>
            </a:prstGeom>
          </p:spPr>
        </p:pic>
      </p:grpSp>
      <p:sp>
        <p:nvSpPr>
          <p:cNvPr id="39" name="TextBox 38"/>
          <p:cNvSpPr txBox="1"/>
          <p:nvPr/>
        </p:nvSpPr>
        <p:spPr>
          <a:xfrm>
            <a:off x="1981200" y="757535"/>
            <a:ext cx="5410200" cy="461665"/>
          </a:xfrm>
          <a:prstGeom prst="rect">
            <a:avLst/>
          </a:prstGeom>
          <a:noFill/>
        </p:spPr>
        <p:txBody>
          <a:bodyPr wrap="square" rtlCol="0">
            <a:spAutoFit/>
          </a:bodyPr>
          <a:lstStyle/>
          <a:p>
            <a:r>
              <a:rPr lang="zh-CN" altLang="en-US" sz="2400" b="1" dirty="0" smtClean="0">
                <a:latin typeface="SimHei" panose="02010609060101010101" pitchFamily="49" charset="-122"/>
                <a:ea typeface="SimHei" panose="02010609060101010101" pitchFamily="49" charset="-122"/>
                <a:cs typeface="Arial" pitchFamily="34" charset="0"/>
              </a:rPr>
              <a:t>当钱被赚取和积蓄</a:t>
            </a:r>
            <a:r>
              <a:rPr lang="en-US" sz="2400" b="1" dirty="0" smtClean="0">
                <a:latin typeface="SimHei" panose="02010609060101010101" pitchFamily="49" charset="-122"/>
                <a:ea typeface="SimHei" panose="02010609060101010101" pitchFamily="49" charset="-122"/>
                <a:cs typeface="Arial" pitchFamily="34" charset="0"/>
              </a:rPr>
              <a:t>…</a:t>
            </a:r>
            <a:endParaRPr lang="en-US" sz="2400" b="1" dirty="0">
              <a:latin typeface="SimHei" panose="02010609060101010101" pitchFamily="49" charset="-122"/>
              <a:ea typeface="SimHei" panose="02010609060101010101" pitchFamily="49" charset="-122"/>
              <a:cs typeface="Arial" pitchFamily="34" charset="0"/>
            </a:endParaRPr>
          </a:p>
        </p:txBody>
      </p:sp>
      <p:sp>
        <p:nvSpPr>
          <p:cNvPr id="40" name="TextBox 39"/>
          <p:cNvSpPr txBox="1"/>
          <p:nvPr/>
        </p:nvSpPr>
        <p:spPr>
          <a:xfrm>
            <a:off x="1993307" y="762000"/>
            <a:ext cx="5410200" cy="461665"/>
          </a:xfrm>
          <a:prstGeom prst="rect">
            <a:avLst/>
          </a:prstGeom>
          <a:noFill/>
        </p:spPr>
        <p:txBody>
          <a:bodyPr wrap="square" rtlCol="0">
            <a:spAutoFit/>
          </a:bodyPr>
          <a:lstStyle/>
          <a:p>
            <a:r>
              <a:rPr lang="zh-CN" altLang="en-US" sz="2400" b="1" dirty="0">
                <a:latin typeface="SimHei" panose="02010609060101010101" pitchFamily="49" charset="-122"/>
                <a:ea typeface="SimHei" panose="02010609060101010101" pitchFamily="49" charset="-122"/>
                <a:cs typeface="Arial" pitchFamily="34" charset="0"/>
              </a:rPr>
              <a:t>比你花费的</a:t>
            </a:r>
            <a:r>
              <a:rPr lang="zh-CN" altLang="en-US" sz="2400" b="1" dirty="0" smtClean="0">
                <a:latin typeface="SimHei" panose="02010609060101010101" pitchFamily="49" charset="-122"/>
                <a:ea typeface="SimHei" panose="02010609060101010101" pitchFamily="49" charset="-122"/>
                <a:cs typeface="Arial" pitchFamily="34" charset="0"/>
              </a:rPr>
              <a:t>钱更多</a:t>
            </a:r>
            <a:r>
              <a:rPr lang="en-US" sz="2400" b="1" dirty="0" smtClean="0">
                <a:latin typeface="SimHei" panose="02010609060101010101" pitchFamily="49" charset="-122"/>
                <a:ea typeface="SimHei" panose="02010609060101010101" pitchFamily="49" charset="-122"/>
                <a:cs typeface="Arial" pitchFamily="34" charset="0"/>
              </a:rPr>
              <a:t>…</a:t>
            </a:r>
            <a:endParaRPr lang="en-US" sz="2400" b="1" dirty="0">
              <a:latin typeface="SimHei" panose="02010609060101010101" pitchFamily="49" charset="-122"/>
              <a:ea typeface="SimHei" panose="02010609060101010101" pitchFamily="49" charset="-122"/>
              <a:cs typeface="Arial" pitchFamily="34" charset="0"/>
            </a:endParaRPr>
          </a:p>
        </p:txBody>
      </p:sp>
      <p:sp>
        <p:nvSpPr>
          <p:cNvPr id="41" name="TextBox 40"/>
          <p:cNvSpPr txBox="1"/>
          <p:nvPr/>
        </p:nvSpPr>
        <p:spPr>
          <a:xfrm>
            <a:off x="1752600" y="6367835"/>
            <a:ext cx="1752600" cy="400110"/>
          </a:xfrm>
          <a:prstGeom prst="rect">
            <a:avLst/>
          </a:prstGeom>
          <a:solidFill>
            <a:schemeClr val="bg1"/>
          </a:solidFill>
          <a:ln w="28575">
            <a:solidFill>
              <a:srgbClr val="FF0000"/>
            </a:solidFill>
          </a:ln>
          <a:effectLst>
            <a:outerShdw blurRad="63500" sx="102000" sy="102000" algn="ctr" rotWithShape="0">
              <a:prstClr val="black">
                <a:alpha val="40000"/>
              </a:prstClr>
            </a:outerShdw>
          </a:effectLst>
        </p:spPr>
        <p:txBody>
          <a:bodyPr wrap="square" rtlCol="0">
            <a:spAutoFit/>
          </a:bodyPr>
          <a:lstStyle/>
          <a:p>
            <a:pPr algn="ctr"/>
            <a:r>
              <a:rPr lang="zh-CN" altLang="en-US" sz="2000" b="1" dirty="0" smtClean="0">
                <a:latin typeface="SimHei" panose="02010609060101010101" pitchFamily="49" charset="-122"/>
                <a:ea typeface="SimHei" panose="02010609060101010101" pitchFamily="49" charset="-122"/>
                <a:cs typeface="Arial" pitchFamily="34" charset="0"/>
              </a:rPr>
              <a:t>储蓄</a:t>
            </a:r>
            <a:endParaRPr lang="en-US" sz="2000" b="1" dirty="0">
              <a:latin typeface="SimHei" panose="02010609060101010101" pitchFamily="49" charset="-122"/>
              <a:ea typeface="SimHei" panose="02010609060101010101" pitchFamily="49" charset="-122"/>
              <a:cs typeface="Arial" pitchFamily="34" charset="0"/>
            </a:endParaRPr>
          </a:p>
        </p:txBody>
      </p:sp>
      <p:sp>
        <p:nvSpPr>
          <p:cNvPr id="42" name="TextBox 41"/>
          <p:cNvSpPr txBox="1"/>
          <p:nvPr/>
        </p:nvSpPr>
        <p:spPr>
          <a:xfrm>
            <a:off x="5562600" y="6367835"/>
            <a:ext cx="1752600" cy="400110"/>
          </a:xfrm>
          <a:prstGeom prst="rect">
            <a:avLst/>
          </a:prstGeom>
          <a:solidFill>
            <a:schemeClr val="bg1"/>
          </a:solidFill>
          <a:ln w="28575">
            <a:solidFill>
              <a:srgbClr val="FF0000"/>
            </a:solidFill>
          </a:ln>
          <a:effectLst>
            <a:outerShdw blurRad="63500" sx="102000" sy="102000" algn="ctr" rotWithShape="0">
              <a:prstClr val="black">
                <a:alpha val="40000"/>
              </a:prstClr>
            </a:outerShdw>
          </a:effectLst>
        </p:spPr>
        <p:txBody>
          <a:bodyPr wrap="square" rtlCol="0">
            <a:spAutoFit/>
          </a:bodyPr>
          <a:lstStyle/>
          <a:p>
            <a:pPr algn="ctr"/>
            <a:r>
              <a:rPr lang="zh-CN" altLang="en-US" sz="2000" b="1" dirty="0" smtClean="0">
                <a:latin typeface="SimHei" panose="02010609060101010101" pitchFamily="49" charset="-122"/>
                <a:ea typeface="SimHei" panose="02010609060101010101" pitchFamily="49" charset="-122"/>
                <a:cs typeface="Arial" pitchFamily="34" charset="0"/>
              </a:rPr>
              <a:t>消费</a:t>
            </a:r>
            <a:endParaRPr lang="en-US" sz="2000" b="1" dirty="0">
              <a:latin typeface="SimHei" panose="02010609060101010101" pitchFamily="49" charset="-122"/>
              <a:ea typeface="SimHei" panose="02010609060101010101" pitchFamily="49" charset="-122"/>
              <a:cs typeface="Arial" pitchFamily="34" charset="0"/>
            </a:endParaRPr>
          </a:p>
        </p:txBody>
      </p:sp>
      <p:sp>
        <p:nvSpPr>
          <p:cNvPr id="43" name="TextBox 42"/>
          <p:cNvSpPr txBox="1"/>
          <p:nvPr/>
        </p:nvSpPr>
        <p:spPr>
          <a:xfrm>
            <a:off x="762000" y="3124200"/>
            <a:ext cx="7543800" cy="830997"/>
          </a:xfrm>
          <a:prstGeom prst="rect">
            <a:avLst/>
          </a:prstGeom>
          <a:solidFill>
            <a:schemeClr val="bg1"/>
          </a:solidFill>
          <a:ln w="28575">
            <a:solidFill>
              <a:srgbClr val="FF0000"/>
            </a:solidFill>
          </a:ln>
          <a:effectLst>
            <a:outerShdw blurRad="63500" sx="102000" sy="102000" algn="ctr" rotWithShape="0">
              <a:prstClr val="black">
                <a:alpha val="40000"/>
              </a:prstClr>
            </a:outerShdw>
          </a:effectLst>
        </p:spPr>
        <p:txBody>
          <a:bodyPr wrap="square" rtlCol="0">
            <a:spAutoFit/>
          </a:bodyPr>
          <a:lstStyle/>
          <a:p>
            <a:pPr algn="ctr"/>
            <a:r>
              <a:rPr lang="zh-CN" altLang="en-US" sz="2400" b="1" dirty="0" smtClean="0">
                <a:latin typeface="SimHei" panose="02010609060101010101" pitchFamily="49" charset="-122"/>
                <a:ea typeface="SimHei" panose="02010609060101010101" pitchFamily="49" charset="-122"/>
                <a:cs typeface="Arial" pitchFamily="34" charset="0"/>
              </a:rPr>
              <a:t>它可以被存到银行的一个定期存款账户。当一个比较大额的钱存进一个定期存款账户，定期存款就会提供利息</a:t>
            </a:r>
            <a:endParaRPr lang="en-US" sz="2400" b="1" dirty="0">
              <a:latin typeface="SimHei" panose="02010609060101010101" pitchFamily="49" charset="-122"/>
              <a:ea typeface="SimHei" panose="02010609060101010101" pitchFamily="49" charset="-122"/>
              <a:cs typeface="Arial" pitchFamily="34" charset="0"/>
            </a:endParaRPr>
          </a:p>
        </p:txBody>
      </p:sp>
    </p:spTree>
  </p:cSld>
  <p:clrMapOvr>
    <a:masterClrMapping/>
  </p:clrMapOvr>
  <p:transition advTm="20186"/>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500"/>
                                  </p:stCondLst>
                                  <p:childTnLst>
                                    <p:set>
                                      <p:cBhvr>
                                        <p:cTn id="10" dur="1" fill="hold">
                                          <p:stCondLst>
                                            <p:cond delay="0"/>
                                          </p:stCondLst>
                                        </p:cTn>
                                        <p:tgtEl>
                                          <p:spTgt spid="39"/>
                                        </p:tgtEl>
                                        <p:attrNameLst>
                                          <p:attrName>style.visibility</p:attrName>
                                        </p:attrNameLst>
                                      </p:cBhvr>
                                      <p:to>
                                        <p:strVal val="visible"/>
                                      </p:to>
                                    </p:set>
                                    <p:animEffect transition="in" filter="wipe(left)">
                                      <p:cBhvr>
                                        <p:cTn id="11" dur="2000"/>
                                        <p:tgtEl>
                                          <p:spTgt spid="39"/>
                                        </p:tgtEl>
                                      </p:cBhvr>
                                    </p:animEffect>
                                  </p:childTnLst>
                                </p:cTn>
                              </p:par>
                            </p:childTnLst>
                          </p:cTn>
                        </p:par>
                        <p:par>
                          <p:cTn id="12" fill="hold">
                            <p:stCondLst>
                              <p:cond delay="3000"/>
                            </p:stCondLst>
                            <p:childTnLst>
                              <p:par>
                                <p:cTn id="13" presetID="1"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par>
                          <p:cTn id="15" fill="hold">
                            <p:stCondLst>
                              <p:cond delay="3000"/>
                            </p:stCondLst>
                            <p:childTnLst>
                              <p:par>
                                <p:cTn id="16" presetID="1" presetClass="entr" presetSubtype="0"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childTnLst>
                                </p:cTn>
                              </p:par>
                            </p:childTnLst>
                          </p:cTn>
                        </p:par>
                        <p:par>
                          <p:cTn id="24" fill="hold">
                            <p:stCondLst>
                              <p:cond delay="3000"/>
                            </p:stCondLst>
                            <p:childTnLst>
                              <p:par>
                                <p:cTn id="25" presetID="1" presetClass="exit" presetSubtype="0" fill="hold" grpId="1" nodeType="afterEffect">
                                  <p:stCondLst>
                                    <p:cond delay="1500"/>
                                  </p:stCondLst>
                                  <p:childTnLst>
                                    <p:set>
                                      <p:cBhvr>
                                        <p:cTn id="26" dur="1" fill="hold">
                                          <p:stCondLst>
                                            <p:cond delay="0"/>
                                          </p:stCondLst>
                                        </p:cTn>
                                        <p:tgtEl>
                                          <p:spTgt spid="39"/>
                                        </p:tgtEl>
                                        <p:attrNameLst>
                                          <p:attrName>style.visibility</p:attrName>
                                        </p:attrNameLst>
                                      </p:cBhvr>
                                      <p:to>
                                        <p:strVal val="hidden"/>
                                      </p:to>
                                    </p:set>
                                  </p:childTnLst>
                                </p:cTn>
                              </p:par>
                            </p:childTnLst>
                          </p:cTn>
                        </p:par>
                        <p:par>
                          <p:cTn id="27" fill="hold">
                            <p:stCondLst>
                              <p:cond delay="4500"/>
                            </p:stCondLst>
                            <p:childTnLst>
                              <p:par>
                                <p:cTn id="28" presetID="22" presetClass="entr" presetSubtype="8" fill="hold" grpId="0" nodeType="after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wipe(left)">
                                      <p:cBhvr>
                                        <p:cTn id="30" dur="2000"/>
                                        <p:tgtEl>
                                          <p:spTgt spid="40"/>
                                        </p:tgtEl>
                                      </p:cBhvr>
                                    </p:animEffect>
                                  </p:childTnLst>
                                </p:cTn>
                              </p:par>
                              <p:par>
                                <p:cTn id="31" presetID="25" presetClass="entr" presetSubtype="0" fill="hold" nodeType="withEffect">
                                  <p:stCondLst>
                                    <p:cond delay="500"/>
                                  </p:stCondLst>
                                  <p:childTnLst>
                                    <p:set>
                                      <p:cBhvr>
                                        <p:cTn id="32" dur="1" fill="hold">
                                          <p:stCondLst>
                                            <p:cond delay="0"/>
                                          </p:stCondLst>
                                        </p:cTn>
                                        <p:tgtEl>
                                          <p:spTgt spid="24"/>
                                        </p:tgtEl>
                                        <p:attrNameLst>
                                          <p:attrName>style.visibility</p:attrName>
                                        </p:attrNameLst>
                                      </p:cBhvr>
                                      <p:to>
                                        <p:strVal val="visible"/>
                                      </p:to>
                                    </p:set>
                                    <p:anim calcmode="lin" valueType="num">
                                      <p:cBhvr>
                                        <p:cTn id="33" dur="500" decel="50000" fill="hold">
                                          <p:stCondLst>
                                            <p:cond delay="0"/>
                                          </p:stCondLst>
                                        </p:cTn>
                                        <p:tgtEl>
                                          <p:spTgt spid="24"/>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24"/>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24"/>
                                        </p:tgtEl>
                                        <p:attrNameLst>
                                          <p:attrName>ppt_w</p:attrName>
                                        </p:attrNameLst>
                                      </p:cBhvr>
                                      <p:tavLst>
                                        <p:tav tm="0">
                                          <p:val>
                                            <p:strVal val="#ppt_w*.05"/>
                                          </p:val>
                                        </p:tav>
                                        <p:tav tm="100000">
                                          <p:val>
                                            <p:strVal val="#ppt_w"/>
                                          </p:val>
                                        </p:tav>
                                      </p:tavLst>
                                    </p:anim>
                                    <p:anim calcmode="lin" valueType="num">
                                      <p:cBhvr>
                                        <p:cTn id="36" dur="1000" fill="hold"/>
                                        <p:tgtEl>
                                          <p:spTgt spid="24"/>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24"/>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24"/>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24"/>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24"/>
                                        </p:tgtEl>
                                      </p:cBhvr>
                                    </p:animEffect>
                                  </p:childTnLst>
                                </p:cTn>
                              </p:par>
                            </p:childTnLst>
                          </p:cTn>
                        </p:par>
                        <p:par>
                          <p:cTn id="41" fill="hold">
                            <p:stCondLst>
                              <p:cond delay="6500"/>
                            </p:stCondLst>
                            <p:childTnLst>
                              <p:par>
                                <p:cTn id="42" presetID="10" presetClass="entr" presetSubtype="0" fill="hold" nodeType="afterEffect">
                                  <p:stCondLst>
                                    <p:cond delay="1500"/>
                                  </p:stCondLst>
                                  <p:childTnLst>
                                    <p:set>
                                      <p:cBhvr>
                                        <p:cTn id="43" dur="1" fill="hold">
                                          <p:stCondLst>
                                            <p:cond delay="0"/>
                                          </p:stCondLst>
                                        </p:cTn>
                                        <p:tgtEl>
                                          <p:spTgt spid="37"/>
                                        </p:tgtEl>
                                        <p:attrNameLst>
                                          <p:attrName>style.visibility</p:attrName>
                                        </p:attrNameLst>
                                      </p:cBhvr>
                                      <p:to>
                                        <p:strVal val="visible"/>
                                      </p:to>
                                    </p:set>
                                    <p:animEffect transition="in" filter="fade">
                                      <p:cBhvr>
                                        <p:cTn id="44" dur="500"/>
                                        <p:tgtEl>
                                          <p:spTgt spid="37"/>
                                        </p:tgtEl>
                                      </p:cBhvr>
                                    </p:animEffect>
                                  </p:childTnLst>
                                </p:cTn>
                              </p:par>
                            </p:childTnLst>
                          </p:cTn>
                        </p:par>
                        <p:par>
                          <p:cTn id="45" fill="hold">
                            <p:stCondLst>
                              <p:cond delay="8500"/>
                            </p:stCondLst>
                            <p:childTnLst>
                              <p:par>
                                <p:cTn id="46" presetID="10" presetClass="exit" presetSubtype="0" fill="hold" nodeType="afterEffect">
                                  <p:stCondLst>
                                    <p:cond delay="0"/>
                                  </p:stCondLst>
                                  <p:childTnLst>
                                    <p:animEffect transition="out" filter="fade">
                                      <p:cBhvr>
                                        <p:cTn id="47" dur="500"/>
                                        <p:tgtEl>
                                          <p:spTgt spid="8"/>
                                        </p:tgtEl>
                                      </p:cBhvr>
                                    </p:animEffect>
                                    <p:set>
                                      <p:cBhvr>
                                        <p:cTn id="48" dur="1" fill="hold">
                                          <p:stCondLst>
                                            <p:cond delay="499"/>
                                          </p:stCondLst>
                                        </p:cTn>
                                        <p:tgtEl>
                                          <p:spTgt spid="8"/>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24"/>
                                        </p:tgtEl>
                                      </p:cBhvr>
                                    </p:animEffect>
                                    <p:set>
                                      <p:cBhvr>
                                        <p:cTn id="51" dur="1" fill="hold">
                                          <p:stCondLst>
                                            <p:cond delay="499"/>
                                          </p:stCondLst>
                                        </p:cTn>
                                        <p:tgtEl>
                                          <p:spTgt spid="24"/>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16"/>
                                        </p:tgtEl>
                                      </p:cBhvr>
                                    </p:animEffect>
                                    <p:set>
                                      <p:cBhvr>
                                        <p:cTn id="54" dur="1" fill="hold">
                                          <p:stCondLst>
                                            <p:cond delay="499"/>
                                          </p:stCondLst>
                                        </p:cTn>
                                        <p:tgtEl>
                                          <p:spTgt spid="16"/>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7"/>
                                        </p:tgtEl>
                                      </p:cBhvr>
                                    </p:animEffect>
                                    <p:set>
                                      <p:cBhvr>
                                        <p:cTn id="57" dur="1" fill="hold">
                                          <p:stCondLst>
                                            <p:cond delay="499"/>
                                          </p:stCondLst>
                                        </p:cTn>
                                        <p:tgtEl>
                                          <p:spTgt spid="7"/>
                                        </p:tgtEl>
                                        <p:attrNameLst>
                                          <p:attrName>style.visibility</p:attrName>
                                        </p:attrNameLst>
                                      </p:cBhvr>
                                      <p:to>
                                        <p:strVal val="hidden"/>
                                      </p:to>
                                    </p:set>
                                  </p:childTnLst>
                                </p:cTn>
                              </p:par>
                            </p:childTnLst>
                          </p:cTn>
                        </p:par>
                        <p:par>
                          <p:cTn id="58" fill="hold">
                            <p:stCondLst>
                              <p:cond delay="9000"/>
                            </p:stCondLst>
                            <p:childTnLst>
                              <p:par>
                                <p:cTn id="59" presetID="12" presetClass="entr" presetSubtype="1" fill="hold" grpId="0" nodeType="afterEffect">
                                  <p:stCondLst>
                                    <p:cond delay="2000"/>
                                  </p:stCondLst>
                                  <p:childTnLst>
                                    <p:set>
                                      <p:cBhvr>
                                        <p:cTn id="60" dur="1" fill="hold">
                                          <p:stCondLst>
                                            <p:cond delay="0"/>
                                          </p:stCondLst>
                                        </p:cTn>
                                        <p:tgtEl>
                                          <p:spTgt spid="43"/>
                                        </p:tgtEl>
                                        <p:attrNameLst>
                                          <p:attrName>style.visibility</p:attrName>
                                        </p:attrNameLst>
                                      </p:cBhvr>
                                      <p:to>
                                        <p:strVal val="visible"/>
                                      </p:to>
                                    </p:set>
                                    <p:animEffect transition="in" filter="slide(fromTop)">
                                      <p:cBhvr>
                                        <p:cTn id="6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9" grpId="1"/>
      <p:bldP spid="40" grpId="0"/>
      <p:bldP spid="41" grpId="0" animBg="1"/>
      <p:bldP spid="42" grpId="0" animBg="1"/>
      <p:bldP spid="4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76200"/>
            <a:ext cx="8991600" cy="461665"/>
          </a:xfrm>
          <a:prstGeom prst="rect">
            <a:avLst/>
          </a:prstGeom>
          <a:noFill/>
        </p:spPr>
        <p:txBody>
          <a:bodyPr wrap="square" rtlCol="0">
            <a:spAutoFit/>
          </a:bodyPr>
          <a:lstStyle/>
          <a:p>
            <a:r>
              <a:rPr lang="zh-CN" altLang="en-US" sz="2400" dirty="0">
                <a:latin typeface="SimHei" panose="02010609060101010101" pitchFamily="49" charset="-122"/>
                <a:ea typeface="SimHei" panose="02010609060101010101" pitchFamily="49" charset="-122"/>
              </a:rPr>
              <a:t>我什么时候可以用定期存款</a:t>
            </a:r>
            <a:r>
              <a:rPr lang="en-US" sz="2400" dirty="0">
                <a:latin typeface="SimHei" panose="02010609060101010101" pitchFamily="49" charset="-122"/>
                <a:ea typeface="SimHei" panose="02010609060101010101" pitchFamily="49" charset="-122"/>
              </a:rPr>
              <a:t>?</a:t>
            </a:r>
            <a:endParaRPr lang="en-US" sz="2400" dirty="0">
              <a:latin typeface="Arial Black" pitchFamily="34" charset="0"/>
            </a:endParaRPr>
          </a:p>
        </p:txBody>
      </p:sp>
      <p:cxnSp>
        <p:nvCxnSpPr>
          <p:cNvPr id="5" name="Straight Connector 4"/>
          <p:cNvCxnSpPr/>
          <p:nvPr/>
        </p:nvCxnSpPr>
        <p:spPr>
          <a:xfrm>
            <a:off x="228600" y="533400"/>
            <a:ext cx="5410200" cy="158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pic>
        <p:nvPicPr>
          <p:cNvPr id="6" name="Picture 5" descr="1.png"/>
          <p:cNvPicPr>
            <a:picLocks noChangeAspect="1"/>
          </p:cNvPicPr>
          <p:nvPr/>
        </p:nvPicPr>
        <p:blipFill>
          <a:blip r:embed="rId2" cstate="print"/>
          <a:stretch>
            <a:fillRect/>
          </a:stretch>
        </p:blipFill>
        <p:spPr>
          <a:xfrm flipH="1">
            <a:off x="609600" y="990600"/>
            <a:ext cx="2509556" cy="5334000"/>
          </a:xfrm>
          <a:prstGeom prst="rect">
            <a:avLst/>
          </a:prstGeom>
        </p:spPr>
      </p:pic>
      <p:grpSp>
        <p:nvGrpSpPr>
          <p:cNvPr id="15" name="Group 14"/>
          <p:cNvGrpSpPr/>
          <p:nvPr/>
        </p:nvGrpSpPr>
        <p:grpSpPr>
          <a:xfrm>
            <a:off x="2819400" y="762000"/>
            <a:ext cx="3200400" cy="1524000"/>
            <a:chOff x="2819400" y="685800"/>
            <a:chExt cx="3200400" cy="1524000"/>
          </a:xfrm>
        </p:grpSpPr>
        <p:sp>
          <p:nvSpPr>
            <p:cNvPr id="7" name="Oval Callout 6"/>
            <p:cNvSpPr/>
            <p:nvPr/>
          </p:nvSpPr>
          <p:spPr>
            <a:xfrm>
              <a:off x="2819400" y="685800"/>
              <a:ext cx="3200400" cy="1524000"/>
            </a:xfrm>
            <a:prstGeom prst="wedgeEllipseCallout">
              <a:avLst>
                <a:gd name="adj1" fmla="val -63360"/>
                <a:gd name="adj2" fmla="val 6040"/>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971800" y="965537"/>
              <a:ext cx="2895600" cy="1015663"/>
            </a:xfrm>
            <a:prstGeom prst="rect">
              <a:avLst/>
            </a:prstGeom>
            <a:noFill/>
          </p:spPr>
          <p:txBody>
            <a:bodyPr wrap="square" rtlCol="0">
              <a:spAutoFit/>
            </a:bodyPr>
            <a:lstStyle/>
            <a:p>
              <a:pPr algn="ctr"/>
              <a:r>
                <a:rPr lang="zh-CN" altLang="en-US" sz="2000" b="1" dirty="0" smtClean="0">
                  <a:latin typeface="SimHei" panose="02010609060101010101" pitchFamily="49" charset="-122"/>
                  <a:ea typeface="SimHei" panose="02010609060101010101" pitchFamily="49" charset="-122"/>
                  <a:cs typeface="Arial" pitchFamily="34" charset="0"/>
                </a:rPr>
                <a:t>我拿到了一笔奖金</a:t>
              </a:r>
              <a:r>
                <a:rPr lang="en-US" sz="2000" b="1" dirty="0" smtClean="0">
                  <a:latin typeface="SimHei" panose="02010609060101010101" pitchFamily="49" charset="-122"/>
                  <a:ea typeface="SimHei" panose="02010609060101010101" pitchFamily="49" charset="-122"/>
                  <a:cs typeface="Arial" pitchFamily="34" charset="0"/>
                </a:rPr>
                <a:t>! </a:t>
              </a:r>
              <a:r>
                <a:rPr lang="zh-CN" altLang="en-US" sz="2000" b="1" dirty="0" smtClean="0">
                  <a:latin typeface="SimHei" panose="02010609060101010101" pitchFamily="49" charset="-122"/>
                  <a:ea typeface="SimHei" panose="02010609060101010101" pitchFamily="49" charset="-122"/>
                  <a:cs typeface="Arial" pitchFamily="34" charset="0"/>
                </a:rPr>
                <a:t>我应该继续把它放在储蓄账户么</a:t>
              </a:r>
              <a:r>
                <a:rPr lang="en-US" sz="2000" b="1" dirty="0" smtClean="0">
                  <a:latin typeface="SimHei" panose="02010609060101010101" pitchFamily="49" charset="-122"/>
                  <a:ea typeface="SimHei" panose="02010609060101010101" pitchFamily="49" charset="-122"/>
                  <a:cs typeface="Arial" pitchFamily="34" charset="0"/>
                </a:rPr>
                <a:t>?</a:t>
              </a:r>
              <a:endParaRPr lang="en-US" sz="2000" b="1" dirty="0">
                <a:latin typeface="SimHei" panose="02010609060101010101" pitchFamily="49" charset="-122"/>
                <a:ea typeface="SimHei" panose="02010609060101010101" pitchFamily="49" charset="-122"/>
                <a:cs typeface="Arial" pitchFamily="34" charset="0"/>
              </a:endParaRPr>
            </a:p>
          </p:txBody>
        </p:sp>
      </p:grpSp>
      <p:grpSp>
        <p:nvGrpSpPr>
          <p:cNvPr id="10" name="Group 38"/>
          <p:cNvGrpSpPr/>
          <p:nvPr/>
        </p:nvGrpSpPr>
        <p:grpSpPr>
          <a:xfrm>
            <a:off x="3048000" y="3505200"/>
            <a:ext cx="5486400" cy="2209800"/>
            <a:chOff x="0" y="-304800"/>
            <a:chExt cx="5486400" cy="2209800"/>
          </a:xfrm>
        </p:grpSpPr>
        <p:sp>
          <p:nvSpPr>
            <p:cNvPr id="12" name="Rectangle 11"/>
            <p:cNvSpPr/>
            <p:nvPr/>
          </p:nvSpPr>
          <p:spPr>
            <a:xfrm>
              <a:off x="0" y="-304800"/>
              <a:ext cx="5486400" cy="2209800"/>
            </a:xfrm>
            <a:prstGeom prst="rect">
              <a:avLst/>
            </a:prstGeom>
            <a:solidFill>
              <a:schemeClr val="bg1"/>
            </a:solidFill>
            <a:ln>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0" y="-152400"/>
              <a:ext cx="5334000" cy="1569660"/>
            </a:xfrm>
            <a:prstGeom prst="rect">
              <a:avLst/>
            </a:prstGeom>
            <a:noFill/>
          </p:spPr>
          <p:txBody>
            <a:bodyPr wrap="square" rtlCol="0">
              <a:spAutoFit/>
            </a:bodyPr>
            <a:lstStyle/>
            <a:p>
              <a:pPr algn="ctr"/>
              <a:r>
                <a:rPr lang="zh-CN" altLang="en-US" sz="2400" b="1" dirty="0" smtClean="0">
                  <a:latin typeface="SimHei" panose="02010609060101010101" pitchFamily="49" charset="-122"/>
                  <a:ea typeface="SimHei" panose="02010609060101010101" pitchFamily="49" charset="-122"/>
                  <a:cs typeface="Arial" pitchFamily="34" charset="0"/>
                </a:rPr>
                <a:t>一个更好的主意是把奖金总额放到一个定期存款账户。</a:t>
              </a:r>
              <a:r>
                <a:rPr lang="en-US" sz="2400" b="1" dirty="0" smtClean="0">
                  <a:latin typeface="SimHei" panose="02010609060101010101" pitchFamily="49" charset="-122"/>
                  <a:ea typeface="SimHei" panose="02010609060101010101" pitchFamily="49" charset="-122"/>
                  <a:cs typeface="Arial" pitchFamily="34" charset="0"/>
                </a:rPr>
                <a:t> </a:t>
              </a:r>
            </a:p>
            <a:p>
              <a:pPr algn="ctr"/>
              <a:r>
                <a:rPr lang="zh-CN" altLang="en-US" sz="2400" b="1" dirty="0" smtClean="0">
                  <a:latin typeface="SimHei" panose="02010609060101010101" pitchFamily="49" charset="-122"/>
                  <a:ea typeface="SimHei" panose="02010609060101010101" pitchFamily="49" charset="-122"/>
                  <a:cs typeface="Arial" pitchFamily="34" charset="0"/>
                </a:rPr>
                <a:t>它会锁定一段时间，但它会赚取比储蓄账户更高的利息</a:t>
              </a:r>
              <a:endParaRPr lang="en-US" sz="2400" b="1" dirty="0">
                <a:latin typeface="SimHei" panose="02010609060101010101" pitchFamily="49" charset="-122"/>
                <a:ea typeface="SimHei" panose="02010609060101010101" pitchFamily="49" charset="-122"/>
                <a:cs typeface="Arial" pitchFamily="34" charset="0"/>
              </a:endParaRPr>
            </a:p>
          </p:txBody>
        </p:sp>
      </p:grpSp>
    </p:spTree>
  </p:cSld>
  <p:clrMapOvr>
    <a:masterClrMapping/>
  </p:clrMapOvr>
  <p:transition advTm="1725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 presetClass="entr" presetSubtype="0" fill="hold" nodeType="afterEffect">
                                  <p:stCondLst>
                                    <p:cond delay="500"/>
                                  </p:stCondLst>
                                  <p:childTnLst>
                                    <p:set>
                                      <p:cBhvr>
                                        <p:cTn id="10" dur="1" fill="hold">
                                          <p:stCondLst>
                                            <p:cond delay="0"/>
                                          </p:stCondLst>
                                        </p:cTn>
                                        <p:tgtEl>
                                          <p:spTgt spid="6"/>
                                        </p:tgtEl>
                                        <p:attrNameLst>
                                          <p:attrName>style.visibility</p:attrName>
                                        </p:attrNameLst>
                                      </p:cBhvr>
                                      <p:to>
                                        <p:strVal val="visible"/>
                                      </p:to>
                                    </p:set>
                                  </p:childTnLst>
                                </p:cTn>
                              </p:par>
                            </p:childTnLst>
                          </p:cTn>
                        </p:par>
                        <p:par>
                          <p:cTn id="11" fill="hold">
                            <p:stCondLst>
                              <p:cond delay="1000"/>
                            </p:stCondLst>
                            <p:childTnLst>
                              <p:par>
                                <p:cTn id="12" presetID="12" presetClass="entr" presetSubtype="2" fill="hold" nodeType="afterEffect">
                                  <p:stCondLst>
                                    <p:cond delay="1000"/>
                                  </p:stCondLst>
                                  <p:childTnLst>
                                    <p:set>
                                      <p:cBhvr>
                                        <p:cTn id="13" dur="1" fill="hold">
                                          <p:stCondLst>
                                            <p:cond delay="0"/>
                                          </p:stCondLst>
                                        </p:cTn>
                                        <p:tgtEl>
                                          <p:spTgt spid="15"/>
                                        </p:tgtEl>
                                        <p:attrNameLst>
                                          <p:attrName>style.visibility</p:attrName>
                                        </p:attrNameLst>
                                      </p:cBhvr>
                                      <p:to>
                                        <p:strVal val="visible"/>
                                      </p:to>
                                    </p:set>
                                    <p:animEffect transition="in" filter="slide(fromRight)">
                                      <p:cBhvr>
                                        <p:cTn id="14" dur="500"/>
                                        <p:tgtEl>
                                          <p:spTgt spid="15"/>
                                        </p:tgtEl>
                                      </p:cBhvr>
                                    </p:animEffect>
                                  </p:childTnLst>
                                </p:cTn>
                              </p:par>
                            </p:childTnLst>
                          </p:cTn>
                        </p:par>
                        <p:par>
                          <p:cTn id="15" fill="hold">
                            <p:stCondLst>
                              <p:cond delay="2500"/>
                            </p:stCondLst>
                            <p:childTnLst>
                              <p:par>
                                <p:cTn id="16" presetID="12" presetClass="entr" presetSubtype="4" fill="hold" nodeType="afterEffect">
                                  <p:stCondLst>
                                    <p:cond delay="2000"/>
                                  </p:stCondLst>
                                  <p:childTnLst>
                                    <p:set>
                                      <p:cBhvr>
                                        <p:cTn id="17" dur="1" fill="hold">
                                          <p:stCondLst>
                                            <p:cond delay="0"/>
                                          </p:stCondLst>
                                        </p:cTn>
                                        <p:tgtEl>
                                          <p:spTgt spid="10"/>
                                        </p:tgtEl>
                                        <p:attrNameLst>
                                          <p:attrName>style.visibility</p:attrName>
                                        </p:attrNameLst>
                                      </p:cBhvr>
                                      <p:to>
                                        <p:strVal val="visible"/>
                                      </p:to>
                                    </p:set>
                                    <p:animEffect transition="in" filter="slide(fromBottom)">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76200"/>
            <a:ext cx="8991600" cy="461665"/>
          </a:xfrm>
          <a:prstGeom prst="rect">
            <a:avLst/>
          </a:prstGeom>
          <a:noFill/>
        </p:spPr>
        <p:txBody>
          <a:bodyPr wrap="square" rtlCol="0">
            <a:spAutoFit/>
          </a:bodyPr>
          <a:lstStyle/>
          <a:p>
            <a:r>
              <a:rPr lang="zh-CN" altLang="en-US" sz="2400" dirty="0" smtClean="0">
                <a:latin typeface="SimHei" panose="02010609060101010101" pitchFamily="49" charset="-122"/>
                <a:ea typeface="SimHei" panose="02010609060101010101" pitchFamily="49" charset="-122"/>
              </a:rPr>
              <a:t>我过多久之后可以把钱拿回来</a:t>
            </a:r>
            <a:r>
              <a:rPr lang="en-US" sz="2400" dirty="0" smtClean="0">
                <a:latin typeface="SimHei" panose="02010609060101010101" pitchFamily="49" charset="-122"/>
                <a:ea typeface="SimHei" panose="02010609060101010101" pitchFamily="49" charset="-122"/>
              </a:rPr>
              <a:t>?</a:t>
            </a:r>
            <a:endParaRPr lang="en-US" sz="2400" dirty="0">
              <a:latin typeface="SimHei" panose="02010609060101010101" pitchFamily="49" charset="-122"/>
              <a:ea typeface="SimHei" panose="02010609060101010101" pitchFamily="49" charset="-122"/>
            </a:endParaRPr>
          </a:p>
        </p:txBody>
      </p:sp>
      <p:cxnSp>
        <p:nvCxnSpPr>
          <p:cNvPr id="5" name="Straight Connector 4"/>
          <p:cNvCxnSpPr/>
          <p:nvPr/>
        </p:nvCxnSpPr>
        <p:spPr>
          <a:xfrm>
            <a:off x="228600" y="533400"/>
            <a:ext cx="6248400" cy="158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33400" y="762000"/>
            <a:ext cx="8001000" cy="830997"/>
          </a:xfrm>
          <a:prstGeom prst="rect">
            <a:avLst/>
          </a:prstGeom>
          <a:noFill/>
        </p:spPr>
        <p:txBody>
          <a:bodyPr wrap="square" rtlCol="0">
            <a:spAutoFit/>
          </a:bodyPr>
          <a:lstStyle/>
          <a:p>
            <a:r>
              <a:rPr lang="zh-CN" altLang="en-US" sz="2400" b="1" dirty="0" smtClean="0">
                <a:latin typeface="SimHei" panose="02010609060101010101" pitchFamily="49" charset="-122"/>
                <a:ea typeface="SimHei" panose="02010609060101010101" pitchFamily="49" charset="-122"/>
                <a:cs typeface="Arial" pitchFamily="34" charset="0"/>
              </a:rPr>
              <a:t>当你把你的钱存到一个定期存款，你就需要决定把钱放在那里多久</a:t>
            </a:r>
            <a:endParaRPr lang="en-US" sz="2400" b="1" dirty="0">
              <a:latin typeface="SimHei" panose="02010609060101010101" pitchFamily="49" charset="-122"/>
              <a:ea typeface="SimHei" panose="02010609060101010101" pitchFamily="49" charset="-122"/>
              <a:cs typeface="Arial" pitchFamily="34" charset="0"/>
            </a:endParaRPr>
          </a:p>
        </p:txBody>
      </p:sp>
      <p:sp>
        <p:nvSpPr>
          <p:cNvPr id="10" name="TextBox 9"/>
          <p:cNvSpPr txBox="1"/>
          <p:nvPr/>
        </p:nvSpPr>
        <p:spPr>
          <a:xfrm>
            <a:off x="914400" y="1905000"/>
            <a:ext cx="2895600" cy="461665"/>
          </a:xfrm>
          <a:prstGeom prst="rect">
            <a:avLst/>
          </a:prstGeom>
          <a:noFill/>
        </p:spPr>
        <p:txBody>
          <a:bodyPr wrap="square" rtlCol="0">
            <a:spAutoFit/>
          </a:bodyPr>
          <a:lstStyle/>
          <a:p>
            <a:pPr algn="ctr"/>
            <a:r>
              <a:rPr lang="zh-CN" altLang="en-US" sz="2400" b="1" dirty="0" smtClean="0">
                <a:latin typeface="SimHei" panose="02010609060101010101" pitchFamily="49" charset="-122"/>
                <a:ea typeface="SimHei" panose="02010609060101010101" pitchFamily="49" charset="-122"/>
                <a:cs typeface="Arial" pitchFamily="34" charset="0"/>
              </a:rPr>
              <a:t>这个条款可以是</a:t>
            </a:r>
            <a:r>
              <a:rPr lang="en-US" sz="2400" b="1" dirty="0" smtClean="0">
                <a:latin typeface="SimHei" panose="02010609060101010101" pitchFamily="49" charset="-122"/>
                <a:ea typeface="SimHei" panose="02010609060101010101" pitchFamily="49" charset="-122"/>
                <a:cs typeface="Arial" pitchFamily="34" charset="0"/>
              </a:rPr>
              <a:t>:</a:t>
            </a:r>
            <a:endParaRPr lang="en-US" sz="2400" b="1" dirty="0">
              <a:latin typeface="SimHei" panose="02010609060101010101" pitchFamily="49" charset="-122"/>
              <a:ea typeface="SimHei" panose="02010609060101010101" pitchFamily="49" charset="-122"/>
              <a:cs typeface="Arial" pitchFamily="34" charset="0"/>
            </a:endParaRPr>
          </a:p>
        </p:txBody>
      </p:sp>
      <p:sp>
        <p:nvSpPr>
          <p:cNvPr id="11" name="TextBox 10"/>
          <p:cNvSpPr txBox="1"/>
          <p:nvPr/>
        </p:nvSpPr>
        <p:spPr>
          <a:xfrm>
            <a:off x="1066800" y="2738735"/>
            <a:ext cx="1143000" cy="461665"/>
          </a:xfrm>
          <a:prstGeom prst="rect">
            <a:avLst/>
          </a:prstGeom>
          <a:noFill/>
        </p:spPr>
        <p:txBody>
          <a:bodyPr wrap="square" rtlCol="0">
            <a:spAutoFit/>
          </a:bodyPr>
          <a:lstStyle/>
          <a:p>
            <a:pPr algn="ctr"/>
            <a:r>
              <a:rPr lang="zh-CN" altLang="en-US" sz="2400" b="1" dirty="0" smtClean="0">
                <a:latin typeface="SimHei" panose="02010609060101010101" pitchFamily="49" charset="-122"/>
                <a:ea typeface="SimHei" panose="02010609060101010101" pitchFamily="49" charset="-122"/>
                <a:cs typeface="Arial" pitchFamily="34" charset="0"/>
              </a:rPr>
              <a:t>从</a:t>
            </a:r>
            <a:r>
              <a:rPr lang="en-US" sz="2400" b="1" dirty="0" smtClean="0">
                <a:latin typeface="SimHei" panose="02010609060101010101" pitchFamily="49" charset="-122"/>
                <a:ea typeface="SimHei" panose="02010609060101010101" pitchFamily="49" charset="-122"/>
                <a:cs typeface="Arial" pitchFamily="34" charset="0"/>
              </a:rPr>
              <a:t>:</a:t>
            </a:r>
            <a:endParaRPr lang="en-US" sz="2400" b="1" dirty="0">
              <a:latin typeface="SimHei" panose="02010609060101010101" pitchFamily="49" charset="-122"/>
              <a:ea typeface="SimHei" panose="02010609060101010101" pitchFamily="49" charset="-122"/>
              <a:cs typeface="Arial" pitchFamily="34" charset="0"/>
            </a:endParaRPr>
          </a:p>
        </p:txBody>
      </p:sp>
      <p:sp>
        <p:nvSpPr>
          <p:cNvPr id="12" name="TextBox 11"/>
          <p:cNvSpPr txBox="1"/>
          <p:nvPr/>
        </p:nvSpPr>
        <p:spPr>
          <a:xfrm>
            <a:off x="1066800" y="4262735"/>
            <a:ext cx="685800" cy="461665"/>
          </a:xfrm>
          <a:prstGeom prst="rect">
            <a:avLst/>
          </a:prstGeom>
          <a:noFill/>
        </p:spPr>
        <p:txBody>
          <a:bodyPr wrap="square" rtlCol="0">
            <a:spAutoFit/>
          </a:bodyPr>
          <a:lstStyle/>
          <a:p>
            <a:pPr algn="ctr"/>
            <a:r>
              <a:rPr lang="zh-CN" altLang="en-US" sz="2400" b="1" dirty="0">
                <a:latin typeface="SimHei" panose="02010609060101010101" pitchFamily="49" charset="-122"/>
                <a:ea typeface="SimHei" panose="02010609060101010101" pitchFamily="49" charset="-122"/>
                <a:cs typeface="Arial" pitchFamily="34" charset="0"/>
              </a:rPr>
              <a:t>到</a:t>
            </a:r>
            <a:r>
              <a:rPr lang="en-US" sz="2400" b="1" dirty="0" smtClean="0">
                <a:latin typeface="SimHei" panose="02010609060101010101" pitchFamily="49" charset="-122"/>
                <a:ea typeface="SimHei" panose="02010609060101010101" pitchFamily="49" charset="-122"/>
                <a:cs typeface="Arial" pitchFamily="34" charset="0"/>
              </a:rPr>
              <a:t>:</a:t>
            </a:r>
            <a:endParaRPr lang="en-US" sz="2400" b="1" dirty="0">
              <a:latin typeface="SimHei" panose="02010609060101010101" pitchFamily="49" charset="-122"/>
              <a:ea typeface="SimHei" panose="02010609060101010101" pitchFamily="49" charset="-122"/>
              <a:cs typeface="Arial" pitchFamily="34" charset="0"/>
            </a:endParaRPr>
          </a:p>
        </p:txBody>
      </p:sp>
      <p:grpSp>
        <p:nvGrpSpPr>
          <p:cNvPr id="20" name="Group 19"/>
          <p:cNvGrpSpPr/>
          <p:nvPr/>
        </p:nvGrpSpPr>
        <p:grpSpPr>
          <a:xfrm>
            <a:off x="1066800" y="3114810"/>
            <a:ext cx="2286000" cy="471055"/>
            <a:chOff x="990600" y="3124200"/>
            <a:chExt cx="2286000" cy="471055"/>
          </a:xfrm>
        </p:grpSpPr>
        <p:grpSp>
          <p:nvGrpSpPr>
            <p:cNvPr id="15" name="Group 14"/>
            <p:cNvGrpSpPr/>
            <p:nvPr/>
          </p:nvGrpSpPr>
          <p:grpSpPr>
            <a:xfrm>
              <a:off x="1066800" y="3124200"/>
              <a:ext cx="2209800" cy="461665"/>
              <a:chOff x="1066800" y="2819400"/>
              <a:chExt cx="2209800" cy="461665"/>
            </a:xfrm>
          </p:grpSpPr>
          <p:sp>
            <p:nvSpPr>
              <p:cNvPr id="8" name="Cube 7"/>
              <p:cNvSpPr/>
              <p:nvPr/>
            </p:nvSpPr>
            <p:spPr>
              <a:xfrm>
                <a:off x="1066800" y="2895600"/>
                <a:ext cx="990600" cy="381000"/>
              </a:xfrm>
              <a:prstGeom prst="cub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057400" y="2819400"/>
                <a:ext cx="1219200" cy="461665"/>
              </a:xfrm>
              <a:prstGeom prst="rect">
                <a:avLst/>
              </a:prstGeom>
              <a:noFill/>
              <a:ln>
                <a:noFill/>
              </a:ln>
            </p:spPr>
            <p:txBody>
              <a:bodyPr wrap="square" rtlCol="0">
                <a:spAutoFit/>
              </a:bodyPr>
              <a:lstStyle/>
              <a:p>
                <a:pPr algn="ctr"/>
                <a:r>
                  <a:rPr lang="en-US" altLang="zh-CN" sz="2400" b="1" dirty="0">
                    <a:solidFill>
                      <a:srgbClr val="FF0000"/>
                    </a:solidFill>
                    <a:latin typeface="Arial" pitchFamily="34" charset="0"/>
                    <a:cs typeface="Arial" pitchFamily="34" charset="0"/>
                  </a:rPr>
                  <a:t>1</a:t>
                </a:r>
                <a:r>
                  <a:rPr lang="en-US" sz="2400" b="1" dirty="0" smtClean="0">
                    <a:solidFill>
                      <a:srgbClr val="FF0000"/>
                    </a:solidFill>
                    <a:latin typeface="Arial" pitchFamily="34" charset="0"/>
                    <a:cs typeface="Arial" pitchFamily="34" charset="0"/>
                  </a:rPr>
                  <a:t> </a:t>
                </a:r>
                <a:r>
                  <a:rPr lang="zh-CN" altLang="en-US" sz="2400" b="1" dirty="0" smtClean="0">
                    <a:solidFill>
                      <a:srgbClr val="FF0000"/>
                    </a:solidFill>
                    <a:latin typeface="Arial" pitchFamily="34" charset="0"/>
                    <a:cs typeface="Arial" pitchFamily="34" charset="0"/>
                  </a:rPr>
                  <a:t>月</a:t>
                </a:r>
                <a:endParaRPr lang="en-US" sz="2400" b="1" dirty="0">
                  <a:solidFill>
                    <a:srgbClr val="FF0000"/>
                  </a:solidFill>
                  <a:latin typeface="Arial" pitchFamily="34" charset="0"/>
                  <a:cs typeface="Arial" pitchFamily="34" charset="0"/>
                </a:endParaRPr>
              </a:p>
            </p:txBody>
          </p:sp>
        </p:grpSp>
        <p:sp>
          <p:nvSpPr>
            <p:cNvPr id="17" name="TextBox 16"/>
            <p:cNvSpPr txBox="1"/>
            <p:nvPr/>
          </p:nvSpPr>
          <p:spPr>
            <a:xfrm>
              <a:off x="990600" y="3290455"/>
              <a:ext cx="1371600" cy="304800"/>
            </a:xfrm>
            <a:prstGeom prst="rect">
              <a:avLst/>
            </a:prstGeom>
            <a:noFill/>
          </p:spPr>
          <p:txBody>
            <a:bodyPr wrap="square" rtlCol="0">
              <a:spAutoFit/>
            </a:bodyPr>
            <a:lstStyle/>
            <a:p>
              <a:r>
                <a:rPr lang="en-US" sz="1400" b="1" dirty="0" smtClean="0">
                  <a:solidFill>
                    <a:srgbClr val="FF0000"/>
                  </a:solidFill>
                  <a:latin typeface="Arial" pitchFamily="34" charset="0"/>
                  <a:cs typeface="Arial" pitchFamily="34" charset="0"/>
                </a:rPr>
                <a:t>M</a:t>
              </a:r>
              <a:r>
                <a:rPr lang="en-US" sz="1400" b="1" dirty="0" smtClean="0">
                  <a:solidFill>
                    <a:schemeClr val="accent4">
                      <a:lumMod val="75000"/>
                    </a:schemeClr>
                  </a:solidFill>
                  <a:latin typeface="Arial" pitchFamily="34" charset="0"/>
                  <a:cs typeface="Arial" pitchFamily="34" charset="0"/>
                </a:rPr>
                <a:t>T</a:t>
              </a:r>
              <a:r>
                <a:rPr lang="en-US" sz="1400" b="1" dirty="0" smtClean="0">
                  <a:solidFill>
                    <a:srgbClr val="FF0000"/>
                  </a:solidFill>
                  <a:latin typeface="Arial" pitchFamily="34" charset="0"/>
                  <a:cs typeface="Arial" pitchFamily="34" charset="0"/>
                </a:rPr>
                <a:t>W</a:t>
              </a:r>
              <a:r>
                <a:rPr lang="en-US" sz="1400" b="1" dirty="0" smtClean="0">
                  <a:solidFill>
                    <a:schemeClr val="accent4">
                      <a:lumMod val="75000"/>
                    </a:schemeClr>
                  </a:solidFill>
                  <a:latin typeface="Arial" pitchFamily="34" charset="0"/>
                  <a:cs typeface="Arial" pitchFamily="34" charset="0"/>
                </a:rPr>
                <a:t>T</a:t>
              </a:r>
              <a:r>
                <a:rPr lang="en-US" sz="1400" b="1" dirty="0" smtClean="0">
                  <a:solidFill>
                    <a:srgbClr val="FF0000"/>
                  </a:solidFill>
                  <a:latin typeface="Arial" pitchFamily="34" charset="0"/>
                  <a:cs typeface="Arial" pitchFamily="34" charset="0"/>
                </a:rPr>
                <a:t>F</a:t>
              </a:r>
              <a:r>
                <a:rPr lang="en-US" sz="1400" b="1" dirty="0" smtClean="0">
                  <a:solidFill>
                    <a:schemeClr val="accent4">
                      <a:lumMod val="75000"/>
                    </a:schemeClr>
                  </a:solidFill>
                  <a:latin typeface="Arial" pitchFamily="34" charset="0"/>
                  <a:cs typeface="Arial" pitchFamily="34" charset="0"/>
                </a:rPr>
                <a:t>S</a:t>
              </a:r>
              <a:r>
                <a:rPr lang="en-US" sz="1400" b="1" dirty="0" smtClean="0">
                  <a:solidFill>
                    <a:srgbClr val="FF0000"/>
                  </a:solidFill>
                  <a:latin typeface="Arial" pitchFamily="34" charset="0"/>
                  <a:cs typeface="Arial" pitchFamily="34" charset="0"/>
                </a:rPr>
                <a:t>S</a:t>
              </a:r>
              <a:endParaRPr lang="en-US" sz="1400" b="1" dirty="0">
                <a:solidFill>
                  <a:srgbClr val="FF0000"/>
                </a:solidFill>
                <a:latin typeface="Arial" pitchFamily="34" charset="0"/>
                <a:cs typeface="Arial" pitchFamily="34" charset="0"/>
              </a:endParaRPr>
            </a:p>
          </p:txBody>
        </p:sp>
      </p:grpSp>
      <p:grpSp>
        <p:nvGrpSpPr>
          <p:cNvPr id="19" name="Group 18"/>
          <p:cNvGrpSpPr/>
          <p:nvPr/>
        </p:nvGrpSpPr>
        <p:grpSpPr>
          <a:xfrm>
            <a:off x="1066800" y="4599710"/>
            <a:ext cx="7800110" cy="508667"/>
            <a:chOff x="1066800" y="4599710"/>
            <a:chExt cx="7800110" cy="508667"/>
          </a:xfrm>
        </p:grpSpPr>
        <p:grpSp>
          <p:nvGrpSpPr>
            <p:cNvPr id="16" name="Group 15"/>
            <p:cNvGrpSpPr/>
            <p:nvPr/>
          </p:nvGrpSpPr>
          <p:grpSpPr>
            <a:xfrm>
              <a:off x="1066800" y="4599710"/>
              <a:ext cx="7800110" cy="505690"/>
              <a:chOff x="1066800" y="4294910"/>
              <a:chExt cx="7800110" cy="505690"/>
            </a:xfrm>
          </p:grpSpPr>
          <p:sp>
            <p:nvSpPr>
              <p:cNvPr id="9" name="Cube 8"/>
              <p:cNvSpPr/>
              <p:nvPr/>
            </p:nvSpPr>
            <p:spPr>
              <a:xfrm>
                <a:off x="1066800" y="4343400"/>
                <a:ext cx="6324600" cy="457200"/>
              </a:xfrm>
              <a:prstGeom prst="cub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266710" y="4294910"/>
                <a:ext cx="1600200" cy="461665"/>
              </a:xfrm>
              <a:prstGeom prst="rect">
                <a:avLst/>
              </a:prstGeom>
              <a:noFill/>
            </p:spPr>
            <p:txBody>
              <a:bodyPr wrap="square" rtlCol="0">
                <a:spAutoFit/>
              </a:bodyPr>
              <a:lstStyle/>
              <a:p>
                <a:pPr algn="ctr"/>
                <a:r>
                  <a:rPr lang="en-US" altLang="zh-CN" sz="2400" b="1" dirty="0" smtClean="0">
                    <a:solidFill>
                      <a:srgbClr val="FF0000"/>
                    </a:solidFill>
                    <a:latin typeface="Arial" pitchFamily="34" charset="0"/>
                    <a:cs typeface="Arial" pitchFamily="34" charset="0"/>
                  </a:rPr>
                  <a:t>5</a:t>
                </a:r>
                <a:r>
                  <a:rPr lang="en-US" sz="2400" b="1" dirty="0" smtClean="0">
                    <a:solidFill>
                      <a:srgbClr val="FF0000"/>
                    </a:solidFill>
                    <a:latin typeface="Arial" pitchFamily="34" charset="0"/>
                    <a:cs typeface="Arial" pitchFamily="34" charset="0"/>
                  </a:rPr>
                  <a:t> </a:t>
                </a:r>
                <a:r>
                  <a:rPr lang="zh-CN" altLang="en-US" sz="2400" b="1" dirty="0" smtClean="0">
                    <a:solidFill>
                      <a:srgbClr val="FF0000"/>
                    </a:solidFill>
                    <a:latin typeface="Arial" pitchFamily="34" charset="0"/>
                    <a:cs typeface="Arial" pitchFamily="34" charset="0"/>
                  </a:rPr>
                  <a:t>年</a:t>
                </a:r>
                <a:endParaRPr lang="en-US" sz="2400" b="1" dirty="0">
                  <a:solidFill>
                    <a:srgbClr val="FF0000"/>
                  </a:solidFill>
                  <a:latin typeface="Arial" pitchFamily="34" charset="0"/>
                  <a:cs typeface="Arial" pitchFamily="34" charset="0"/>
                </a:endParaRPr>
              </a:p>
            </p:txBody>
          </p:sp>
        </p:grpSp>
        <p:sp>
          <p:nvSpPr>
            <p:cNvPr id="18" name="TextBox 17"/>
            <p:cNvSpPr txBox="1"/>
            <p:nvPr/>
          </p:nvSpPr>
          <p:spPr>
            <a:xfrm>
              <a:off x="1246910" y="4800600"/>
              <a:ext cx="6096000" cy="307777"/>
            </a:xfrm>
            <a:prstGeom prst="rect">
              <a:avLst/>
            </a:prstGeom>
            <a:noFill/>
          </p:spPr>
          <p:txBody>
            <a:bodyPr wrap="square" rtlCol="0">
              <a:spAutoFit/>
            </a:bodyPr>
            <a:lstStyle/>
            <a:p>
              <a:r>
                <a:rPr lang="en-US" sz="1400" b="1" dirty="0" smtClean="0">
                  <a:solidFill>
                    <a:srgbClr val="FF0000"/>
                  </a:solidFill>
                  <a:latin typeface="Arial" pitchFamily="34" charset="0"/>
                  <a:cs typeface="Arial" pitchFamily="34" charset="0"/>
                </a:rPr>
                <a:t>2015    </a:t>
              </a:r>
              <a:r>
                <a:rPr lang="en-US" sz="1400" b="1" dirty="0" smtClean="0">
                  <a:solidFill>
                    <a:schemeClr val="accent4">
                      <a:lumMod val="60000"/>
                      <a:lumOff val="40000"/>
                    </a:schemeClr>
                  </a:solidFill>
                  <a:latin typeface="Arial" pitchFamily="34" charset="0"/>
                  <a:cs typeface="Arial" pitchFamily="34" charset="0"/>
                </a:rPr>
                <a:t>2016</a:t>
              </a:r>
              <a:r>
                <a:rPr lang="en-US" sz="1400" b="1" dirty="0" smtClean="0">
                  <a:solidFill>
                    <a:srgbClr val="FF0000"/>
                  </a:solidFill>
                  <a:latin typeface="Arial" pitchFamily="34" charset="0"/>
                  <a:cs typeface="Arial" pitchFamily="34" charset="0"/>
                </a:rPr>
                <a:t>    2017    </a:t>
              </a:r>
              <a:r>
                <a:rPr lang="en-US" sz="1400" b="1" dirty="0" smtClean="0">
                  <a:solidFill>
                    <a:schemeClr val="accent4">
                      <a:lumMod val="60000"/>
                      <a:lumOff val="40000"/>
                    </a:schemeClr>
                  </a:solidFill>
                  <a:latin typeface="Arial" pitchFamily="34" charset="0"/>
                  <a:cs typeface="Arial" pitchFamily="34" charset="0"/>
                </a:rPr>
                <a:t>2018</a:t>
              </a:r>
              <a:r>
                <a:rPr lang="en-US" sz="1400" b="1" dirty="0" smtClean="0">
                  <a:solidFill>
                    <a:srgbClr val="FF0000"/>
                  </a:solidFill>
                  <a:latin typeface="Arial" pitchFamily="34" charset="0"/>
                  <a:cs typeface="Arial" pitchFamily="34" charset="0"/>
                </a:rPr>
                <a:t>    2019    </a:t>
              </a:r>
              <a:r>
                <a:rPr lang="en-US" sz="1400" b="1" dirty="0" smtClean="0">
                  <a:solidFill>
                    <a:schemeClr val="accent4">
                      <a:lumMod val="60000"/>
                      <a:lumOff val="40000"/>
                    </a:schemeClr>
                  </a:solidFill>
                  <a:latin typeface="Arial" pitchFamily="34" charset="0"/>
                  <a:cs typeface="Arial" pitchFamily="34" charset="0"/>
                </a:rPr>
                <a:t>2020</a:t>
              </a:r>
              <a:r>
                <a:rPr lang="en-US" sz="1400" b="1" dirty="0" smtClean="0">
                  <a:solidFill>
                    <a:srgbClr val="FF0000"/>
                  </a:solidFill>
                  <a:latin typeface="Arial" pitchFamily="34" charset="0"/>
                  <a:cs typeface="Arial" pitchFamily="34" charset="0"/>
                </a:rPr>
                <a:t>    2021    </a:t>
              </a:r>
              <a:r>
                <a:rPr lang="en-US" sz="1400" b="1" dirty="0" smtClean="0">
                  <a:solidFill>
                    <a:schemeClr val="accent4">
                      <a:lumMod val="60000"/>
                      <a:lumOff val="40000"/>
                    </a:schemeClr>
                  </a:solidFill>
                  <a:latin typeface="Arial" pitchFamily="34" charset="0"/>
                  <a:cs typeface="Arial" pitchFamily="34" charset="0"/>
                </a:rPr>
                <a:t>2022</a:t>
              </a:r>
              <a:r>
                <a:rPr lang="en-US" sz="1400" b="1" dirty="0" smtClean="0">
                  <a:solidFill>
                    <a:srgbClr val="FF0000"/>
                  </a:solidFill>
                  <a:latin typeface="Arial" pitchFamily="34" charset="0"/>
                  <a:cs typeface="Arial" pitchFamily="34" charset="0"/>
                </a:rPr>
                <a:t>    2023    </a:t>
              </a:r>
              <a:r>
                <a:rPr lang="en-US" sz="1400" b="1" dirty="0" smtClean="0">
                  <a:solidFill>
                    <a:schemeClr val="accent4">
                      <a:lumMod val="60000"/>
                      <a:lumOff val="40000"/>
                    </a:schemeClr>
                  </a:solidFill>
                  <a:latin typeface="Arial" pitchFamily="34" charset="0"/>
                  <a:cs typeface="Arial" pitchFamily="34" charset="0"/>
                </a:rPr>
                <a:t>2024</a:t>
              </a:r>
            </a:p>
          </p:txBody>
        </p:sp>
      </p:grpSp>
    </p:spTree>
  </p:cSld>
  <p:clrMapOvr>
    <a:masterClrMapping/>
  </p:clrMapOvr>
  <p:transition advTm="18549"/>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50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2000"/>
                                        <p:tgtEl>
                                          <p:spTgt spid="7"/>
                                        </p:tgtEl>
                                      </p:cBhvr>
                                    </p:animEffect>
                                  </p:childTnLst>
                                </p:cTn>
                              </p:par>
                            </p:childTnLst>
                          </p:cTn>
                        </p:par>
                        <p:par>
                          <p:cTn id="12" fill="hold">
                            <p:stCondLst>
                              <p:cond delay="3000"/>
                            </p:stCondLst>
                            <p:childTnLst>
                              <p:par>
                                <p:cTn id="13" presetID="22" presetClass="entr" presetSubtype="8" fill="hold" grpId="0" nodeType="afterEffect">
                                  <p:stCondLst>
                                    <p:cond delay="250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1000"/>
                                        <p:tgtEl>
                                          <p:spTgt spid="10"/>
                                        </p:tgtEl>
                                      </p:cBhvr>
                                    </p:animEffect>
                                  </p:childTnLst>
                                </p:cTn>
                              </p:par>
                            </p:childTnLst>
                          </p:cTn>
                        </p:par>
                        <p:par>
                          <p:cTn id="16" fill="hold">
                            <p:stCondLst>
                              <p:cond delay="6500"/>
                            </p:stCondLst>
                            <p:childTnLst>
                              <p:par>
                                <p:cTn id="17" presetID="22" presetClass="entr" presetSubtype="8" fill="hold" grpId="0" nodeType="afterEffect">
                                  <p:stCondLst>
                                    <p:cond delay="50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1000"/>
                                        <p:tgtEl>
                                          <p:spTgt spid="11"/>
                                        </p:tgtEl>
                                      </p:cBhvr>
                                    </p:animEffect>
                                  </p:childTnLst>
                                </p:cTn>
                              </p:par>
                            </p:childTnLst>
                          </p:cTn>
                        </p:par>
                        <p:par>
                          <p:cTn id="20" fill="hold">
                            <p:stCondLst>
                              <p:cond delay="8000"/>
                            </p:stCondLst>
                            <p:childTnLst>
                              <p:par>
                                <p:cTn id="21" presetID="22" presetClass="entr" presetSubtype="8" fill="hold" nodeType="afterEffect">
                                  <p:stCondLst>
                                    <p:cond delay="50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500"/>
                                        <p:tgtEl>
                                          <p:spTgt spid="20"/>
                                        </p:tgtEl>
                                      </p:cBhvr>
                                    </p:animEffect>
                                  </p:childTnLst>
                                </p:cTn>
                              </p:par>
                            </p:childTnLst>
                          </p:cTn>
                        </p:par>
                        <p:par>
                          <p:cTn id="24" fill="hold">
                            <p:stCondLst>
                              <p:cond delay="9000"/>
                            </p:stCondLst>
                            <p:childTnLst>
                              <p:par>
                                <p:cTn id="25" presetID="22" presetClass="entr" presetSubtype="8" fill="hold" grpId="0" nodeType="afterEffect">
                                  <p:stCondLst>
                                    <p:cond delay="50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1000"/>
                                        <p:tgtEl>
                                          <p:spTgt spid="12"/>
                                        </p:tgtEl>
                                      </p:cBhvr>
                                    </p:animEffect>
                                  </p:childTnLst>
                                </p:cTn>
                              </p:par>
                            </p:childTnLst>
                          </p:cTn>
                        </p:par>
                        <p:par>
                          <p:cTn id="28" fill="hold">
                            <p:stCondLst>
                              <p:cond delay="10500"/>
                            </p:stCondLst>
                            <p:childTnLst>
                              <p:par>
                                <p:cTn id="29" presetID="22" presetClass="entr" presetSubtype="8" fill="hold" nodeType="afterEffect">
                                  <p:stCondLst>
                                    <p:cond delay="50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9.png"/>
          <p:cNvPicPr>
            <a:picLocks noChangeAspect="1"/>
          </p:cNvPicPr>
          <p:nvPr/>
        </p:nvPicPr>
        <p:blipFill>
          <a:blip r:embed="rId2" cstate="print"/>
          <a:stretch>
            <a:fillRect/>
          </a:stretch>
        </p:blipFill>
        <p:spPr>
          <a:xfrm>
            <a:off x="533400" y="1447800"/>
            <a:ext cx="4270545" cy="4495800"/>
          </a:xfrm>
          <a:prstGeom prst="rect">
            <a:avLst/>
          </a:prstGeom>
        </p:spPr>
      </p:pic>
      <p:sp>
        <p:nvSpPr>
          <p:cNvPr id="4" name="TextBox 3"/>
          <p:cNvSpPr txBox="1"/>
          <p:nvPr/>
        </p:nvSpPr>
        <p:spPr>
          <a:xfrm>
            <a:off x="152400" y="76200"/>
            <a:ext cx="7162800" cy="461665"/>
          </a:xfrm>
          <a:prstGeom prst="rect">
            <a:avLst/>
          </a:prstGeom>
          <a:noFill/>
        </p:spPr>
        <p:txBody>
          <a:bodyPr wrap="square" rtlCol="0">
            <a:spAutoFit/>
          </a:bodyPr>
          <a:lstStyle/>
          <a:p>
            <a:r>
              <a:rPr lang="zh-CN" altLang="en-US" sz="2400" dirty="0" smtClean="0">
                <a:latin typeface="SimHei" panose="02010609060101010101" pitchFamily="49" charset="-122"/>
                <a:ea typeface="SimHei" panose="02010609060101010101" pitchFamily="49" charset="-122"/>
              </a:rPr>
              <a:t>当定期存款的期限到期会发生什么？</a:t>
            </a:r>
            <a:endParaRPr lang="en-US" sz="2400" dirty="0">
              <a:latin typeface="SimHei" panose="02010609060101010101" pitchFamily="49" charset="-122"/>
              <a:ea typeface="SimHei" panose="02010609060101010101" pitchFamily="49" charset="-122"/>
            </a:endParaRPr>
          </a:p>
        </p:txBody>
      </p:sp>
      <p:cxnSp>
        <p:nvCxnSpPr>
          <p:cNvPr id="5" name="Straight Connector 4"/>
          <p:cNvCxnSpPr/>
          <p:nvPr/>
        </p:nvCxnSpPr>
        <p:spPr>
          <a:xfrm>
            <a:off x="228600" y="533400"/>
            <a:ext cx="6858000" cy="158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pic>
        <p:nvPicPr>
          <p:cNvPr id="6" name="Picture 5" descr="Agar Padhe Hote1.jpg"/>
          <p:cNvPicPr>
            <a:picLocks noChangeAspect="1"/>
          </p:cNvPicPr>
          <p:nvPr/>
        </p:nvPicPr>
        <p:blipFill>
          <a:blip r:embed="rId3"/>
          <a:srcRect l="10198" t="7277" r="16958" b="8216"/>
          <a:stretch>
            <a:fillRect/>
          </a:stretch>
        </p:blipFill>
        <p:spPr>
          <a:xfrm>
            <a:off x="609600" y="1295400"/>
            <a:ext cx="3386667" cy="4876800"/>
          </a:xfrm>
          <a:prstGeom prst="rect">
            <a:avLst/>
          </a:prstGeom>
        </p:spPr>
      </p:pic>
      <p:pic>
        <p:nvPicPr>
          <p:cNvPr id="23" name="Picture 22" descr="7.png"/>
          <p:cNvPicPr>
            <a:picLocks noChangeAspect="1"/>
          </p:cNvPicPr>
          <p:nvPr/>
        </p:nvPicPr>
        <p:blipFill>
          <a:blip r:embed="rId4" cstate="print"/>
          <a:stretch>
            <a:fillRect/>
          </a:stretch>
        </p:blipFill>
        <p:spPr>
          <a:xfrm>
            <a:off x="990600" y="1295400"/>
            <a:ext cx="3110911" cy="4648200"/>
          </a:xfrm>
          <a:prstGeom prst="rect">
            <a:avLst/>
          </a:prstGeom>
        </p:spPr>
      </p:pic>
      <p:grpSp>
        <p:nvGrpSpPr>
          <p:cNvPr id="17" name="Group 16"/>
          <p:cNvGrpSpPr/>
          <p:nvPr/>
        </p:nvGrpSpPr>
        <p:grpSpPr>
          <a:xfrm>
            <a:off x="4648200" y="762000"/>
            <a:ext cx="4038600" cy="1676400"/>
            <a:chOff x="4537365" y="734290"/>
            <a:chExt cx="4038600" cy="1676400"/>
          </a:xfrm>
        </p:grpSpPr>
        <p:sp>
          <p:nvSpPr>
            <p:cNvPr id="8" name="Oval Callout 7"/>
            <p:cNvSpPr/>
            <p:nvPr/>
          </p:nvSpPr>
          <p:spPr>
            <a:xfrm>
              <a:off x="4537365" y="734290"/>
              <a:ext cx="4038600" cy="1676400"/>
            </a:xfrm>
            <a:prstGeom prst="wedgeEllipseCallout">
              <a:avLst>
                <a:gd name="adj1" fmla="val -54274"/>
                <a:gd name="adj2" fmla="val 56220"/>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029200" y="941776"/>
              <a:ext cx="3241965" cy="1015663"/>
            </a:xfrm>
            <a:prstGeom prst="rect">
              <a:avLst/>
            </a:prstGeom>
            <a:noFill/>
          </p:spPr>
          <p:txBody>
            <a:bodyPr wrap="square" rtlCol="0">
              <a:spAutoFit/>
            </a:bodyPr>
            <a:lstStyle/>
            <a:p>
              <a:pPr algn="ctr"/>
              <a:r>
                <a:rPr lang="zh-CN" altLang="en-US" sz="2000" b="1" dirty="0" smtClean="0">
                  <a:latin typeface="SimHei" panose="02010609060101010101" pitchFamily="49" charset="-122"/>
                  <a:ea typeface="SimHei" panose="02010609060101010101" pitchFamily="49" charset="-122"/>
                  <a:cs typeface="Arial" pitchFamily="34" charset="0"/>
                </a:rPr>
                <a:t>这是传统佳节并且我有很多生意</a:t>
              </a:r>
              <a:r>
                <a:rPr lang="en-US" sz="2000" b="1" dirty="0" smtClean="0">
                  <a:latin typeface="SimHei" panose="02010609060101010101" pitchFamily="49" charset="-122"/>
                  <a:ea typeface="SimHei" panose="02010609060101010101" pitchFamily="49" charset="-122"/>
                  <a:cs typeface="Arial" pitchFamily="34" charset="0"/>
                </a:rPr>
                <a:t>! </a:t>
              </a:r>
              <a:r>
                <a:rPr lang="zh-CN" altLang="en-US" sz="2000" b="1" dirty="0" smtClean="0">
                  <a:latin typeface="SimHei" panose="02010609060101010101" pitchFamily="49" charset="-122"/>
                  <a:ea typeface="SimHei" panose="02010609060101010101" pitchFamily="49" charset="-122"/>
                  <a:cs typeface="Arial" pitchFamily="34" charset="0"/>
                </a:rPr>
                <a:t>我的定期存款已经到期但我现在不需要钱</a:t>
              </a:r>
              <a:endParaRPr lang="en-US" sz="2000" b="1" dirty="0">
                <a:latin typeface="SimHei" panose="02010609060101010101" pitchFamily="49" charset="-122"/>
                <a:ea typeface="SimHei" panose="02010609060101010101" pitchFamily="49" charset="-122"/>
                <a:cs typeface="Arial" pitchFamily="34" charset="0"/>
              </a:endParaRPr>
            </a:p>
          </p:txBody>
        </p:sp>
      </p:grpSp>
      <p:grpSp>
        <p:nvGrpSpPr>
          <p:cNvPr id="20" name="Group 19"/>
          <p:cNvGrpSpPr/>
          <p:nvPr/>
        </p:nvGrpSpPr>
        <p:grpSpPr>
          <a:xfrm>
            <a:off x="4656046" y="762000"/>
            <a:ext cx="4038600" cy="1676400"/>
            <a:chOff x="4537365" y="734290"/>
            <a:chExt cx="4038600" cy="1676400"/>
          </a:xfrm>
        </p:grpSpPr>
        <p:sp>
          <p:nvSpPr>
            <p:cNvPr id="21" name="Oval Callout 20"/>
            <p:cNvSpPr/>
            <p:nvPr/>
          </p:nvSpPr>
          <p:spPr>
            <a:xfrm>
              <a:off x="4537365" y="734290"/>
              <a:ext cx="4038600" cy="1676400"/>
            </a:xfrm>
            <a:prstGeom prst="wedgeEllipseCallout">
              <a:avLst>
                <a:gd name="adj1" fmla="val -54274"/>
                <a:gd name="adj2" fmla="val 56220"/>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029200" y="941776"/>
              <a:ext cx="3241965" cy="1015663"/>
            </a:xfrm>
            <a:prstGeom prst="rect">
              <a:avLst/>
            </a:prstGeom>
            <a:noFill/>
          </p:spPr>
          <p:txBody>
            <a:bodyPr wrap="square" rtlCol="0">
              <a:spAutoFit/>
            </a:bodyPr>
            <a:lstStyle/>
            <a:p>
              <a:pPr algn="ctr"/>
              <a:r>
                <a:rPr lang="zh-CN" altLang="en-US" sz="2000" b="1" dirty="0" smtClean="0">
                  <a:latin typeface="SimHei" panose="02010609060101010101" pitchFamily="49" charset="-122"/>
                  <a:ea typeface="SimHei" panose="02010609060101010101" pitchFamily="49" charset="-122"/>
                  <a:cs typeface="Arial" pitchFamily="34" charset="0"/>
                </a:rPr>
                <a:t>我的儿子在大学排名第一</a:t>
              </a:r>
              <a:r>
                <a:rPr lang="en-US" sz="2000" b="1" dirty="0" smtClean="0">
                  <a:latin typeface="SimHei" panose="02010609060101010101" pitchFamily="49" charset="-122"/>
                  <a:ea typeface="SimHei" panose="02010609060101010101" pitchFamily="49" charset="-122"/>
                  <a:cs typeface="Arial" pitchFamily="34" charset="0"/>
                </a:rPr>
                <a:t>! </a:t>
              </a:r>
              <a:r>
                <a:rPr lang="zh-CN" altLang="en-US" sz="2000" b="1" dirty="0" smtClean="0">
                  <a:latin typeface="SimHei" panose="02010609060101010101" pitchFamily="49" charset="-122"/>
                  <a:ea typeface="SimHei" panose="02010609060101010101" pitchFamily="49" charset="-122"/>
                  <a:cs typeface="Arial" pitchFamily="34" charset="0"/>
                </a:rPr>
                <a:t>我需要钱去看他。我的定期存款已经到期了。</a:t>
              </a:r>
              <a:endParaRPr lang="en-US" sz="2000" b="1" dirty="0" smtClean="0">
                <a:latin typeface="SimHei" panose="02010609060101010101" pitchFamily="49" charset="-122"/>
                <a:ea typeface="SimHei" panose="02010609060101010101" pitchFamily="49" charset="-122"/>
                <a:cs typeface="Arial" pitchFamily="34" charset="0"/>
              </a:endParaRPr>
            </a:p>
          </p:txBody>
        </p:sp>
      </p:grpSp>
      <p:grpSp>
        <p:nvGrpSpPr>
          <p:cNvPr id="24" name="Group 23"/>
          <p:cNvGrpSpPr/>
          <p:nvPr/>
        </p:nvGrpSpPr>
        <p:grpSpPr>
          <a:xfrm>
            <a:off x="4661201" y="777667"/>
            <a:ext cx="4038600" cy="1676400"/>
            <a:chOff x="4523512" y="734290"/>
            <a:chExt cx="4038600" cy="1676400"/>
          </a:xfrm>
        </p:grpSpPr>
        <p:sp>
          <p:nvSpPr>
            <p:cNvPr id="25" name="Oval Callout 24"/>
            <p:cNvSpPr/>
            <p:nvPr/>
          </p:nvSpPr>
          <p:spPr>
            <a:xfrm>
              <a:off x="4523512" y="734290"/>
              <a:ext cx="4038600" cy="1676400"/>
            </a:xfrm>
            <a:prstGeom prst="wedgeEllipseCallout">
              <a:avLst>
                <a:gd name="adj1" fmla="val -54274"/>
                <a:gd name="adj2" fmla="val 56220"/>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807530" y="920996"/>
              <a:ext cx="3470565" cy="1015663"/>
            </a:xfrm>
            <a:prstGeom prst="rect">
              <a:avLst/>
            </a:prstGeom>
            <a:noFill/>
          </p:spPr>
          <p:txBody>
            <a:bodyPr wrap="square" rtlCol="0">
              <a:spAutoFit/>
            </a:bodyPr>
            <a:lstStyle/>
            <a:p>
              <a:pPr algn="ctr"/>
              <a:r>
                <a:rPr lang="zh-CN" altLang="en-US" sz="2000" b="1" dirty="0" smtClean="0">
                  <a:latin typeface="SimHei" panose="02010609060101010101" pitchFamily="49" charset="-122"/>
                  <a:ea typeface="SimHei" panose="02010609060101010101" pitchFamily="49" charset="-122"/>
                  <a:cs typeface="Arial" pitchFamily="34" charset="0"/>
                </a:rPr>
                <a:t>我已经决定开一家自己的商店。我立刻需要钱但我的定期存款还没有到期</a:t>
              </a:r>
              <a:endParaRPr lang="en-US" sz="2000" b="1" dirty="0" smtClean="0">
                <a:latin typeface="SimHei" panose="02010609060101010101" pitchFamily="49" charset="-122"/>
                <a:ea typeface="SimHei" panose="02010609060101010101" pitchFamily="49" charset="-122"/>
                <a:cs typeface="Arial" pitchFamily="34" charset="0"/>
              </a:endParaRPr>
            </a:p>
          </p:txBody>
        </p:sp>
      </p:grpSp>
      <p:sp>
        <p:nvSpPr>
          <p:cNvPr id="16" name="TextBox 15"/>
          <p:cNvSpPr txBox="1"/>
          <p:nvPr/>
        </p:nvSpPr>
        <p:spPr>
          <a:xfrm>
            <a:off x="4923972" y="3090208"/>
            <a:ext cx="3733800" cy="1323439"/>
          </a:xfrm>
          <a:prstGeom prst="rect">
            <a:avLst/>
          </a:prstGeom>
          <a:solidFill>
            <a:schemeClr val="bg1"/>
          </a:solidFill>
          <a:ln w="38100">
            <a:solidFill>
              <a:srgbClr val="FF0000"/>
            </a:solidFill>
          </a:ln>
          <a:effectLst>
            <a:outerShdw blurRad="63500" sx="102000" sy="102000" algn="ctr" rotWithShape="0">
              <a:prstClr val="black">
                <a:alpha val="40000"/>
              </a:prstClr>
            </a:outerShdw>
          </a:effectLst>
        </p:spPr>
        <p:txBody>
          <a:bodyPr wrap="square" rtlCol="0">
            <a:spAutoFit/>
          </a:bodyPr>
          <a:lstStyle/>
          <a:p>
            <a:pPr algn="ctr"/>
            <a:r>
              <a:rPr lang="zh-CN" altLang="en-US" sz="2000" b="1" dirty="0" smtClean="0">
                <a:latin typeface="SimHei" panose="02010609060101010101" pitchFamily="49" charset="-122"/>
                <a:ea typeface="SimHei" panose="02010609060101010101" pitchFamily="49" charset="-122"/>
                <a:cs typeface="Arial" pitchFamily="34" charset="0"/>
              </a:rPr>
              <a:t>然后你可以续约定期存款并且把你第一次投资的钱和你赚取的利息一起投资。</a:t>
            </a:r>
            <a:endParaRPr lang="en-US" sz="2000" b="1" dirty="0" smtClean="0">
              <a:latin typeface="SimHei" panose="02010609060101010101" pitchFamily="49" charset="-122"/>
              <a:ea typeface="SimHei" panose="02010609060101010101" pitchFamily="49" charset="-122"/>
              <a:cs typeface="Arial" pitchFamily="34" charset="0"/>
            </a:endParaRPr>
          </a:p>
          <a:p>
            <a:pPr algn="ctr"/>
            <a:r>
              <a:rPr lang="en-US" sz="2000" b="1" dirty="0" smtClean="0">
                <a:latin typeface="SimHei" panose="02010609060101010101" pitchFamily="49" charset="-122"/>
                <a:ea typeface="SimHei" panose="02010609060101010101" pitchFamily="49" charset="-122"/>
                <a:cs typeface="Arial" pitchFamily="34" charset="0"/>
              </a:rPr>
              <a:t>(</a:t>
            </a:r>
            <a:r>
              <a:rPr lang="zh-CN" altLang="en-US" sz="2000" b="1" dirty="0" smtClean="0">
                <a:latin typeface="SimHei" panose="02010609060101010101" pitchFamily="49" charset="-122"/>
                <a:ea typeface="SimHei" panose="02010609060101010101" pitchFamily="49" charset="-122"/>
                <a:cs typeface="Arial" pitchFamily="34" charset="0"/>
              </a:rPr>
              <a:t>这被称为复利</a:t>
            </a:r>
            <a:r>
              <a:rPr lang="en-US" sz="2000" b="1" dirty="0" smtClean="0">
                <a:latin typeface="SimHei" panose="02010609060101010101" pitchFamily="49" charset="-122"/>
                <a:ea typeface="SimHei" panose="02010609060101010101" pitchFamily="49" charset="-122"/>
                <a:cs typeface="Arial" pitchFamily="34" charset="0"/>
              </a:rPr>
              <a:t>)</a:t>
            </a:r>
            <a:endParaRPr lang="en-US" sz="2000" b="1" dirty="0">
              <a:latin typeface="SimHei" panose="02010609060101010101" pitchFamily="49" charset="-122"/>
              <a:ea typeface="SimHei" panose="02010609060101010101" pitchFamily="49" charset="-122"/>
              <a:cs typeface="Arial" pitchFamily="34" charset="0"/>
            </a:endParaRPr>
          </a:p>
        </p:txBody>
      </p:sp>
      <p:sp>
        <p:nvSpPr>
          <p:cNvPr id="19" name="TextBox 18"/>
          <p:cNvSpPr txBox="1"/>
          <p:nvPr/>
        </p:nvSpPr>
        <p:spPr>
          <a:xfrm>
            <a:off x="4918987" y="3090208"/>
            <a:ext cx="3733800" cy="1015663"/>
          </a:xfrm>
          <a:prstGeom prst="rect">
            <a:avLst/>
          </a:prstGeom>
          <a:solidFill>
            <a:schemeClr val="bg1"/>
          </a:solidFill>
          <a:ln w="38100">
            <a:solidFill>
              <a:srgbClr val="FF0000"/>
            </a:solidFill>
          </a:ln>
          <a:effectLst>
            <a:outerShdw blurRad="63500" sx="102000" sy="102000" algn="ctr" rotWithShape="0">
              <a:prstClr val="black">
                <a:alpha val="40000"/>
              </a:prstClr>
            </a:outerShdw>
          </a:effectLst>
        </p:spPr>
        <p:txBody>
          <a:bodyPr wrap="square" rtlCol="0">
            <a:spAutoFit/>
          </a:bodyPr>
          <a:lstStyle/>
          <a:p>
            <a:pPr algn="ctr"/>
            <a:r>
              <a:rPr lang="zh-CN" altLang="en-US" sz="2000" b="1" dirty="0" smtClean="0">
                <a:latin typeface="SimHei" panose="02010609060101010101" pitchFamily="49" charset="-122"/>
                <a:ea typeface="SimHei" panose="02010609060101010101" pitchFamily="49" charset="-122"/>
                <a:cs typeface="Arial" pitchFamily="34" charset="0"/>
              </a:rPr>
              <a:t>然后你可以以你第一次投资的金额续约并且取回你赚取的利息。</a:t>
            </a:r>
            <a:endParaRPr lang="en-US" sz="2000" b="1" dirty="0" smtClean="0">
              <a:latin typeface="SimHei" panose="02010609060101010101" pitchFamily="49" charset="-122"/>
              <a:ea typeface="SimHei" panose="02010609060101010101" pitchFamily="49" charset="-122"/>
              <a:cs typeface="Arial" pitchFamily="34" charset="0"/>
            </a:endParaRPr>
          </a:p>
        </p:txBody>
      </p:sp>
      <p:sp>
        <p:nvSpPr>
          <p:cNvPr id="27" name="TextBox 26"/>
          <p:cNvSpPr txBox="1"/>
          <p:nvPr/>
        </p:nvSpPr>
        <p:spPr>
          <a:xfrm>
            <a:off x="4901963" y="3090208"/>
            <a:ext cx="3733800" cy="1938992"/>
          </a:xfrm>
          <a:prstGeom prst="rect">
            <a:avLst/>
          </a:prstGeom>
          <a:solidFill>
            <a:schemeClr val="bg1"/>
          </a:solidFill>
          <a:ln w="38100">
            <a:solidFill>
              <a:srgbClr val="FF0000"/>
            </a:solidFill>
          </a:ln>
          <a:effectLst>
            <a:outerShdw blurRad="63500" sx="102000" sy="102000" algn="ctr" rotWithShape="0">
              <a:prstClr val="black">
                <a:alpha val="40000"/>
              </a:prstClr>
            </a:outerShdw>
          </a:effectLst>
        </p:spPr>
        <p:txBody>
          <a:bodyPr wrap="square" rtlCol="0">
            <a:spAutoFit/>
          </a:bodyPr>
          <a:lstStyle/>
          <a:p>
            <a:pPr algn="ctr"/>
            <a:r>
              <a:rPr lang="zh-CN" altLang="en-US" sz="2000" b="1" dirty="0" smtClean="0">
                <a:latin typeface="SimHei" panose="02010609060101010101" pitchFamily="49" charset="-122"/>
                <a:ea typeface="SimHei" panose="02010609060101010101" pitchFamily="49" charset="-122"/>
                <a:cs typeface="Arial" pitchFamily="34" charset="0"/>
              </a:rPr>
              <a:t>如果你急需要钱，你可以关闭定期存款并且取回钱。但只有它不是一个定期储蓄存款。</a:t>
            </a:r>
            <a:r>
              <a:rPr lang="en-US" sz="2000" b="1" dirty="0" smtClean="0">
                <a:latin typeface="SimHei" panose="02010609060101010101" pitchFamily="49" charset="-122"/>
                <a:ea typeface="SimHei" panose="02010609060101010101" pitchFamily="49" charset="-122"/>
                <a:cs typeface="Arial" pitchFamily="34" charset="0"/>
              </a:rPr>
              <a:t> </a:t>
            </a:r>
            <a:r>
              <a:rPr lang="zh-CN" altLang="en-US" sz="2000" b="1" dirty="0" smtClean="0">
                <a:latin typeface="SimHei" panose="02010609060101010101" pitchFamily="49" charset="-122"/>
                <a:ea typeface="SimHei" panose="02010609060101010101" pitchFamily="49" charset="-122"/>
                <a:cs typeface="Arial" pitchFamily="34" charset="0"/>
              </a:rPr>
              <a:t>这个定期存款有一个</a:t>
            </a:r>
            <a:r>
              <a:rPr lang="en-US" altLang="zh-CN" sz="2000" b="1" dirty="0" smtClean="0">
                <a:latin typeface="SimHei" panose="02010609060101010101" pitchFamily="49" charset="-122"/>
                <a:ea typeface="SimHei" panose="02010609060101010101" pitchFamily="49" charset="-122"/>
                <a:cs typeface="Arial" pitchFamily="34" charset="0"/>
              </a:rPr>
              <a:t>5</a:t>
            </a:r>
            <a:r>
              <a:rPr lang="zh-CN" altLang="en-US" sz="2000" b="1" dirty="0" smtClean="0">
                <a:latin typeface="SimHei" panose="02010609060101010101" pitchFamily="49" charset="-122"/>
                <a:ea typeface="SimHei" panose="02010609060101010101" pitchFamily="49" charset="-122"/>
                <a:cs typeface="Arial" pitchFamily="34" charset="0"/>
              </a:rPr>
              <a:t>年的锁定期。</a:t>
            </a:r>
            <a:endParaRPr lang="en-US" sz="2000" b="1" dirty="0" smtClean="0">
              <a:latin typeface="SimHei" panose="02010609060101010101" pitchFamily="49" charset="-122"/>
              <a:ea typeface="SimHei" panose="02010609060101010101" pitchFamily="49" charset="-122"/>
              <a:cs typeface="Arial" pitchFamily="34" charset="0"/>
            </a:endParaRPr>
          </a:p>
          <a:p>
            <a:pPr algn="ctr"/>
            <a:endParaRPr lang="en-US" sz="2000" b="1" dirty="0" smtClean="0">
              <a:latin typeface="SimHei" panose="02010609060101010101" pitchFamily="49" charset="-122"/>
              <a:ea typeface="SimHei" panose="02010609060101010101" pitchFamily="49" charset="-122"/>
              <a:cs typeface="Arial" pitchFamily="34" charset="0"/>
            </a:endParaRPr>
          </a:p>
          <a:p>
            <a:pPr algn="ctr"/>
            <a:r>
              <a:rPr lang="zh-CN" altLang="en-US" sz="2000" b="1" dirty="0" smtClean="0">
                <a:latin typeface="SimHei" panose="02010609060101010101" pitchFamily="49" charset="-122"/>
                <a:ea typeface="SimHei" panose="02010609060101010101" pitchFamily="49" charset="-122"/>
                <a:cs typeface="Arial" pitchFamily="34" charset="0"/>
              </a:rPr>
              <a:t>你会不得</a:t>
            </a:r>
            <a:r>
              <a:rPr lang="zh-CN" altLang="en-US" sz="2000" b="1" dirty="0" smtClean="0">
                <a:latin typeface="SimHei" panose="02010609060101010101" pitchFamily="49" charset="-122"/>
                <a:ea typeface="SimHei" panose="02010609060101010101" pitchFamily="49" charset="-122"/>
                <a:cs typeface="Arial" pitchFamily="34" charset="0"/>
              </a:rPr>
              <a:t>不损失定期存款利息</a:t>
            </a:r>
            <a:r>
              <a:rPr lang="en-US" sz="2000" b="1" dirty="0" smtClean="0">
                <a:latin typeface="SimHei" panose="02010609060101010101" pitchFamily="49" charset="-122"/>
                <a:ea typeface="SimHei" panose="02010609060101010101" pitchFamily="49" charset="-122"/>
                <a:cs typeface="Arial" pitchFamily="34" charset="0"/>
              </a:rPr>
              <a:t>!</a:t>
            </a:r>
            <a:endParaRPr lang="en-US" sz="2000" b="1" dirty="0" smtClean="0">
              <a:latin typeface="SimHei" panose="02010609060101010101" pitchFamily="49" charset="-122"/>
              <a:ea typeface="SimHei" panose="02010609060101010101" pitchFamily="49" charset="-122"/>
              <a:cs typeface="Arial" pitchFamily="34" charset="0"/>
            </a:endParaRPr>
          </a:p>
        </p:txBody>
      </p:sp>
    </p:spTree>
  </p:cSld>
  <p:clrMapOvr>
    <a:masterClrMapping/>
  </p:clrMapOvr>
  <p:transition advTm="3597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 presetClass="entr" presetSubtype="0" fill="hold" nodeType="afterEffect">
                                  <p:stCondLst>
                                    <p:cond delay="1000"/>
                                  </p:stCondLst>
                                  <p:childTnLst>
                                    <p:set>
                                      <p:cBhvr>
                                        <p:cTn id="10" dur="1" fill="hold">
                                          <p:stCondLst>
                                            <p:cond delay="0"/>
                                          </p:stCondLst>
                                        </p:cTn>
                                        <p:tgtEl>
                                          <p:spTgt spid="7"/>
                                        </p:tgtEl>
                                        <p:attrNameLst>
                                          <p:attrName>style.visibility</p:attrName>
                                        </p:attrNameLst>
                                      </p:cBhvr>
                                      <p:to>
                                        <p:strVal val="visible"/>
                                      </p:to>
                                    </p:set>
                                  </p:childTnLst>
                                </p:cTn>
                              </p:par>
                            </p:childTnLst>
                          </p:cTn>
                        </p:par>
                        <p:par>
                          <p:cTn id="11" fill="hold">
                            <p:stCondLst>
                              <p:cond delay="1500"/>
                            </p:stCondLst>
                            <p:childTnLst>
                              <p:par>
                                <p:cTn id="12" presetID="22" presetClass="entr" presetSubtype="8" fill="hold" nodeType="afterEffect">
                                  <p:stCondLst>
                                    <p:cond delay="500"/>
                                  </p:stCondLst>
                                  <p:childTnLst>
                                    <p:set>
                                      <p:cBhvr>
                                        <p:cTn id="13" dur="1" fill="hold">
                                          <p:stCondLst>
                                            <p:cond delay="0"/>
                                          </p:stCondLst>
                                        </p:cTn>
                                        <p:tgtEl>
                                          <p:spTgt spid="17"/>
                                        </p:tgtEl>
                                        <p:attrNameLst>
                                          <p:attrName>style.visibility</p:attrName>
                                        </p:attrNameLst>
                                      </p:cBhvr>
                                      <p:to>
                                        <p:strVal val="visible"/>
                                      </p:to>
                                    </p:set>
                                    <p:animEffect transition="in" filter="wipe(left)">
                                      <p:cBhvr>
                                        <p:cTn id="14" dur="1000"/>
                                        <p:tgtEl>
                                          <p:spTgt spid="17"/>
                                        </p:tgtEl>
                                      </p:cBhvr>
                                    </p:animEffect>
                                  </p:childTnLst>
                                </p:cTn>
                              </p:par>
                            </p:childTnLst>
                          </p:cTn>
                        </p:par>
                        <p:par>
                          <p:cTn id="15" fill="hold">
                            <p:stCondLst>
                              <p:cond delay="3000"/>
                            </p:stCondLst>
                            <p:childTnLst>
                              <p:par>
                                <p:cTn id="16" presetID="22" presetClass="entr" presetSubtype="1" fill="hold" grpId="0" nodeType="afterEffect">
                                  <p:stCondLst>
                                    <p:cond delay="3000"/>
                                  </p:stCondLst>
                                  <p:childTnLst>
                                    <p:set>
                                      <p:cBhvr>
                                        <p:cTn id="17" dur="1" fill="hold">
                                          <p:stCondLst>
                                            <p:cond delay="0"/>
                                          </p:stCondLst>
                                        </p:cTn>
                                        <p:tgtEl>
                                          <p:spTgt spid="16"/>
                                        </p:tgtEl>
                                        <p:attrNameLst>
                                          <p:attrName>style.visibility</p:attrName>
                                        </p:attrNameLst>
                                      </p:cBhvr>
                                      <p:to>
                                        <p:strVal val="visible"/>
                                      </p:to>
                                    </p:set>
                                    <p:animEffect transition="in" filter="wipe(up)">
                                      <p:cBhvr>
                                        <p:cTn id="18" dur="1000"/>
                                        <p:tgtEl>
                                          <p:spTgt spid="16"/>
                                        </p:tgtEl>
                                      </p:cBhvr>
                                    </p:animEffect>
                                  </p:childTnLst>
                                </p:cTn>
                              </p:par>
                            </p:childTnLst>
                          </p:cTn>
                        </p:par>
                        <p:par>
                          <p:cTn id="19" fill="hold">
                            <p:stCondLst>
                              <p:cond delay="7000"/>
                            </p:stCondLst>
                            <p:childTnLst>
                              <p:par>
                                <p:cTn id="20" presetID="1" presetClass="exit" presetSubtype="0" fill="hold" nodeType="afterEffect">
                                  <p:stCondLst>
                                    <p:cond delay="6000"/>
                                  </p:stCondLst>
                                  <p:childTnLst>
                                    <p:set>
                                      <p:cBhvr>
                                        <p:cTn id="21" dur="1" fill="hold">
                                          <p:stCondLst>
                                            <p:cond delay="0"/>
                                          </p:stCondLst>
                                        </p:cTn>
                                        <p:tgtEl>
                                          <p:spTgt spid="7"/>
                                        </p:tgtEl>
                                        <p:attrNameLst>
                                          <p:attrName>style.visibility</p:attrName>
                                        </p:attrNameLst>
                                      </p:cBhvr>
                                      <p:to>
                                        <p:strVal val="hidden"/>
                                      </p:to>
                                    </p:set>
                                  </p:childTnLst>
                                </p:cTn>
                              </p:par>
                            </p:childTnLst>
                          </p:cTn>
                        </p:par>
                        <p:par>
                          <p:cTn id="22" fill="hold">
                            <p:stCondLst>
                              <p:cond delay="13000"/>
                            </p:stCondLst>
                            <p:childTnLst>
                              <p:par>
                                <p:cTn id="23" presetID="1" presetClass="exit" presetSubtype="0" fill="hold" nodeType="afterEffect">
                                  <p:stCondLst>
                                    <p:cond delay="0"/>
                                  </p:stCondLst>
                                  <p:childTnLst>
                                    <p:set>
                                      <p:cBhvr>
                                        <p:cTn id="24" dur="1" fill="hold">
                                          <p:stCondLst>
                                            <p:cond delay="0"/>
                                          </p:stCondLst>
                                        </p:cTn>
                                        <p:tgtEl>
                                          <p:spTgt spid="17"/>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6"/>
                                        </p:tgtEl>
                                        <p:attrNameLst>
                                          <p:attrName>style.visibility</p:attrName>
                                        </p:attrNameLst>
                                      </p:cBhvr>
                                      <p:to>
                                        <p:strVal val="hidden"/>
                                      </p:to>
                                    </p:set>
                                  </p:childTnLst>
                                </p:cTn>
                              </p:par>
                            </p:childTnLst>
                          </p:cTn>
                        </p:par>
                        <p:par>
                          <p:cTn id="27" fill="hold">
                            <p:stCondLst>
                              <p:cond delay="13000"/>
                            </p:stCondLst>
                            <p:childTnLst>
                              <p:par>
                                <p:cTn id="28" presetID="1" presetClass="entr" presetSubtype="0"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childTnLst>
                                </p:cTn>
                              </p:par>
                            </p:childTnLst>
                          </p:cTn>
                        </p:par>
                        <p:par>
                          <p:cTn id="30" fill="hold">
                            <p:stCondLst>
                              <p:cond delay="13000"/>
                            </p:stCondLst>
                            <p:childTnLst>
                              <p:par>
                                <p:cTn id="31" presetID="22" presetClass="entr" presetSubtype="8" fill="hold" nodeType="afterEffect">
                                  <p:stCondLst>
                                    <p:cond delay="500"/>
                                  </p:stCondLst>
                                  <p:childTnLst>
                                    <p:set>
                                      <p:cBhvr>
                                        <p:cTn id="32" dur="1" fill="hold">
                                          <p:stCondLst>
                                            <p:cond delay="0"/>
                                          </p:stCondLst>
                                        </p:cTn>
                                        <p:tgtEl>
                                          <p:spTgt spid="20"/>
                                        </p:tgtEl>
                                        <p:attrNameLst>
                                          <p:attrName>style.visibility</p:attrName>
                                        </p:attrNameLst>
                                      </p:cBhvr>
                                      <p:to>
                                        <p:strVal val="visible"/>
                                      </p:to>
                                    </p:set>
                                    <p:animEffect transition="in" filter="wipe(left)">
                                      <p:cBhvr>
                                        <p:cTn id="33" dur="500"/>
                                        <p:tgtEl>
                                          <p:spTgt spid="20"/>
                                        </p:tgtEl>
                                      </p:cBhvr>
                                    </p:animEffect>
                                  </p:childTnLst>
                                </p:cTn>
                              </p:par>
                            </p:childTnLst>
                          </p:cTn>
                        </p:par>
                        <p:par>
                          <p:cTn id="34" fill="hold">
                            <p:stCondLst>
                              <p:cond delay="14000"/>
                            </p:stCondLst>
                            <p:childTnLst>
                              <p:par>
                                <p:cTn id="35" presetID="22" presetClass="entr" presetSubtype="1" fill="hold" grpId="0" nodeType="afterEffect">
                                  <p:stCondLst>
                                    <p:cond delay="3000"/>
                                  </p:stCondLst>
                                  <p:childTnLst>
                                    <p:set>
                                      <p:cBhvr>
                                        <p:cTn id="36" dur="1" fill="hold">
                                          <p:stCondLst>
                                            <p:cond delay="0"/>
                                          </p:stCondLst>
                                        </p:cTn>
                                        <p:tgtEl>
                                          <p:spTgt spid="19"/>
                                        </p:tgtEl>
                                        <p:attrNameLst>
                                          <p:attrName>style.visibility</p:attrName>
                                        </p:attrNameLst>
                                      </p:cBhvr>
                                      <p:to>
                                        <p:strVal val="visible"/>
                                      </p:to>
                                    </p:set>
                                    <p:animEffect transition="in" filter="wipe(up)">
                                      <p:cBhvr>
                                        <p:cTn id="37" dur="1000"/>
                                        <p:tgtEl>
                                          <p:spTgt spid="19"/>
                                        </p:tgtEl>
                                      </p:cBhvr>
                                    </p:animEffect>
                                  </p:childTnLst>
                                </p:cTn>
                              </p:par>
                            </p:childTnLst>
                          </p:cTn>
                        </p:par>
                        <p:par>
                          <p:cTn id="38" fill="hold">
                            <p:stCondLst>
                              <p:cond delay="18000"/>
                            </p:stCondLst>
                            <p:childTnLst>
                              <p:par>
                                <p:cTn id="39" presetID="1" presetClass="exit" presetSubtype="0" fill="hold" nodeType="afterEffect">
                                  <p:stCondLst>
                                    <p:cond delay="3500"/>
                                  </p:stCondLst>
                                  <p:childTnLst>
                                    <p:set>
                                      <p:cBhvr>
                                        <p:cTn id="40" dur="1" fill="hold">
                                          <p:stCondLst>
                                            <p:cond delay="0"/>
                                          </p:stCondLst>
                                        </p:cTn>
                                        <p:tgtEl>
                                          <p:spTgt spid="6"/>
                                        </p:tgtEl>
                                        <p:attrNameLst>
                                          <p:attrName>style.visibility</p:attrName>
                                        </p:attrNameLst>
                                      </p:cBhvr>
                                      <p:to>
                                        <p:strVal val="hidden"/>
                                      </p:to>
                                    </p:set>
                                  </p:childTnLst>
                                </p:cTn>
                              </p:par>
                            </p:childTnLst>
                          </p:cTn>
                        </p:par>
                        <p:par>
                          <p:cTn id="41" fill="hold">
                            <p:stCondLst>
                              <p:cond delay="21500"/>
                            </p:stCondLst>
                            <p:childTnLst>
                              <p:par>
                                <p:cTn id="42" presetID="1" presetClass="exit" presetSubtype="0" fill="hold" grpId="1" nodeType="afterEffect">
                                  <p:stCondLst>
                                    <p:cond delay="0"/>
                                  </p:stCondLst>
                                  <p:childTnLst>
                                    <p:set>
                                      <p:cBhvr>
                                        <p:cTn id="43" dur="1" fill="hold">
                                          <p:stCondLst>
                                            <p:cond delay="0"/>
                                          </p:stCondLst>
                                        </p:cTn>
                                        <p:tgtEl>
                                          <p:spTgt spid="19"/>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20"/>
                                        </p:tgtEl>
                                        <p:attrNameLst>
                                          <p:attrName>style.visibility</p:attrName>
                                        </p:attrNameLst>
                                      </p:cBhvr>
                                      <p:to>
                                        <p:strVal val="hidden"/>
                                      </p:to>
                                    </p:set>
                                  </p:childTnLst>
                                </p:cTn>
                              </p:par>
                            </p:childTnLst>
                          </p:cTn>
                        </p:par>
                        <p:par>
                          <p:cTn id="46" fill="hold">
                            <p:stCondLst>
                              <p:cond delay="21500"/>
                            </p:stCondLst>
                            <p:childTnLst>
                              <p:par>
                                <p:cTn id="47" presetID="1" presetClass="entr" presetSubtype="0" fill="hold" nodeType="afterEffect">
                                  <p:stCondLst>
                                    <p:cond delay="500"/>
                                  </p:stCondLst>
                                  <p:childTnLst>
                                    <p:set>
                                      <p:cBhvr>
                                        <p:cTn id="48" dur="1" fill="hold">
                                          <p:stCondLst>
                                            <p:cond delay="0"/>
                                          </p:stCondLst>
                                        </p:cTn>
                                        <p:tgtEl>
                                          <p:spTgt spid="23"/>
                                        </p:tgtEl>
                                        <p:attrNameLst>
                                          <p:attrName>style.visibility</p:attrName>
                                        </p:attrNameLst>
                                      </p:cBhvr>
                                      <p:to>
                                        <p:strVal val="visible"/>
                                      </p:to>
                                    </p:set>
                                  </p:childTnLst>
                                </p:cTn>
                              </p:par>
                            </p:childTnLst>
                          </p:cTn>
                        </p:par>
                        <p:par>
                          <p:cTn id="49" fill="hold">
                            <p:stCondLst>
                              <p:cond delay="22000"/>
                            </p:stCondLst>
                            <p:childTnLst>
                              <p:par>
                                <p:cTn id="50" presetID="22" presetClass="entr" presetSubtype="8" fill="hold" nodeType="afterEffect">
                                  <p:stCondLst>
                                    <p:cond delay="500"/>
                                  </p:stCondLst>
                                  <p:childTnLst>
                                    <p:set>
                                      <p:cBhvr>
                                        <p:cTn id="51" dur="1" fill="hold">
                                          <p:stCondLst>
                                            <p:cond delay="0"/>
                                          </p:stCondLst>
                                        </p:cTn>
                                        <p:tgtEl>
                                          <p:spTgt spid="24"/>
                                        </p:tgtEl>
                                        <p:attrNameLst>
                                          <p:attrName>style.visibility</p:attrName>
                                        </p:attrNameLst>
                                      </p:cBhvr>
                                      <p:to>
                                        <p:strVal val="visible"/>
                                      </p:to>
                                    </p:set>
                                    <p:animEffect transition="in" filter="wipe(left)">
                                      <p:cBhvr>
                                        <p:cTn id="52" dur="500"/>
                                        <p:tgtEl>
                                          <p:spTgt spid="24"/>
                                        </p:tgtEl>
                                      </p:cBhvr>
                                    </p:animEffect>
                                  </p:childTnLst>
                                </p:cTn>
                              </p:par>
                            </p:childTnLst>
                          </p:cTn>
                        </p:par>
                        <p:par>
                          <p:cTn id="53" fill="hold">
                            <p:stCondLst>
                              <p:cond delay="23000"/>
                            </p:stCondLst>
                            <p:childTnLst>
                              <p:par>
                                <p:cTn id="54" presetID="22" presetClass="entr" presetSubtype="1" fill="hold" grpId="0" nodeType="afterEffect">
                                  <p:stCondLst>
                                    <p:cond delay="3000"/>
                                  </p:stCondLst>
                                  <p:childTnLst>
                                    <p:set>
                                      <p:cBhvr>
                                        <p:cTn id="55" dur="1" fill="hold">
                                          <p:stCondLst>
                                            <p:cond delay="0"/>
                                          </p:stCondLst>
                                        </p:cTn>
                                        <p:tgtEl>
                                          <p:spTgt spid="27"/>
                                        </p:tgtEl>
                                        <p:attrNameLst>
                                          <p:attrName>style.visibility</p:attrName>
                                        </p:attrNameLst>
                                      </p:cBhvr>
                                      <p:to>
                                        <p:strVal val="visible"/>
                                      </p:to>
                                    </p:set>
                                    <p:animEffect transition="in" filter="wipe(up)">
                                      <p:cBhvr>
                                        <p:cTn id="56"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9" grpId="0" animBg="1"/>
      <p:bldP spid="19" grpId="1" animBg="1"/>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53075" y="3166770"/>
            <a:ext cx="3438525" cy="2895600"/>
            <a:chOff x="5553075" y="3166770"/>
            <a:chExt cx="3438525" cy="2895600"/>
          </a:xfrm>
        </p:grpSpPr>
        <p:pic>
          <p:nvPicPr>
            <p:cNvPr id="8" name="Picture 7" descr="bank.jpg"/>
            <p:cNvPicPr>
              <a:picLocks noChangeAspect="1"/>
            </p:cNvPicPr>
            <p:nvPr/>
          </p:nvPicPr>
          <p:blipFill>
            <a:blip r:embed="rId2" cstate="print"/>
            <a:srcRect l="4660" t="12965" r="6803" b="17891"/>
            <a:stretch>
              <a:fillRect/>
            </a:stretch>
          </p:blipFill>
          <p:spPr>
            <a:xfrm>
              <a:off x="5553075" y="3166770"/>
              <a:ext cx="3438525" cy="2895600"/>
            </a:xfrm>
            <a:prstGeom prst="rect">
              <a:avLst/>
            </a:prstGeom>
          </p:spPr>
        </p:pic>
        <p:pic>
          <p:nvPicPr>
            <p:cNvPr id="18" name="Picture 17" descr="Bank.png"/>
            <p:cNvPicPr>
              <a:picLocks noChangeAspect="1"/>
            </p:cNvPicPr>
            <p:nvPr/>
          </p:nvPicPr>
          <p:blipFill>
            <a:blip r:embed="rId3"/>
            <a:stretch>
              <a:fillRect/>
            </a:stretch>
          </p:blipFill>
          <p:spPr>
            <a:xfrm>
              <a:off x="6809510" y="4183552"/>
              <a:ext cx="975279" cy="402303"/>
            </a:xfrm>
            <a:prstGeom prst="rect">
              <a:avLst/>
            </a:prstGeom>
          </p:spPr>
        </p:pic>
      </p:grpSp>
      <p:sp>
        <p:nvSpPr>
          <p:cNvPr id="4" name="TextBox 3"/>
          <p:cNvSpPr txBox="1"/>
          <p:nvPr/>
        </p:nvSpPr>
        <p:spPr>
          <a:xfrm>
            <a:off x="152400" y="76200"/>
            <a:ext cx="7162800" cy="461665"/>
          </a:xfrm>
          <a:prstGeom prst="rect">
            <a:avLst/>
          </a:prstGeom>
          <a:noFill/>
        </p:spPr>
        <p:txBody>
          <a:bodyPr wrap="square" rtlCol="0">
            <a:spAutoFit/>
          </a:bodyPr>
          <a:lstStyle/>
          <a:p>
            <a:r>
              <a:rPr lang="zh-CN" altLang="en-US" sz="2400" dirty="0" smtClean="0">
                <a:latin typeface="SimHei" panose="02010609060101010101" pitchFamily="49" charset="-122"/>
                <a:ea typeface="SimHei" panose="02010609060101010101" pitchFamily="49" charset="-122"/>
              </a:rPr>
              <a:t>什么是小额存款？</a:t>
            </a:r>
            <a:endParaRPr lang="en-US" sz="2400" dirty="0">
              <a:latin typeface="SimHei" panose="02010609060101010101" pitchFamily="49" charset="-122"/>
              <a:ea typeface="SimHei" panose="02010609060101010101" pitchFamily="49" charset="-122"/>
            </a:endParaRPr>
          </a:p>
        </p:txBody>
      </p:sp>
      <p:cxnSp>
        <p:nvCxnSpPr>
          <p:cNvPr id="5" name="Straight Connector 4"/>
          <p:cNvCxnSpPr/>
          <p:nvPr/>
        </p:nvCxnSpPr>
        <p:spPr>
          <a:xfrm>
            <a:off x="228600" y="533400"/>
            <a:ext cx="4876800" cy="158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pic>
        <p:nvPicPr>
          <p:cNvPr id="9" name="Picture 8" descr="Scan_ru6.jpg"/>
          <p:cNvPicPr>
            <a:picLocks noChangeAspect="1"/>
          </p:cNvPicPr>
          <p:nvPr/>
        </p:nvPicPr>
        <p:blipFill>
          <a:blip r:embed="rId4"/>
          <a:srcRect l="18639" r="26996" b="17856"/>
          <a:stretch>
            <a:fillRect/>
          </a:stretch>
        </p:blipFill>
        <p:spPr>
          <a:xfrm>
            <a:off x="228600" y="3166770"/>
            <a:ext cx="2667000" cy="2895600"/>
          </a:xfrm>
          <a:prstGeom prst="rect">
            <a:avLst/>
          </a:prstGeom>
        </p:spPr>
      </p:pic>
      <p:pic>
        <p:nvPicPr>
          <p:cNvPr id="10" name="Picture 9" descr="6.png"/>
          <p:cNvPicPr>
            <a:picLocks noChangeAspect="1"/>
          </p:cNvPicPr>
          <p:nvPr/>
        </p:nvPicPr>
        <p:blipFill>
          <a:blip r:embed="rId5" cstate="print"/>
          <a:srcRect l="6153" r="20010"/>
          <a:stretch>
            <a:fillRect/>
          </a:stretch>
        </p:blipFill>
        <p:spPr>
          <a:xfrm>
            <a:off x="3276600" y="2057400"/>
            <a:ext cx="1828800" cy="4072230"/>
          </a:xfrm>
          <a:prstGeom prst="rect">
            <a:avLst/>
          </a:prstGeom>
        </p:spPr>
      </p:pic>
      <p:pic>
        <p:nvPicPr>
          <p:cNvPr id="14" name="Picture 13" descr="bundles-of-money-clipart-4.png"/>
          <p:cNvPicPr>
            <a:picLocks noChangeAspect="1"/>
          </p:cNvPicPr>
          <p:nvPr/>
        </p:nvPicPr>
        <p:blipFill>
          <a:blip r:embed="rId6" cstate="print"/>
          <a:srcRect t="17143" b="11429"/>
          <a:stretch>
            <a:fillRect/>
          </a:stretch>
        </p:blipFill>
        <p:spPr>
          <a:xfrm flipH="1">
            <a:off x="990600" y="5040086"/>
            <a:ext cx="990600" cy="936319"/>
          </a:xfrm>
          <a:prstGeom prst="rect">
            <a:avLst/>
          </a:prstGeom>
          <a:scene3d>
            <a:camera prst="perspectiveRelaxed"/>
            <a:lightRig rig="threePt" dir="t"/>
          </a:scene3d>
        </p:spPr>
      </p:pic>
      <p:pic>
        <p:nvPicPr>
          <p:cNvPr id="15" name="Picture 14" descr="bundles-of-money-clipart-4.png"/>
          <p:cNvPicPr>
            <a:picLocks noChangeAspect="1"/>
          </p:cNvPicPr>
          <p:nvPr/>
        </p:nvPicPr>
        <p:blipFill>
          <a:blip r:embed="rId6" cstate="print"/>
          <a:srcRect t="17143" b="11429"/>
          <a:stretch>
            <a:fillRect/>
          </a:stretch>
        </p:blipFill>
        <p:spPr>
          <a:xfrm flipH="1">
            <a:off x="990600" y="4876800"/>
            <a:ext cx="990600" cy="936319"/>
          </a:xfrm>
          <a:prstGeom prst="rect">
            <a:avLst/>
          </a:prstGeom>
          <a:scene3d>
            <a:camera prst="perspectiveRelaxed"/>
            <a:lightRig rig="threePt" dir="t"/>
          </a:scene3d>
        </p:spPr>
      </p:pic>
      <p:pic>
        <p:nvPicPr>
          <p:cNvPr id="16" name="Picture 15" descr="bundles-of-money-clipart-4.png"/>
          <p:cNvPicPr>
            <a:picLocks noChangeAspect="1"/>
          </p:cNvPicPr>
          <p:nvPr/>
        </p:nvPicPr>
        <p:blipFill>
          <a:blip r:embed="rId6" cstate="print"/>
          <a:srcRect t="17143" b="11429"/>
          <a:stretch>
            <a:fillRect/>
          </a:stretch>
        </p:blipFill>
        <p:spPr>
          <a:xfrm flipH="1">
            <a:off x="990600" y="4702481"/>
            <a:ext cx="990600" cy="936319"/>
          </a:xfrm>
          <a:prstGeom prst="rect">
            <a:avLst/>
          </a:prstGeom>
          <a:scene3d>
            <a:camera prst="perspectiveRelaxed"/>
            <a:lightRig rig="threePt" dir="t"/>
          </a:scene3d>
        </p:spPr>
      </p:pic>
      <p:sp>
        <p:nvSpPr>
          <p:cNvPr id="22" name="TextBox 21"/>
          <p:cNvSpPr txBox="1"/>
          <p:nvPr/>
        </p:nvSpPr>
        <p:spPr>
          <a:xfrm>
            <a:off x="4953000" y="2562761"/>
            <a:ext cx="3886200" cy="707886"/>
          </a:xfrm>
          <a:prstGeom prst="rect">
            <a:avLst/>
          </a:prstGeom>
          <a:solidFill>
            <a:schemeClr val="bg1"/>
          </a:solidFill>
          <a:ln w="38100">
            <a:solidFill>
              <a:srgbClr val="FF0000"/>
            </a:solidFill>
          </a:ln>
          <a:effectLst>
            <a:outerShdw blurRad="63500" sx="102000" sy="102000" algn="ctr" rotWithShape="0">
              <a:prstClr val="black">
                <a:alpha val="40000"/>
              </a:prstClr>
            </a:outerShdw>
          </a:effectLst>
        </p:spPr>
        <p:txBody>
          <a:bodyPr wrap="square" rtlCol="0">
            <a:spAutoFit/>
          </a:bodyPr>
          <a:lstStyle/>
          <a:p>
            <a:pPr algn="ctr"/>
            <a:r>
              <a:rPr lang="zh-CN" altLang="en-US" sz="2000" b="1" dirty="0" smtClean="0">
                <a:latin typeface="Arial" pitchFamily="34" charset="0"/>
                <a:cs typeface="Arial" pitchFamily="34" charset="0"/>
              </a:rPr>
              <a:t>把钱每个月存进小额存款。 它会比储蓄账户赚取更高的利息。</a:t>
            </a:r>
            <a:endParaRPr lang="en-US" sz="2000" b="1" dirty="0" smtClean="0">
              <a:latin typeface="Arial" pitchFamily="34" charset="0"/>
              <a:cs typeface="Arial" pitchFamily="34" charset="0"/>
            </a:endParaRPr>
          </a:p>
        </p:txBody>
      </p:sp>
      <p:sp>
        <p:nvSpPr>
          <p:cNvPr id="11" name="TextBox 10"/>
          <p:cNvSpPr txBox="1"/>
          <p:nvPr/>
        </p:nvSpPr>
        <p:spPr>
          <a:xfrm>
            <a:off x="838200" y="762000"/>
            <a:ext cx="6324600" cy="461665"/>
          </a:xfrm>
          <a:prstGeom prst="rect">
            <a:avLst/>
          </a:prstGeom>
          <a:noFill/>
        </p:spPr>
        <p:txBody>
          <a:bodyPr wrap="square" rtlCol="0">
            <a:spAutoFit/>
          </a:bodyPr>
          <a:lstStyle/>
          <a:p>
            <a:pPr algn="ctr"/>
            <a:r>
              <a:rPr lang="zh-CN" altLang="en-US" sz="2400" b="1" dirty="0" smtClean="0">
                <a:latin typeface="SimHei" panose="02010609060101010101" pitchFamily="49" charset="-122"/>
                <a:ea typeface="SimHei" panose="02010609060101010101" pitchFamily="49" charset="-122"/>
                <a:cs typeface="Arial" pitchFamily="34" charset="0"/>
              </a:rPr>
              <a:t>一种账户的类型，以固定的金额定期地投资</a:t>
            </a:r>
            <a:endParaRPr lang="en-US" sz="2400" b="1" dirty="0">
              <a:latin typeface="SimHei" panose="02010609060101010101" pitchFamily="49" charset="-122"/>
              <a:ea typeface="SimHei" panose="02010609060101010101" pitchFamily="49" charset="-122"/>
              <a:cs typeface="Arial" pitchFamily="34" charset="0"/>
            </a:endParaRPr>
          </a:p>
        </p:txBody>
      </p:sp>
      <p:grpSp>
        <p:nvGrpSpPr>
          <p:cNvPr id="17" name="Group 16"/>
          <p:cNvGrpSpPr/>
          <p:nvPr/>
        </p:nvGrpSpPr>
        <p:grpSpPr>
          <a:xfrm>
            <a:off x="4724400" y="533400"/>
            <a:ext cx="4038600" cy="1752600"/>
            <a:chOff x="4537365" y="734290"/>
            <a:chExt cx="4038600" cy="1752600"/>
          </a:xfrm>
        </p:grpSpPr>
        <p:sp>
          <p:nvSpPr>
            <p:cNvPr id="20" name="Oval Callout 19"/>
            <p:cNvSpPr/>
            <p:nvPr/>
          </p:nvSpPr>
          <p:spPr>
            <a:xfrm>
              <a:off x="4537365" y="734290"/>
              <a:ext cx="4038600" cy="1752600"/>
            </a:xfrm>
            <a:prstGeom prst="wedgeEllipseCallout">
              <a:avLst>
                <a:gd name="adj1" fmla="val -54274"/>
                <a:gd name="adj2" fmla="val 56220"/>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772895" y="997196"/>
              <a:ext cx="3616035" cy="707886"/>
            </a:xfrm>
            <a:prstGeom prst="rect">
              <a:avLst/>
            </a:prstGeom>
            <a:noFill/>
          </p:spPr>
          <p:txBody>
            <a:bodyPr wrap="square" rtlCol="0">
              <a:spAutoFit/>
            </a:bodyPr>
            <a:lstStyle/>
            <a:p>
              <a:pPr algn="ctr"/>
              <a:r>
                <a:rPr lang="zh-CN" altLang="en-US" sz="2000" b="1" dirty="0" smtClean="0">
                  <a:latin typeface="SimHei" panose="02010609060101010101" pitchFamily="49" charset="-122"/>
                  <a:ea typeface="SimHei" panose="02010609060101010101" pitchFamily="49" charset="-122"/>
                  <a:cs typeface="Arial" pitchFamily="34" charset="0"/>
                </a:rPr>
                <a:t>我获得了涨薪</a:t>
              </a:r>
              <a:r>
                <a:rPr lang="en-US" sz="2000" b="1" dirty="0" smtClean="0">
                  <a:latin typeface="SimHei" panose="02010609060101010101" pitchFamily="49" charset="-122"/>
                  <a:ea typeface="SimHei" panose="02010609060101010101" pitchFamily="49" charset="-122"/>
                  <a:cs typeface="Arial" pitchFamily="34" charset="0"/>
                </a:rPr>
                <a:t>! </a:t>
              </a:r>
              <a:r>
                <a:rPr lang="zh-CN" altLang="en-US" sz="2000" b="1" dirty="0" smtClean="0">
                  <a:latin typeface="SimHei" panose="02010609060101010101" pitchFamily="49" charset="-122"/>
                  <a:ea typeface="SimHei" panose="02010609060101010101" pitchFamily="49" charset="-122"/>
                  <a:cs typeface="Arial" pitchFamily="34" charset="0"/>
                </a:rPr>
                <a:t>我可以把我每个月得到额外的钱投在到哪里？</a:t>
              </a:r>
              <a:endParaRPr lang="en-US" sz="2000" b="1" dirty="0" smtClean="0">
                <a:latin typeface="SimHei" panose="02010609060101010101" pitchFamily="49" charset="-122"/>
                <a:ea typeface="SimHei" panose="02010609060101010101" pitchFamily="49" charset="-122"/>
                <a:cs typeface="Arial" pitchFamily="34" charset="0"/>
              </a:endParaRPr>
            </a:p>
          </p:txBody>
        </p:sp>
      </p:grpSp>
    </p:spTree>
  </p:cSld>
  <p:clrMapOvr>
    <a:masterClrMapping/>
  </p:clrMapOvr>
  <p:transition advTm="24367"/>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100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000"/>
                                        <p:tgtEl>
                                          <p:spTgt spid="11"/>
                                        </p:tgtEl>
                                      </p:cBhvr>
                                    </p:animEffect>
                                  </p:childTnLst>
                                </p:cTn>
                              </p:par>
                            </p:childTnLst>
                          </p:cTn>
                        </p:par>
                        <p:par>
                          <p:cTn id="12" fill="hold">
                            <p:stCondLst>
                              <p:cond delay="3500"/>
                            </p:stCondLst>
                            <p:childTnLst>
                              <p:par>
                                <p:cTn id="13" presetID="1" presetClass="exit" presetSubtype="0" fill="hold" grpId="1" nodeType="afterEffect">
                                  <p:stCondLst>
                                    <p:cond delay="3000"/>
                                  </p:stCondLst>
                                  <p:childTnLst>
                                    <p:set>
                                      <p:cBhvr>
                                        <p:cTn id="14" dur="1" fill="hold">
                                          <p:stCondLst>
                                            <p:cond delay="0"/>
                                          </p:stCondLst>
                                        </p:cTn>
                                        <p:tgtEl>
                                          <p:spTgt spid="11"/>
                                        </p:tgtEl>
                                        <p:attrNameLst>
                                          <p:attrName>style.visibility</p:attrName>
                                        </p:attrNameLst>
                                      </p:cBhvr>
                                      <p:to>
                                        <p:strVal val="hidden"/>
                                      </p:to>
                                    </p:set>
                                  </p:childTnLst>
                                </p:cTn>
                              </p:par>
                            </p:childTnLst>
                          </p:cTn>
                        </p:par>
                        <p:par>
                          <p:cTn id="15" fill="hold">
                            <p:stCondLst>
                              <p:cond delay="6500"/>
                            </p:stCondLst>
                            <p:childTnLst>
                              <p:par>
                                <p:cTn id="16" presetID="1" presetClass="entr" presetSubtype="0"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par>
                          <p:cTn id="18" fill="hold">
                            <p:stCondLst>
                              <p:cond delay="6500"/>
                            </p:stCondLst>
                            <p:childTnLst>
                              <p:par>
                                <p:cTn id="19" presetID="22" presetClass="entr" presetSubtype="8" fill="hold" nodeType="afterEffect">
                                  <p:stCondLst>
                                    <p:cond delay="50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par>
                          <p:cTn id="22" fill="hold">
                            <p:stCondLst>
                              <p:cond delay="7500"/>
                            </p:stCondLst>
                            <p:childTnLst>
                              <p:par>
                                <p:cTn id="23" presetID="22" presetClass="entr" presetSubtype="1" fill="hold" grpId="0" nodeType="afterEffect">
                                  <p:stCondLst>
                                    <p:cond delay="2500"/>
                                  </p:stCondLst>
                                  <p:childTnLst>
                                    <p:set>
                                      <p:cBhvr>
                                        <p:cTn id="24" dur="1" fill="hold">
                                          <p:stCondLst>
                                            <p:cond delay="0"/>
                                          </p:stCondLst>
                                        </p:cTn>
                                        <p:tgtEl>
                                          <p:spTgt spid="22"/>
                                        </p:tgtEl>
                                        <p:attrNameLst>
                                          <p:attrName>style.visibility</p:attrName>
                                        </p:attrNameLst>
                                      </p:cBhvr>
                                      <p:to>
                                        <p:strVal val="visible"/>
                                      </p:to>
                                    </p:set>
                                    <p:animEffect transition="in" filter="wipe(up)">
                                      <p:cBhvr>
                                        <p:cTn id="25" dur="1000"/>
                                        <p:tgtEl>
                                          <p:spTgt spid="22"/>
                                        </p:tgtEl>
                                      </p:cBhvr>
                                    </p:animEffect>
                                  </p:childTnLst>
                                </p:cTn>
                              </p:par>
                            </p:childTnLst>
                          </p:cTn>
                        </p:par>
                        <p:par>
                          <p:cTn id="26" fill="hold">
                            <p:stCondLst>
                              <p:cond delay="11000"/>
                            </p:stCondLst>
                            <p:childTnLst>
                              <p:par>
                                <p:cTn id="27" presetID="1" presetClass="exit" presetSubtype="0" fill="hold" grpId="1" nodeType="afterEffect">
                                  <p:stCondLst>
                                    <p:cond delay="4000"/>
                                  </p:stCondLst>
                                  <p:childTnLst>
                                    <p:set>
                                      <p:cBhvr>
                                        <p:cTn id="28" dur="1" fill="hold">
                                          <p:stCondLst>
                                            <p:cond delay="0"/>
                                          </p:stCondLst>
                                        </p:cTn>
                                        <p:tgtEl>
                                          <p:spTgt spid="22"/>
                                        </p:tgtEl>
                                        <p:attrNameLst>
                                          <p:attrName>style.visibility</p:attrName>
                                        </p:attrNameLst>
                                      </p:cBhvr>
                                      <p:to>
                                        <p:strVal val="hidden"/>
                                      </p:to>
                                    </p:set>
                                  </p:childTnLst>
                                </p:cTn>
                              </p:par>
                            </p:childTnLst>
                          </p:cTn>
                        </p:par>
                        <p:par>
                          <p:cTn id="29" fill="hold">
                            <p:stCondLst>
                              <p:cond delay="15000"/>
                            </p:stCondLst>
                            <p:childTnLst>
                              <p:par>
                                <p:cTn id="30" presetID="1" presetClass="entr" presetSubtype="0" fill="hold" nodeType="afterEffect">
                                  <p:stCondLst>
                                    <p:cond delay="1000"/>
                                  </p:stCondLst>
                                  <p:childTnLst>
                                    <p:set>
                                      <p:cBhvr>
                                        <p:cTn id="31" dur="1" fill="hold">
                                          <p:stCondLst>
                                            <p:cond delay="0"/>
                                          </p:stCondLst>
                                        </p:cTn>
                                        <p:tgtEl>
                                          <p:spTgt spid="9"/>
                                        </p:tgtEl>
                                        <p:attrNameLst>
                                          <p:attrName>style.visibility</p:attrName>
                                        </p:attrNameLst>
                                      </p:cBhvr>
                                      <p:to>
                                        <p:strVal val="visible"/>
                                      </p:to>
                                    </p:set>
                                  </p:childTnLst>
                                </p:cTn>
                              </p:par>
                            </p:childTnLst>
                          </p:cTn>
                        </p:par>
                        <p:par>
                          <p:cTn id="32" fill="hold">
                            <p:stCondLst>
                              <p:cond delay="16000"/>
                            </p:stCondLst>
                            <p:childTnLst>
                              <p:par>
                                <p:cTn id="33" presetID="1" presetClass="entr" presetSubtype="0" fill="hold" nodeType="after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par>
                          <p:cTn id="35" fill="hold">
                            <p:stCondLst>
                              <p:cond delay="16000"/>
                            </p:stCondLst>
                            <p:childTnLst>
                              <p:par>
                                <p:cTn id="36" presetID="1" presetClass="entr" presetSubtype="0" fill="hold" nodeType="afterEffect">
                                  <p:stCondLst>
                                    <p:cond delay="500"/>
                                  </p:stCondLst>
                                  <p:childTnLst>
                                    <p:set>
                                      <p:cBhvr>
                                        <p:cTn id="37" dur="1" fill="hold">
                                          <p:stCondLst>
                                            <p:cond delay="0"/>
                                          </p:stCondLst>
                                        </p:cTn>
                                        <p:tgtEl>
                                          <p:spTgt spid="14"/>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childTnLst>
                                </p:cTn>
                              </p:par>
                            </p:childTnLst>
                          </p:cTn>
                        </p:par>
                        <p:par>
                          <p:cTn id="42" fill="hold">
                            <p:stCondLst>
                              <p:cond delay="16500"/>
                            </p:stCondLst>
                            <p:childTnLst>
                              <p:par>
                                <p:cTn id="43" presetID="56" presetClass="path" presetSubtype="0" accel="50000" decel="50000" fill="hold" nodeType="afterEffect">
                                  <p:stCondLst>
                                    <p:cond delay="0"/>
                                  </p:stCondLst>
                                  <p:childTnLst>
                                    <p:animMotion origin="layout" path="M 2.77556E-17 -7.40741E-7 L 0.30417 -0.22546 " pathEditMode="relative" rAng="0" ptsTypes="AA">
                                      <p:cBhvr>
                                        <p:cTn id="44" dur="2000" fill="hold"/>
                                        <p:tgtEl>
                                          <p:spTgt spid="14"/>
                                        </p:tgtEl>
                                        <p:attrNameLst>
                                          <p:attrName>ppt_x</p:attrName>
                                          <p:attrName>ppt_y</p:attrName>
                                        </p:attrNameLst>
                                      </p:cBhvr>
                                      <p:rCtr x="15200" y="-11300"/>
                                    </p:animMotion>
                                  </p:childTnLst>
                                </p:cTn>
                              </p:par>
                              <p:par>
                                <p:cTn id="45" presetID="56" presetClass="path" presetSubtype="0" accel="50000" decel="50000" fill="hold" nodeType="withEffect">
                                  <p:stCondLst>
                                    <p:cond delay="0"/>
                                  </p:stCondLst>
                                  <p:childTnLst>
                                    <p:animMotion origin="layout" path="M 2.77556E-17 1.85185E-6 L 0.29583 -0.22384 " pathEditMode="relative" rAng="0" ptsTypes="AA">
                                      <p:cBhvr>
                                        <p:cTn id="46" dur="2000" fill="hold"/>
                                        <p:tgtEl>
                                          <p:spTgt spid="15"/>
                                        </p:tgtEl>
                                        <p:attrNameLst>
                                          <p:attrName>ppt_x</p:attrName>
                                          <p:attrName>ppt_y</p:attrName>
                                        </p:attrNameLst>
                                      </p:cBhvr>
                                      <p:rCtr x="14800" y="-11200"/>
                                    </p:animMotion>
                                  </p:childTnLst>
                                </p:cTn>
                              </p:par>
                              <p:par>
                                <p:cTn id="47" presetID="56" presetClass="path" presetSubtype="0" accel="50000" decel="50000" fill="hold" nodeType="withEffect">
                                  <p:stCondLst>
                                    <p:cond delay="0"/>
                                  </p:stCondLst>
                                  <p:childTnLst>
                                    <p:animMotion origin="layout" path="M 2.77556E-17 4.81481E-6 L 0.2875 -0.22061 " pathEditMode="relative" rAng="0" ptsTypes="AA">
                                      <p:cBhvr>
                                        <p:cTn id="48" dur="2000" fill="hold"/>
                                        <p:tgtEl>
                                          <p:spTgt spid="16"/>
                                        </p:tgtEl>
                                        <p:attrNameLst>
                                          <p:attrName>ppt_x</p:attrName>
                                          <p:attrName>ppt_y</p:attrName>
                                        </p:attrNameLst>
                                      </p:cBhvr>
                                      <p:rCtr x="14400" y="-11000"/>
                                    </p:animMotion>
                                  </p:childTnLst>
                                </p:cTn>
                              </p:par>
                            </p:childTnLst>
                          </p:cTn>
                        </p:par>
                        <p:par>
                          <p:cTn id="49" fill="hold">
                            <p:stCondLst>
                              <p:cond delay="18500"/>
                            </p:stCondLst>
                            <p:childTnLst>
                              <p:par>
                                <p:cTn id="50" presetID="49" presetClass="path" presetSubtype="0" accel="50000" decel="50000" fill="hold" nodeType="afterEffect">
                                  <p:stCondLst>
                                    <p:cond delay="1000"/>
                                  </p:stCondLst>
                                  <p:childTnLst>
                                    <p:animMotion origin="layout" path="M 0.29583 -0.23172 L 0.62917 0.06828 " pathEditMode="relative" rAng="0" ptsTypes="AA">
                                      <p:cBhvr>
                                        <p:cTn id="51" dur="2000" fill="hold"/>
                                        <p:tgtEl>
                                          <p:spTgt spid="16"/>
                                        </p:tgtEl>
                                        <p:attrNameLst>
                                          <p:attrName>ppt_x</p:attrName>
                                          <p:attrName>ppt_y</p:attrName>
                                        </p:attrNameLst>
                                      </p:cBhvr>
                                      <p:rCtr x="16700" y="15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11" grpId="0"/>
      <p:bldP spid="11"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76200"/>
            <a:ext cx="7162800" cy="461665"/>
          </a:xfrm>
          <a:prstGeom prst="rect">
            <a:avLst/>
          </a:prstGeom>
          <a:noFill/>
        </p:spPr>
        <p:txBody>
          <a:bodyPr wrap="square" rtlCol="0">
            <a:spAutoFit/>
          </a:bodyPr>
          <a:lstStyle/>
          <a:p>
            <a:r>
              <a:rPr lang="zh-CN" altLang="en-US" sz="2400" dirty="0" smtClean="0">
                <a:latin typeface="SimHei" panose="02010609060101010101" pitchFamily="49" charset="-122"/>
                <a:ea typeface="SimHei" panose="02010609060101010101" pitchFamily="49" charset="-122"/>
              </a:rPr>
              <a:t>哪一个更好</a:t>
            </a:r>
            <a:r>
              <a:rPr lang="en-US" sz="2400" dirty="0" smtClean="0">
                <a:latin typeface="SimHei" panose="02010609060101010101" pitchFamily="49" charset="-122"/>
                <a:ea typeface="SimHei" panose="02010609060101010101" pitchFamily="49" charset="-122"/>
              </a:rPr>
              <a:t> – </a:t>
            </a:r>
            <a:r>
              <a:rPr lang="zh-CN" altLang="en-US" sz="2400" dirty="0" smtClean="0">
                <a:latin typeface="SimHei" panose="02010609060101010101" pitchFamily="49" charset="-122"/>
                <a:ea typeface="SimHei" panose="02010609060101010101" pitchFamily="49" charset="-122"/>
              </a:rPr>
              <a:t>定期存款或者小额存款</a:t>
            </a:r>
            <a:r>
              <a:rPr lang="en-US" sz="2400" dirty="0" smtClean="0">
                <a:latin typeface="SimHei" panose="02010609060101010101" pitchFamily="49" charset="-122"/>
                <a:ea typeface="SimHei" panose="02010609060101010101" pitchFamily="49" charset="-122"/>
              </a:rPr>
              <a:t>?</a:t>
            </a:r>
            <a:endParaRPr lang="en-US" sz="2400" dirty="0">
              <a:latin typeface="SimHei" panose="02010609060101010101" pitchFamily="49" charset="-122"/>
              <a:ea typeface="SimHei" panose="02010609060101010101" pitchFamily="49" charset="-122"/>
            </a:endParaRPr>
          </a:p>
        </p:txBody>
      </p:sp>
      <p:cxnSp>
        <p:nvCxnSpPr>
          <p:cNvPr id="5" name="Straight Connector 4"/>
          <p:cNvCxnSpPr/>
          <p:nvPr/>
        </p:nvCxnSpPr>
        <p:spPr>
          <a:xfrm>
            <a:off x="228600" y="533400"/>
            <a:ext cx="4495800" cy="158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09600" y="1828800"/>
            <a:ext cx="7696200" cy="2862322"/>
          </a:xfrm>
          <a:prstGeom prst="rect">
            <a:avLst/>
          </a:prstGeom>
          <a:solidFill>
            <a:schemeClr val="bg1"/>
          </a:solidFill>
          <a:ln w="38100">
            <a:solidFill>
              <a:srgbClr val="FF0000"/>
            </a:solidFill>
          </a:ln>
          <a:effectLst>
            <a:outerShdw blurRad="63500" sx="102000" sy="102000" algn="ctr" rotWithShape="0">
              <a:prstClr val="black">
                <a:alpha val="40000"/>
              </a:prstClr>
            </a:outerShdw>
          </a:effectLst>
        </p:spPr>
        <p:txBody>
          <a:bodyPr wrap="square" rtlCol="0">
            <a:spAutoFit/>
          </a:bodyPr>
          <a:lstStyle/>
          <a:p>
            <a:r>
              <a:rPr lang="zh-CN" altLang="en-US" sz="2000" b="1" dirty="0" smtClean="0">
                <a:latin typeface="SimHei" panose="02010609060101010101" pitchFamily="49" charset="-122"/>
                <a:ea typeface="SimHei" panose="02010609060101010101" pitchFamily="49" charset="-122"/>
                <a:cs typeface="Arial" pitchFamily="34" charset="0"/>
              </a:rPr>
              <a:t>定期存款和小额存款给你的投资利息</a:t>
            </a:r>
            <a:endParaRPr lang="en-US" sz="2000" b="1" dirty="0" smtClean="0">
              <a:latin typeface="SimHei" panose="02010609060101010101" pitchFamily="49" charset="-122"/>
              <a:ea typeface="SimHei" panose="02010609060101010101" pitchFamily="49" charset="-122"/>
              <a:cs typeface="Arial" pitchFamily="34" charset="0"/>
            </a:endParaRPr>
          </a:p>
          <a:p>
            <a:endParaRPr lang="en-US" sz="2000" b="1" dirty="0" smtClean="0">
              <a:latin typeface="SimHei" panose="02010609060101010101" pitchFamily="49" charset="-122"/>
              <a:ea typeface="SimHei" panose="02010609060101010101" pitchFamily="49" charset="-122"/>
              <a:cs typeface="Arial" pitchFamily="34" charset="0"/>
            </a:endParaRPr>
          </a:p>
          <a:p>
            <a:r>
              <a:rPr lang="zh-CN" altLang="en-US" sz="2000" b="1" dirty="0" smtClean="0">
                <a:latin typeface="SimHei" panose="02010609060101010101" pitchFamily="49" charset="-122"/>
                <a:ea typeface="SimHei" panose="02010609060101010101" pitchFamily="49" charset="-122"/>
                <a:cs typeface="Arial" pitchFamily="34" charset="0"/>
              </a:rPr>
              <a:t>如果你一次性可以有比较大金额投资</a:t>
            </a:r>
            <a:r>
              <a:rPr lang="en-US" sz="2000" b="1" dirty="0" smtClean="0">
                <a:latin typeface="SimHei" panose="02010609060101010101" pitchFamily="49" charset="-122"/>
                <a:ea typeface="SimHei" panose="02010609060101010101" pitchFamily="49" charset="-122"/>
                <a:cs typeface="Arial" pitchFamily="34" charset="0"/>
              </a:rPr>
              <a:t>, </a:t>
            </a:r>
          </a:p>
          <a:p>
            <a:r>
              <a:rPr lang="zh-CN" altLang="en-US" sz="2000" b="1" dirty="0" smtClean="0">
                <a:latin typeface="SimHei" panose="02010609060101010101" pitchFamily="49" charset="-122"/>
                <a:ea typeface="SimHei" panose="02010609060101010101" pitchFamily="49" charset="-122"/>
                <a:cs typeface="Arial" pitchFamily="34" charset="0"/>
              </a:rPr>
              <a:t>选择定期存款。</a:t>
            </a:r>
            <a:endParaRPr lang="en-US" sz="2000" b="1" dirty="0" smtClean="0">
              <a:latin typeface="SimHei" panose="02010609060101010101" pitchFamily="49" charset="-122"/>
              <a:ea typeface="SimHei" panose="02010609060101010101" pitchFamily="49" charset="-122"/>
              <a:cs typeface="Arial" pitchFamily="34" charset="0"/>
            </a:endParaRPr>
          </a:p>
          <a:p>
            <a:endParaRPr lang="en-US" sz="2000" b="1" dirty="0" smtClean="0">
              <a:latin typeface="SimHei" panose="02010609060101010101" pitchFamily="49" charset="-122"/>
              <a:ea typeface="SimHei" panose="02010609060101010101" pitchFamily="49" charset="-122"/>
              <a:cs typeface="Arial" pitchFamily="34" charset="0"/>
            </a:endParaRPr>
          </a:p>
          <a:p>
            <a:r>
              <a:rPr lang="zh-CN" altLang="en-US" sz="2000" b="1" dirty="0" smtClean="0">
                <a:latin typeface="SimHei" panose="02010609060101010101" pitchFamily="49" charset="-122"/>
                <a:ea typeface="SimHei" panose="02010609060101010101" pitchFamily="49" charset="-122"/>
                <a:cs typeface="Arial" pitchFamily="34" charset="0"/>
              </a:rPr>
              <a:t>当你想定期地投资一个较小金额</a:t>
            </a:r>
            <a:r>
              <a:rPr lang="en-US" sz="2000" b="1" dirty="0" smtClean="0">
                <a:latin typeface="SimHei" panose="02010609060101010101" pitchFamily="49" charset="-122"/>
                <a:ea typeface="SimHei" panose="02010609060101010101" pitchFamily="49" charset="-122"/>
                <a:cs typeface="Arial" pitchFamily="34" charset="0"/>
              </a:rPr>
              <a:t>, </a:t>
            </a:r>
            <a:r>
              <a:rPr lang="zh-CN" altLang="en-US" sz="2000" b="1" dirty="0" smtClean="0">
                <a:latin typeface="SimHei" panose="02010609060101010101" pitchFamily="49" charset="-122"/>
                <a:ea typeface="SimHei" panose="02010609060101010101" pitchFamily="49" charset="-122"/>
                <a:cs typeface="Arial" pitchFamily="34" charset="0"/>
              </a:rPr>
              <a:t>选择小额存款</a:t>
            </a:r>
            <a:endParaRPr lang="en-US" sz="2000" b="1" dirty="0" smtClean="0">
              <a:latin typeface="SimHei" panose="02010609060101010101" pitchFamily="49" charset="-122"/>
              <a:ea typeface="SimHei" panose="02010609060101010101" pitchFamily="49" charset="-122"/>
              <a:cs typeface="Arial" pitchFamily="34" charset="0"/>
            </a:endParaRPr>
          </a:p>
          <a:p>
            <a:endParaRPr lang="en-US" sz="2000" b="1" dirty="0" smtClean="0">
              <a:latin typeface="SimHei" panose="02010609060101010101" pitchFamily="49" charset="-122"/>
              <a:ea typeface="SimHei" panose="02010609060101010101" pitchFamily="49" charset="-122"/>
              <a:cs typeface="Arial" pitchFamily="34" charset="0"/>
            </a:endParaRPr>
          </a:p>
          <a:p>
            <a:r>
              <a:rPr lang="zh-CN" altLang="en-US" sz="2000" b="1" dirty="0" smtClean="0">
                <a:latin typeface="SimHei" panose="02010609060101010101" pitchFamily="49" charset="-122"/>
                <a:ea typeface="SimHei" panose="02010609060101010101" pitchFamily="49" charset="-122"/>
                <a:cs typeface="Arial" pitchFamily="34" charset="0"/>
              </a:rPr>
              <a:t>这里会有你可以投资的其他模式。观看我们的关于投资的视频来了解更多</a:t>
            </a:r>
            <a:r>
              <a:rPr lang="en-US" sz="2000" b="1" dirty="0" smtClean="0">
                <a:latin typeface="SimHei" panose="02010609060101010101" pitchFamily="49" charset="-122"/>
                <a:ea typeface="SimHei" panose="02010609060101010101" pitchFamily="49" charset="-122"/>
                <a:cs typeface="Arial" pitchFamily="34" charset="0"/>
              </a:rPr>
              <a:t>!</a:t>
            </a:r>
          </a:p>
        </p:txBody>
      </p:sp>
    </p:spTree>
  </p:cSld>
  <p:clrMapOvr>
    <a:masterClrMapping/>
  </p:clrMapOvr>
  <p:transition advTm="17456"/>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300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549</TotalTime>
  <Words>827</Words>
  <Application>Microsoft Office PowerPoint</Application>
  <PresentationFormat>On-screen Show (4:3)</PresentationFormat>
  <Paragraphs>53</Paragraphs>
  <Slides>8</Slides>
  <Notes>0</Notes>
  <HiddenSlides>0</HiddenSlides>
  <MMClips>1</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dc:creator>
  <cp:lastModifiedBy>Chen, Alven</cp:lastModifiedBy>
  <cp:revision>44</cp:revision>
  <dcterms:created xsi:type="dcterms:W3CDTF">2018-10-03T04:40:51Z</dcterms:created>
  <dcterms:modified xsi:type="dcterms:W3CDTF">2019-07-05T06:37:17Z</dcterms:modified>
</cp:coreProperties>
</file>