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1D0-D203-4362-8166-FA6B4EED5C6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A045-CDC1-438E-9F29-AD4B8574F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Growth-Music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895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为将来而储蓄</a:t>
            </a:r>
            <a:endParaRPr 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Growth-Music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924800" y="5867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怎样从储蓄中获利？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334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v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31" y="2209800"/>
            <a:ext cx="2465569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NSCpng-1538657378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164080"/>
            <a:ext cx="2344616" cy="134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post-office-savings-sche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118360"/>
            <a:ext cx="2194560" cy="1463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16002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PPF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PF</a:t>
            </a:r>
            <a:endParaRPr lang="en-US" sz="4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940713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我们的政府为储蓄提供了一系列方案</a:t>
            </a:r>
            <a:endParaRPr lang="en-US" sz="22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8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228600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您可以将这笔钱放入邮局储蓄计划。该项计划和普通银行账户类似。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3" y="-101263"/>
              <a:ext cx="38925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没问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题。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您只需要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卢比就可以开一个账户了。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-256639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将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以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4%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的利率赚取利息。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同时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,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您不需要为任何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10000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卢比以下的利息收入付税。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当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然！只要您的儿子已年满十岁。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14800" y="685800"/>
            <a:ext cx="3733800" cy="1752600"/>
            <a:chOff x="41148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8090" y="1041737"/>
              <a:ext cx="2999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我手头有些钱想存，请问有什么储蓄渠道吗？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4" name="Oval Callout 1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090" y="2492514"/>
              <a:ext cx="2999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真不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错！但是我手里并没有太多钱。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90" y="2514600"/>
              <a:ext cx="261851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能够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赚多少利息呢？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2514600"/>
              <a:ext cx="35814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能以我儿子的名义开个账户吗？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2514600"/>
              <a:ext cx="35814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太棒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了！谢谢您！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么是邮局储蓄计划？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629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3431490" cy="4953000"/>
          </a:xfrm>
          <a:prstGeom prst="rect">
            <a:avLst/>
          </a:prstGeom>
        </p:spPr>
      </p:pic>
    </p:spTree>
  </p:cSld>
  <p:clrMapOvr>
    <a:masterClrMapping/>
  </p:clrMapOvr>
  <p:transition advTm="38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9" name="Rectangle 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好呀！您可以将这笔钱投入国民储蓄劵。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86745" y="3657600"/>
            <a:ext cx="3442855" cy="1603176"/>
            <a:chOff x="-16486" y="-304800"/>
            <a:chExt cx="4096537" cy="1603176"/>
          </a:xfrm>
        </p:grpSpPr>
        <p:sp>
          <p:nvSpPr>
            <p:cNvPr id="15" name="Rectangle 1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486" y="-25063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没问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题。在国民储蓄劵中，您投入的金额必须为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卢比的倍数，最低投入金额为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14455" y="3657600"/>
            <a:ext cx="3429000" cy="1524000"/>
            <a:chOff x="0" y="-304800"/>
            <a:chExt cx="4080051" cy="1524000"/>
          </a:xfrm>
        </p:grpSpPr>
        <p:sp>
          <p:nvSpPr>
            <p:cNvPr id="24" name="Rectangle 23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4850" y="-76200"/>
              <a:ext cx="371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您将赚取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8%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的年复利。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0" name="Rectangle 2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根据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IT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法案的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sec 80C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条例，国民储蓄劵符合退税条件！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2209800"/>
              <a:ext cx="35814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我刚刚做完了一份园艺工作，现在我想将我的工资收入存起来。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8" name="Oval Callout 1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好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的。我能在国民储蓄劵中投入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2500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1" name="Oval Callout 2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我能够获得多少利息收入？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7" name="Oval Callout 26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2362200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我需要为我的利息收入付多少税呢？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3" name="Oval Callout 3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24400" y="2286000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能以我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11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岁女儿的名义购买国民储蓄劵吗？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3657600"/>
            <a:ext cx="3429000" cy="1676400"/>
            <a:chOff x="0" y="-304800"/>
            <a:chExt cx="4080051" cy="1676400"/>
          </a:xfrm>
        </p:grpSpPr>
        <p:sp>
          <p:nvSpPr>
            <p:cNvPr id="36" name="Rectangle 35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4850" y="-304800"/>
              <a:ext cx="37173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是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不论是以您自己的名义还是以您女儿的名义，您都可以购买国民储蓄劵。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青少年们也可以为自己购买国民储蓄劵！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是国民储蓄劵？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4127218" cy="5600369"/>
          </a:xfrm>
          <a:prstGeom prst="rect">
            <a:avLst/>
          </a:prstGeom>
        </p:spPr>
      </p:pic>
    </p:spTree>
  </p:cSld>
  <p:clrMapOvr>
    <a:masterClrMapping/>
  </p:clrMapOvr>
  <p:transition advTm="40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47855" y="3810000"/>
            <a:ext cx="3429000" cy="1524000"/>
            <a:chOff x="0" y="-304800"/>
            <a:chExt cx="4080051" cy="15240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二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位可以将这笔钱投进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KVP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计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划。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0" y="3810000"/>
            <a:ext cx="3442855" cy="1524000"/>
            <a:chOff x="-16486" y="-304800"/>
            <a:chExt cx="4096537" cy="1524000"/>
          </a:xfrm>
        </p:grpSpPr>
        <p:sp>
          <p:nvSpPr>
            <p:cNvPr id="32" name="Rectangle 3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486" y="-152400"/>
              <a:ext cx="40800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KVP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要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求最低投入金额为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1000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卢比。超出最低金额的投资必须为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10000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卢比的倍数。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0" y="3810000"/>
            <a:ext cx="3429000" cy="1524000"/>
            <a:chOff x="0" y="-304800"/>
            <a:chExt cx="4080051" cy="1524000"/>
          </a:xfrm>
        </p:grpSpPr>
        <p:sp>
          <p:nvSpPr>
            <p:cNvPr id="41" name="Rectangle 4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850" y="-76200"/>
              <a:ext cx="371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您将赚取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7.7%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的年复利。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4000" y="3810000"/>
            <a:ext cx="3429000" cy="1676400"/>
            <a:chOff x="0" y="-304800"/>
            <a:chExt cx="4080051" cy="1676400"/>
          </a:xfrm>
        </p:grpSpPr>
        <p:sp>
          <p:nvSpPr>
            <p:cNvPr id="53" name="Rectangle 5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850" y="-180439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是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可以以二位的共同名义购买，或者以二位子女的名义进行购买。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7745" y="838200"/>
            <a:ext cx="3747655" cy="1752600"/>
            <a:chOff x="4114800" y="1981200"/>
            <a:chExt cx="3747655" cy="1752600"/>
          </a:xfrm>
        </p:grpSpPr>
        <p:sp>
          <p:nvSpPr>
            <p:cNvPr id="29" name="Oval Callout 2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1055" y="2413337"/>
              <a:ext cx="35814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们一起经营一家餐馆。我们现在想将最近赚到的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10000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卢比存起来。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35" name="Oval Callout 3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244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很不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错。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我们需要将所有的钱都投入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KVP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38" name="Oval Callout 3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我们能够得到多少利息回报？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50" name="Oval Callout 49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8200" y="2337137"/>
              <a:ext cx="26670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我们能以我们俩的共同名义购买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KVP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吗？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Kisan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Vikas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Patra (KVP)?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562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29583" y="853197"/>
            <a:ext cx="5128217" cy="5471403"/>
            <a:chOff x="129583" y="853197"/>
            <a:chExt cx="5128217" cy="5471403"/>
          </a:xfrm>
        </p:grpSpPr>
        <p:pic>
          <p:nvPicPr>
            <p:cNvPr id="8" name="Picture 7" descr="1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3783" y="929397"/>
              <a:ext cx="2004017" cy="5334000"/>
            </a:xfrm>
            <a:prstGeom prst="rect">
              <a:avLst/>
            </a:prstGeom>
          </p:spPr>
        </p:pic>
        <p:pic>
          <p:nvPicPr>
            <p:cNvPr id="9" name="Picture 8" descr="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83" y="853197"/>
              <a:ext cx="4038600" cy="5471403"/>
            </a:xfrm>
            <a:prstGeom prst="rect">
              <a:avLst/>
            </a:prstGeom>
          </p:spPr>
        </p:pic>
      </p:grpSp>
    </p:spTree>
  </p:cSld>
  <p:clrMapOvr>
    <a:masterClrMapping/>
  </p:clrMapOvr>
  <p:transition advTm="37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0" name="Rectangle 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152400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没问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题。公积金是个不错的选择。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6" name="Rectangle 1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486" y="-180439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每一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年，您可以在公积金中投入任何介于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500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卢比和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150000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卢比的金额。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50" y="-76200"/>
              <a:ext cx="371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您将赚取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8%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的年复利。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-194953"/>
              <a:ext cx="40800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15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年后到期。但是您也可以在到期前的一年中将到期日再推后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5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年。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3581400"/>
            <a:ext cx="3429000" cy="1676400"/>
            <a:chOff x="0" y="-304800"/>
            <a:chExt cx="4080051" cy="1676400"/>
          </a:xfrm>
        </p:grpSpPr>
        <p:sp>
          <p:nvSpPr>
            <p:cNvPr id="37" name="Rectangle 36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850" y="-180439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是的。您可以以自己本人或者以您子女的名义开一个公积金账户。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9" name="Oval Callout 1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好。我能投多少钱到公积金里呢？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我能够得到多少利息回报？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492514"/>
              <a:ext cx="27432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公积金存款什么时候到期呢？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24400" y="2286000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我能以我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11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岁儿子的名义开一个公积金账户吗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3" name="Oval Callout 1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2362200"/>
              <a:ext cx="31242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您能给我建议一个不用付税的存款计划吗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是公积金？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01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2365092" cy="5715000"/>
          </a:xfrm>
          <a:prstGeom prst="rect">
            <a:avLst/>
          </a:prstGeom>
        </p:spPr>
      </p:pic>
    </p:spTree>
  </p:cSld>
  <p:clrMapOvr>
    <a:masterClrMapping/>
  </p:clrMapOvr>
  <p:transition advTm="3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23510" y="3886200"/>
            <a:ext cx="3448462" cy="1676400"/>
            <a:chOff x="0" y="-304800"/>
            <a:chExt cx="4103208" cy="1676400"/>
          </a:xfrm>
        </p:grpSpPr>
        <p:sp>
          <p:nvSpPr>
            <p:cNvPr id="13" name="Rectangle 1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57" y="-274130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这是一个退休金准备计划。您和您的雇主会将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12%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的基本工资存入该准备账户。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0" y="3886200"/>
            <a:ext cx="3429000" cy="1524000"/>
            <a:chOff x="0" y="-304800"/>
            <a:chExt cx="4080051" cy="1524000"/>
          </a:xfrm>
        </p:grpSpPr>
        <p:sp>
          <p:nvSpPr>
            <p:cNvPr id="28" name="Rectangle 27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850" y="-76200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您会获得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7.7%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的年复利收益。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886200"/>
            <a:ext cx="3429000" cy="1676400"/>
            <a:chOff x="0" y="-304800"/>
            <a:chExt cx="4080051" cy="1676400"/>
          </a:xfrm>
        </p:grpSpPr>
        <p:sp>
          <p:nvSpPr>
            <p:cNvPr id="34" name="Rectangle 33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850" y="-180439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您新的雇主将向您现有的准备基金账号中存入资金。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533400"/>
            <a:ext cx="3962400" cy="2133600"/>
            <a:chOff x="3886200" y="1600200"/>
            <a:chExt cx="3962400" cy="2133600"/>
          </a:xfrm>
        </p:grpSpPr>
        <p:sp>
          <p:nvSpPr>
            <p:cNvPr id="16" name="Oval Callout 15"/>
            <p:cNvSpPr/>
            <p:nvPr/>
          </p:nvSpPr>
          <p:spPr>
            <a:xfrm>
              <a:off x="3886200" y="1600200"/>
              <a:ext cx="3962400" cy="2133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1981200"/>
              <a:ext cx="35814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我刚开始工作不久。我雇主告诉我，我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12%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的基本工资会被扣除并存入准备基金中。这是什么计划？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1000" y="609600"/>
            <a:ext cx="3733800" cy="1752600"/>
            <a:chOff x="4114800" y="1981200"/>
            <a:chExt cx="3733800" cy="1752600"/>
          </a:xfrm>
        </p:grpSpPr>
        <p:sp>
          <p:nvSpPr>
            <p:cNvPr id="25" name="Oval Callout 2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我能获得多少利息回报呢？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91000" y="609600"/>
            <a:ext cx="3733800" cy="1981200"/>
            <a:chOff x="4114800" y="1981200"/>
            <a:chExt cx="3733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2500924"/>
              <a:ext cx="3048000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如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果我换了工作，我的准备基金该怎么办？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什么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是准备基金？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2-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1650023" cy="5867400"/>
          </a:xfrm>
          <a:prstGeom prst="rect">
            <a:avLst/>
          </a:prstGeom>
        </p:spPr>
      </p:pic>
    </p:spTree>
  </p:cSld>
  <p:clrMapOvr>
    <a:masterClrMapping/>
  </p:clrMapOvr>
  <p:transition advTm="28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90600" y="1600200"/>
            <a:ext cx="7010400" cy="4114800"/>
            <a:chOff x="990600" y="1600200"/>
            <a:chExt cx="7010400" cy="4114800"/>
          </a:xfrm>
        </p:grpSpPr>
        <p:grpSp>
          <p:nvGrpSpPr>
            <p:cNvPr id="4" name="Group 3"/>
            <p:cNvGrpSpPr/>
            <p:nvPr/>
          </p:nvGrpSpPr>
          <p:grpSpPr>
            <a:xfrm>
              <a:off x="990600" y="1600200"/>
              <a:ext cx="7010400" cy="4114800"/>
              <a:chOff x="1143000" y="2057400"/>
              <a:chExt cx="7010400" cy="4114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743200"/>
                <a:ext cx="381000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4267200" y="2971800"/>
                <a:ext cx="457200" cy="685800"/>
                <a:chOff x="5410200" y="3200400"/>
                <a:chExt cx="457200" cy="685800"/>
              </a:xfrm>
            </p:grpSpPr>
            <p:pic>
              <p:nvPicPr>
                <p:cNvPr id="18" name="Picture 17" descr="15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88889" t="29386" b="57092"/>
                <a:stretch>
                  <a:fillRect/>
                </a:stretch>
              </p:blipFill>
              <p:spPr>
                <a:xfrm flipV="1">
                  <a:off x="5486400" y="3200400"/>
                  <a:ext cx="381000" cy="685800"/>
                </a:xfrm>
                <a:prstGeom prst="rect">
                  <a:avLst/>
                </a:prstGeom>
              </p:spPr>
            </p:pic>
            <p:sp>
              <p:nvSpPr>
                <p:cNvPr id="19" name="Oval 18"/>
                <p:cNvSpPr/>
                <p:nvPr/>
              </p:nvSpPr>
              <p:spPr>
                <a:xfrm>
                  <a:off x="5410200" y="3548059"/>
                  <a:ext cx="1524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1143000" y="2057400"/>
                <a:ext cx="7010400" cy="411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52600" y="220980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其</a:t>
                </a:r>
                <a:r>
                  <a:rPr lang="zh-CN" altLang="en-US" sz="24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他的投资选择还有：</a:t>
                </a:r>
                <a:endPara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  <p:pic>
            <p:nvPicPr>
              <p:cNvPr id="10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124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28800" y="3124200"/>
                <a:ext cx="2646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股票</a:t>
                </a:r>
                <a:endPara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7338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828800" y="3729335"/>
                <a:ext cx="338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共同基金</a:t>
                </a:r>
                <a:endPara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  <p:pic>
            <p:nvPicPr>
              <p:cNvPr id="14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4267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28800" y="4313789"/>
                <a:ext cx="624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国</a:t>
                </a:r>
                <a:r>
                  <a:rPr lang="zh-CN" altLang="en-US" sz="24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Arial" pitchFamily="34" charset="0"/>
                  </a:rPr>
                  <a:t>民年金计划</a:t>
                </a:r>
                <a:endParaRPr 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143000" y="5177135"/>
              <a:ext cx="685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想要了解更多吗？去银行或找个专家聊聊吧！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76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步是什么？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533400"/>
            <a:ext cx="220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1042</Words>
  <Application>Microsoft Office PowerPoint</Application>
  <Paragraphs>59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Xu, Yu</cp:lastModifiedBy>
  <cp:revision>21</cp:revision>
  <dcterms:created xsi:type="dcterms:W3CDTF">2018-10-30T04:43:20Z</dcterms:created>
  <dcterms:modified xsi:type="dcterms:W3CDTF">2019-06-28T09:26:46Z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