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Relationship Id="rId5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FFA60-33CA-4392-8A81-51AC8744ED00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4C19D-90A1-455B-82EB-DA16C020FA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9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C19D-90A1-455B-82EB-DA16C020FAB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6DFF3-DC60-498D-BD7D-644DD8079244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CQ%20kids\Pratham\Financial%20Literacy\Help%20Animation\Music\Sunny%20Side%20Up.wav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2747225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了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你的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客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户</a:t>
            </a:r>
            <a:endParaRPr 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Sunny Side Up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6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什么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是了解你的客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户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2286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1524000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银行检查客户身份的政策流程</a:t>
            </a:r>
            <a:endParaRPr lang="en-US" sz="20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pic>
        <p:nvPicPr>
          <p:cNvPr id="1026" name="Picture 2" descr="C:\Users\abcd\AppData\Local\Microsoft\Windows\Temporary Internet Files\Content.IE5\U91WWNCO\bitterjug_Magnifying_Glass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175447"/>
            <a:ext cx="1485378" cy="1091753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048000" y="2565847"/>
            <a:ext cx="152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客户</a:t>
            </a:r>
            <a:endParaRPr lang="en-US" sz="4400" b="1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4724400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其它人无法用你的名字做任何事</a:t>
            </a:r>
            <a:endParaRPr lang="en-US" sz="20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4200" y="5326559"/>
            <a:ext cx="342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客户</a:t>
            </a:r>
            <a:endParaRPr lang="en-US" sz="4400" b="1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0" y="5326559"/>
            <a:ext cx="22098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其它人</a:t>
            </a:r>
            <a:endParaRPr lang="en-US" sz="4400" b="1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 advTm="189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.55112E-17 -4.07407E-6 C 5.55112E-17 -4.07407E-6 0.02326 -0.06134 0.02326 -0.06111 C 0.0467 -0.11134 0.08368 -0.13101 0.1375 -0.13101 C 0.16493 -0.13101 0.18976 -0.12361 0.20903 -0.11134 C 0.22257 -0.10277 0.23906 -0.09791 0.25694 -0.09791 C 0.29132 -0.09791 0.32031 -0.11504 0.33125 -0.13935 C 0.33125 -0.13912 0.34375 -0.16851 0.34375 -0.16851 C 0.34375 -0.16851 0.31892 -0.10648 0.31892 -0.10625 C 0.29549 -0.0574 0.25851 -0.03773 0.20625 -0.03773 C 0.17865 -0.03773 0.15243 -0.04513 0.13194 -0.05856 C 0.11944 -0.06597 0.10313 -0.07083 0.08663 -0.07083 C 0.05226 -0.07083 0.02326 -0.0537 0.01233 -0.02939 C 0.01233 -0.02916 5.55112E-17 -4.07407E-6 5.55112E-17 -4.07407E-6 Z " pathEditMode="relative" rAng="0" ptsTypes="fffffffffffff">
                                      <p:cBhvr>
                                        <p:cTn id="19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00" y="-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7200" y="1066800"/>
            <a:ext cx="5562600" cy="461665"/>
            <a:chOff x="5562600" y="3810000"/>
            <a:chExt cx="5562600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5867400" y="3810000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身份证明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6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457200" y="2286000"/>
            <a:ext cx="4800600" cy="461665"/>
            <a:chOff x="5562600" y="3810000"/>
            <a:chExt cx="4800600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5867400" y="3810000"/>
              <a:ext cx="449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地址证明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12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sp>
        <p:nvSpPr>
          <p:cNvPr id="13" name="TextBox 12"/>
          <p:cNvSpPr txBox="1"/>
          <p:nvPr/>
        </p:nvSpPr>
        <p:spPr>
          <a:xfrm>
            <a:off x="1447800" y="1671935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你就是你说的那样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3018389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你住在你说的地址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762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了解你的客户所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必须的文件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28600" y="533400"/>
            <a:ext cx="63246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5200" y="617220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身份证</a:t>
            </a:r>
            <a:endParaRPr lang="en-US" sz="20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24767" y="61468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护照</a:t>
            </a:r>
            <a:endParaRPr lang="en-US" sz="20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24767" y="6193307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驾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驶执照</a:t>
            </a:r>
            <a:endParaRPr lang="en-US" sz="20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pic>
        <p:nvPicPr>
          <p:cNvPr id="1027" name="Picture 3" descr="\\UBSPROD.MSAD.UBS.NET\UserData\wanggeo\RF\Desktop\Picture 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004" y="3781388"/>
            <a:ext cx="521017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UBSPROD.MSAD.UBS.NET\UserData\wanggeo\RF\Desktop\driver licens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317" y="3747521"/>
            <a:ext cx="25527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\\UBSPROD.MSAD.UBS.NET\UserData\wanggeo\RF\Desktop\passpor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3573462"/>
            <a:ext cx="1750754" cy="244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68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3" grpId="0"/>
      <p:bldP spid="23" grpId="1"/>
      <p:bldP spid="25" grpId="0"/>
      <p:bldP spid="25" grpId="1"/>
      <p:bldP spid="26" grpId="0"/>
      <p:bldP spid="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哪里需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要了解你的客户？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28600" y="533400"/>
            <a:ext cx="4572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57200" y="1066800"/>
            <a:ext cx="5562600" cy="461665"/>
            <a:chOff x="5562600" y="3810000"/>
            <a:chExt cx="5562600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5867400" y="3810000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银行间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7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8" name="Group 7"/>
          <p:cNvGrpSpPr/>
          <p:nvPr/>
        </p:nvGrpSpPr>
        <p:grpSpPr>
          <a:xfrm>
            <a:off x="457200" y="2052935"/>
            <a:ext cx="7924800" cy="461665"/>
            <a:chOff x="5562600" y="3810000"/>
            <a:chExt cx="7924800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5867400" y="3810000"/>
              <a:ext cx="76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服务中心提供了解客户表格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10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457200" y="3048000"/>
            <a:ext cx="7924800" cy="461665"/>
            <a:chOff x="5562600" y="3810000"/>
            <a:chExt cx="7924800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5867400" y="3810000"/>
              <a:ext cx="76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在线下载表格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13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7" name="Group 16"/>
          <p:cNvGrpSpPr/>
          <p:nvPr/>
        </p:nvGrpSpPr>
        <p:grpSpPr>
          <a:xfrm>
            <a:off x="1600200" y="4114800"/>
            <a:ext cx="5791200" cy="1219200"/>
            <a:chOff x="-1877290" y="1828800"/>
            <a:chExt cx="2895600" cy="1219200"/>
          </a:xfrm>
        </p:grpSpPr>
        <p:sp>
          <p:nvSpPr>
            <p:cNvPr id="18" name="Rectangle 17"/>
            <p:cNvSpPr/>
            <p:nvPr/>
          </p:nvSpPr>
          <p:spPr>
            <a:xfrm>
              <a:off x="-1828800" y="1828800"/>
              <a:ext cx="2819400" cy="1219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877290" y="2096869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提交复印件，携带原件备查</a:t>
              </a:r>
              <a:endParaRPr 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1678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\\UBSPROD.MSAD.UBS.NET\UserData\wanggeo\RF\Desktop\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639" y="2710010"/>
            <a:ext cx="5238322" cy="400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762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什么是身份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证？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3581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19200" y="3352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公民的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唯一识别码</a:t>
            </a:r>
            <a:endParaRPr lang="en-US" b="1" dirty="0" smtClean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2629694" y="3161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5200" y="4508904"/>
            <a:ext cx="1033508" cy="2196696"/>
          </a:xfrm>
          <a:prstGeom prst="rect">
            <a:avLst/>
          </a:prstGeom>
        </p:spPr>
      </p:pic>
      <p:pic>
        <p:nvPicPr>
          <p:cNvPr id="18" name="Picture 17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0" y="4508904"/>
            <a:ext cx="972232" cy="219669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81200" y="4038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姓名</a:t>
            </a:r>
            <a:endParaRPr lang="en-US" b="1" dirty="0" smtClean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600" y="43565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生日</a:t>
            </a:r>
            <a:endParaRPr lang="en-US" b="1" dirty="0" smtClean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86600" y="420410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地址</a:t>
            </a:r>
            <a:endParaRPr lang="en-US" b="1" dirty="0" smtClean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pic>
        <p:nvPicPr>
          <p:cNvPr id="1027" name="Picture 3" descr="C:\Users\abcd\AppData\Local\Microsoft\Windows\Temporary Internet Files\Content.IE5\ERPMI23B\nwmPa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4204104"/>
            <a:ext cx="467693" cy="450817"/>
          </a:xfrm>
          <a:prstGeom prst="rect">
            <a:avLst/>
          </a:prstGeom>
          <a:noFill/>
        </p:spPr>
      </p:pic>
      <p:pic>
        <p:nvPicPr>
          <p:cNvPr id="19" name="Picture 18" descr="17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1600200" y="4432704"/>
            <a:ext cx="1621444" cy="219669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248400" y="3886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性别</a:t>
            </a:r>
            <a:endParaRPr lang="en-US" b="1" dirty="0" smtClean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690936" y="4813704"/>
            <a:ext cx="1600200" cy="1828800"/>
            <a:chOff x="3690936" y="4813704"/>
            <a:chExt cx="1600200" cy="1828800"/>
          </a:xfrm>
        </p:grpSpPr>
        <p:sp>
          <p:nvSpPr>
            <p:cNvPr id="16" name="Flowchart: Magnetic Disk 15"/>
            <p:cNvSpPr/>
            <p:nvPr/>
          </p:nvSpPr>
          <p:spPr>
            <a:xfrm>
              <a:off x="3733800" y="4813704"/>
              <a:ext cx="1524000" cy="1828800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90936" y="557688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政府数据库</a:t>
              </a:r>
              <a:endParaRPr 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40116" y="3364468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详细的个人信息储存在政府数据库中</a:t>
            </a:r>
            <a:endParaRPr lang="en-US" b="1" dirty="0" smtClean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5336" y="3389868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可以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在中国境内任何地区获得</a:t>
            </a:r>
            <a:endParaRPr lang="en-US" b="1" dirty="0" smtClean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pic>
        <p:nvPicPr>
          <p:cNvPr id="2050" name="Picture 2" descr="\\UBSPROD.MSAD.UBS.NET\UserData\wanggeo\RF\Desktop\Picture 1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893" y="990600"/>
            <a:ext cx="598870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46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00"/>
                            </p:stCondLst>
                            <p:childTnLst>
                              <p:par>
                                <p:cTn id="23" presetID="22" presetClass="exit" presetSubtype="8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2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2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2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2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20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3993 -0.02708 0.08004 -0.05417 0.11511 -0.03426 C 0.15018 -0.01435 0.19462 0.09352 0.21059 0.11921 " pathEditMode="relative" ptsTypes="aaA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20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837 -0.03472 -0.07656 -0.06922 -0.10607 -0.05232 C -0.13559 -0.03542 -0.16597 0.07569 -0.17725 0.10115 " pathEditMode="relative" ptsTypes="aaA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20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7222 -0.03843 -0.14445 -0.07685 -0.19688 -0.05255 C -0.24931 -0.02824 -0.29549 0.1125 -0.31511 0.1456 " pathEditMode="relative" ptsTypes="aaA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20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C 0.02986 -0.0338 0.05972 -0.06736 0.08785 -0.04699 C 0.11615 -0.02639 0.14271 0.04815 0.16962 0.12291 " pathEditMode="relative" rAng="0" ptsTypes="aaA">
                                      <p:cBhvr>
                                        <p:cTn id="6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0" y="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200"/>
                            </p:stCondLst>
                            <p:childTnLst>
                              <p:par>
                                <p:cTn id="6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6458 -0.01343 -0.12899 -0.02662 -0.17274 0.00208 C -0.21649 0.03078 -0.23941 0.10115 -0.26215 0.17176 " pathEditMode="relative" ptsTypes="aaA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3200"/>
                            </p:stCondLst>
                            <p:childTnLst>
                              <p:par>
                                <p:cTn id="71" presetID="22" presetClass="exit" presetSubtype="8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7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200"/>
                            </p:stCondLst>
                            <p:childTnLst>
                              <p:par>
                                <p:cTn id="85" presetID="1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1" grpId="0"/>
      <p:bldP spid="21" grpId="1"/>
      <p:bldP spid="22" grpId="0"/>
      <p:bldP spid="22" grpId="1"/>
      <p:bldP spid="24" grpId="0"/>
      <p:bldP spid="24" grpId="1"/>
      <p:bldP spid="27" grpId="0"/>
      <p:bldP spid="27" grpId="1"/>
      <p:bldP spid="31" grpId="0"/>
      <p:bldP spid="31" grpId="1"/>
      <p:bldP spid="35" grpId="0"/>
      <p:bldP spid="3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703798" y="702733"/>
            <a:ext cx="4495800" cy="1752600"/>
            <a:chOff x="4114800" y="838200"/>
            <a:chExt cx="4495800" cy="1752600"/>
          </a:xfrm>
        </p:grpSpPr>
        <p:sp>
          <p:nvSpPr>
            <p:cNvPr id="16" name="Oval Callout 15"/>
            <p:cNvSpPr/>
            <p:nvPr/>
          </p:nvSpPr>
          <p:spPr>
            <a:xfrm>
              <a:off x="4114800" y="838200"/>
              <a:ext cx="4495800" cy="1752600"/>
            </a:xfrm>
            <a:prstGeom prst="wedgeEllipseCallout">
              <a:avLst>
                <a:gd name="adj1" fmla="val -64900"/>
                <a:gd name="adj2" fmla="val 4602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19600" y="1194137"/>
              <a:ext cx="3886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我刚满</a:t>
              </a: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16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岁，听说可以申请身份证了，真的么？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pic>
        <p:nvPicPr>
          <p:cNvPr id="4" name="Picture 3" descr="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2819400"/>
            <a:ext cx="2399351" cy="2209800"/>
          </a:xfrm>
          <a:prstGeom prst="rect">
            <a:avLst/>
          </a:prstGeom>
        </p:spPr>
      </p:pic>
      <p:pic>
        <p:nvPicPr>
          <p:cNvPr id="5" name="Picture 4" descr="1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838200"/>
            <a:ext cx="2369931" cy="56388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737665" y="931333"/>
            <a:ext cx="4495800" cy="1447800"/>
            <a:chOff x="4114800" y="838200"/>
            <a:chExt cx="4495800" cy="1585686"/>
          </a:xfrm>
        </p:grpSpPr>
        <p:sp>
          <p:nvSpPr>
            <p:cNvPr id="7" name="Oval Callout 6"/>
            <p:cNvSpPr/>
            <p:nvPr/>
          </p:nvSpPr>
          <p:spPr>
            <a:xfrm>
              <a:off x="4114800" y="838200"/>
              <a:ext cx="4495800" cy="1585686"/>
            </a:xfrm>
            <a:prstGeom prst="wedgeEllipseCallout">
              <a:avLst>
                <a:gd name="adj1" fmla="val -64900"/>
                <a:gd name="adj2" fmla="val 4602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19600" y="1194137"/>
              <a:ext cx="3886200" cy="438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我能给</a:t>
              </a: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3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岁的女儿申请身份证么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pic>
        <p:nvPicPr>
          <p:cNvPr id="9" name="Picture 2" descr="C:\Users\abcd\AppData\Local\Microsoft\Windows\Temporary Internet Files\Content.IE5\ZERWRBLR\215120020[1].jpg"/>
          <p:cNvPicPr>
            <a:picLocks noChangeAspect="1" noChangeArrowheads="1"/>
          </p:cNvPicPr>
          <p:nvPr/>
        </p:nvPicPr>
        <p:blipFill>
          <a:blip r:embed="rId4"/>
          <a:srcRect l="8571" t="9835" r="8571" b="24231"/>
          <a:stretch>
            <a:fillRect/>
          </a:stretch>
        </p:blipFill>
        <p:spPr bwMode="auto">
          <a:xfrm>
            <a:off x="4800600" y="2590800"/>
            <a:ext cx="2743200" cy="170267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508132" y="4648073"/>
            <a:ext cx="4178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可以给她申请有效期为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5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年的身份证</a:t>
            </a:r>
            <a:endParaRPr lang="en-US" sz="20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71735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谁可以申请身份证？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" y="533400"/>
            <a:ext cx="5867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3-(1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065" y="685800"/>
            <a:ext cx="1984135" cy="5943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48200" y="461752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所有超过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16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岁的中国居民均可申请身份证</a:t>
            </a:r>
            <a:endParaRPr lang="en-US" sz="20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 advTm="281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5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0"/>
                            </p:stCondLst>
                            <p:childTnLst>
                              <p:par>
                                <p:cTn id="47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500"/>
                            </p:stCondLst>
                            <p:childTnLst>
                              <p:par>
                                <p:cTn id="53" presetID="31" presetClass="entr" presetSubtype="0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500"/>
                            </p:stCondLst>
                            <p:childTnLst>
                              <p:par>
                                <p:cTn id="60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1735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我怎么申请身份证</a:t>
            </a:r>
            <a:r>
              <a:rPr 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5867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57200" y="1066800"/>
            <a:ext cx="5562600" cy="461665"/>
            <a:chOff x="5562600" y="3810000"/>
            <a:chExt cx="5562600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5867400" y="3810000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提供以下文件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9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1066800" y="1595735"/>
            <a:ext cx="5562600" cy="461665"/>
            <a:chOff x="5562600" y="3810000"/>
            <a:chExt cx="5562600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5867400" y="3810000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身份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证明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12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3" name="Group 12"/>
          <p:cNvGrpSpPr/>
          <p:nvPr/>
        </p:nvGrpSpPr>
        <p:grpSpPr>
          <a:xfrm>
            <a:off x="1066800" y="2205335"/>
            <a:ext cx="7239000" cy="461665"/>
            <a:chOff x="5562600" y="3810000"/>
            <a:chExt cx="7239000" cy="461665"/>
          </a:xfrm>
        </p:grpSpPr>
        <p:sp>
          <p:nvSpPr>
            <p:cNvPr id="14" name="TextBox 13"/>
            <p:cNvSpPr txBox="1"/>
            <p:nvPr/>
          </p:nvSpPr>
          <p:spPr>
            <a:xfrm>
              <a:off x="5867400" y="3810000"/>
              <a:ext cx="6934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与户主的关系证明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15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>
            <a:off x="457200" y="3276600"/>
            <a:ext cx="7848600" cy="461665"/>
            <a:chOff x="5562600" y="3810000"/>
            <a:chExt cx="7848600" cy="461665"/>
          </a:xfrm>
        </p:grpSpPr>
        <p:sp>
          <p:nvSpPr>
            <p:cNvPr id="17" name="TextBox 16"/>
            <p:cNvSpPr txBox="1"/>
            <p:nvPr/>
          </p:nvSpPr>
          <p:spPr>
            <a:xfrm>
              <a:off x="5867400" y="3810000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预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约注册中心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18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/>
          <p:nvPr/>
        </p:nvGrpSpPr>
        <p:grpSpPr>
          <a:xfrm>
            <a:off x="1143000" y="4648200"/>
            <a:ext cx="6781800" cy="1219200"/>
            <a:chOff x="-1877290" y="1828800"/>
            <a:chExt cx="2895600" cy="1219200"/>
          </a:xfrm>
        </p:grpSpPr>
        <p:sp>
          <p:nvSpPr>
            <p:cNvPr id="20" name="Rectangle 19"/>
            <p:cNvSpPr/>
            <p:nvPr/>
          </p:nvSpPr>
          <p:spPr>
            <a:xfrm>
              <a:off x="-1828800" y="1828800"/>
              <a:ext cx="2819400" cy="1219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1877290" y="2096869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如果已有身份证，可以输入身份证号下载电子身份证明</a:t>
              </a:r>
              <a:endParaRPr 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224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32769" y="2743200"/>
            <a:ext cx="6603331" cy="1219200"/>
            <a:chOff x="-1828800" y="1828800"/>
            <a:chExt cx="2819400" cy="1219200"/>
          </a:xfrm>
        </p:grpSpPr>
        <p:sp>
          <p:nvSpPr>
            <p:cNvPr id="5" name="Rectangle 4"/>
            <p:cNvSpPr/>
            <p:nvPr/>
          </p:nvSpPr>
          <p:spPr>
            <a:xfrm>
              <a:off x="-1828800" y="1828800"/>
              <a:ext cx="2819400" cy="1219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081" y="1972270"/>
              <a:ext cx="2570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如果你还没有身份证，马上开始申请，</a:t>
              </a:r>
              <a:endPara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  <a:p>
              <a:pPr algn="ctr"/>
              <a:r>
                <a:rPr lang="zh-CN" altLang="en-US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因为在银行开户必须要身份证！</a:t>
              </a:r>
              <a:endParaRPr 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81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364</Words>
  <Application>Microsoft Office PowerPoint</Application>
  <Paragraphs>43</Paragraphs>
  <Slides>8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resentationFormat>全屏显示(4:3)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Wang, George-ZA</cp:lastModifiedBy>
  <cp:revision>31</cp:revision>
  <dcterms:created xsi:type="dcterms:W3CDTF">2018-10-15T06:45:31Z</dcterms:created>
  <dcterms:modified xsi:type="dcterms:W3CDTF">2019-07-05T04:52:49Z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