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Relationship Id="rId5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199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8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3032" y="0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207DD-2098-4074-A734-6189A5BD19B4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990" y="4711383"/>
            <a:ext cx="5455920" cy="446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3032" y="9421044"/>
            <a:ext cx="2955290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54F97-2D2B-4B96-916F-CF770C53AC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54F97-2D2B-4B96-916F-CF770C53AC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2A2D-4CCB-4FF4-8D9A-37431DA3969A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72A2D-4CCB-4FF4-8D9A-37431DA3969A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CB006-8AC2-4440-BB32-CFF1939A1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CQ%20kids\Pratham\Financial%20Literacy\Help%20Animation\Music\17100_1461698782.mp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0" y="28956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Arial Black" pitchFamily="34" charset="0"/>
              </a:rPr>
              <a:t>增值税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5" name="17100_1461698782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5486400" y="45720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1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什么是增值税</a:t>
            </a:r>
            <a:r>
              <a:rPr 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2209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38400" y="111529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    商品  和</a:t>
            </a:r>
            <a:r>
              <a:rPr 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9490" y="112468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服务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112914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税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cxnSp>
        <p:nvCxnSpPr>
          <p:cNvPr id="17" name="Elbow Connector 16"/>
          <p:cNvCxnSpPr>
            <a:endCxn id="7" idx="0"/>
          </p:cNvCxnSpPr>
          <p:nvPr/>
        </p:nvCxnSpPr>
        <p:spPr>
          <a:xfrm>
            <a:off x="1707572" y="533400"/>
            <a:ext cx="1911928" cy="58189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0"/>
          </p:cNvCxnSpPr>
          <p:nvPr/>
        </p:nvCxnSpPr>
        <p:spPr>
          <a:xfrm rot="16200000" flipH="1">
            <a:off x="3199169" y="-715741"/>
            <a:ext cx="591280" cy="308956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9" idx="0"/>
          </p:cNvCxnSpPr>
          <p:nvPr/>
        </p:nvCxnSpPr>
        <p:spPr>
          <a:xfrm rot="16200000" flipH="1">
            <a:off x="3721676" y="-1016579"/>
            <a:ext cx="588820" cy="370262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14600" y="1976735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增值税包括</a:t>
            </a:r>
            <a:r>
              <a:rPr 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: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935411" y="3276600"/>
            <a:ext cx="1281545" cy="533400"/>
            <a:chOff x="935411" y="3276600"/>
            <a:chExt cx="1281545" cy="533400"/>
          </a:xfrm>
        </p:grpSpPr>
        <p:sp>
          <p:nvSpPr>
            <p:cNvPr id="24" name="Rounded Rectangle 23"/>
            <p:cNvSpPr/>
            <p:nvPr/>
          </p:nvSpPr>
          <p:spPr>
            <a:xfrm>
              <a:off x="1066800" y="3276600"/>
              <a:ext cx="1066800" cy="5334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35411" y="3374023"/>
              <a:ext cx="1281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货物销售</a:t>
              </a:r>
              <a:endParaRPr lang="en-US" sz="16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905000" y="4419600"/>
            <a:ext cx="1073725" cy="533400"/>
            <a:chOff x="1905000" y="4419600"/>
            <a:chExt cx="1073725" cy="533400"/>
          </a:xfrm>
        </p:grpSpPr>
        <p:sp>
          <p:nvSpPr>
            <p:cNvPr id="29" name="Rounded Rectangle 28"/>
            <p:cNvSpPr/>
            <p:nvPr/>
          </p:nvSpPr>
          <p:spPr>
            <a:xfrm>
              <a:off x="1905000" y="4419600"/>
              <a:ext cx="1066800" cy="5334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11925" y="4517023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修配</a:t>
              </a:r>
              <a:endParaRPr lang="en-US" sz="16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343400" y="4572000"/>
            <a:ext cx="1066800" cy="533400"/>
            <a:chOff x="4343400" y="4572000"/>
            <a:chExt cx="1066800" cy="533400"/>
          </a:xfrm>
        </p:grpSpPr>
        <p:sp>
          <p:nvSpPr>
            <p:cNvPr id="27" name="Rounded Rectangle 26"/>
            <p:cNvSpPr/>
            <p:nvPr/>
          </p:nvSpPr>
          <p:spPr>
            <a:xfrm>
              <a:off x="4343400" y="4572000"/>
              <a:ext cx="1066800" cy="5334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43400" y="4614446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劳务</a:t>
              </a:r>
              <a:endParaRPr lang="en-US" sz="16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086600" y="3962400"/>
            <a:ext cx="1644580" cy="533400"/>
            <a:chOff x="7086600" y="3962400"/>
            <a:chExt cx="1644580" cy="533400"/>
          </a:xfrm>
        </p:grpSpPr>
        <p:sp>
          <p:nvSpPr>
            <p:cNvPr id="30" name="Rounded Rectangle 29"/>
            <p:cNvSpPr/>
            <p:nvPr/>
          </p:nvSpPr>
          <p:spPr>
            <a:xfrm>
              <a:off x="7086600" y="3962400"/>
              <a:ext cx="1600200" cy="5334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30980" y="4059823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娱乐</a:t>
              </a:r>
              <a:endParaRPr lang="en-US" altLang="zh-CN" sz="16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874820" y="5867400"/>
            <a:ext cx="1295400" cy="533400"/>
            <a:chOff x="2874820" y="5867400"/>
            <a:chExt cx="1295400" cy="533400"/>
          </a:xfrm>
        </p:grpSpPr>
        <p:sp>
          <p:nvSpPr>
            <p:cNvPr id="28" name="Rounded Rectangle 27"/>
            <p:cNvSpPr/>
            <p:nvPr/>
          </p:nvSpPr>
          <p:spPr>
            <a:xfrm>
              <a:off x="2971800" y="5867400"/>
              <a:ext cx="1066800" cy="5334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74820" y="5964823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货物进口</a:t>
              </a:r>
              <a:endParaRPr lang="en-US" sz="16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334000" y="3048000"/>
            <a:ext cx="1828800" cy="533400"/>
            <a:chOff x="5334000" y="3048000"/>
            <a:chExt cx="1828800" cy="533400"/>
          </a:xfrm>
        </p:grpSpPr>
        <p:sp>
          <p:nvSpPr>
            <p:cNvPr id="26" name="Rounded Rectangle 25"/>
            <p:cNvSpPr/>
            <p:nvPr/>
          </p:nvSpPr>
          <p:spPr>
            <a:xfrm>
              <a:off x="5486400" y="3048000"/>
              <a:ext cx="1524000" cy="5334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34000" y="3145423"/>
              <a:ext cx="182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货物修理</a:t>
              </a:r>
              <a:endParaRPr lang="en-US" sz="16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770420" y="5257800"/>
            <a:ext cx="1295400" cy="533400"/>
            <a:chOff x="5770420" y="5257800"/>
            <a:chExt cx="1295400" cy="533400"/>
          </a:xfrm>
        </p:grpSpPr>
        <p:sp>
          <p:nvSpPr>
            <p:cNvPr id="31" name="Rounded Rectangle 30"/>
            <p:cNvSpPr/>
            <p:nvPr/>
          </p:nvSpPr>
          <p:spPr>
            <a:xfrm>
              <a:off x="5867400" y="5257800"/>
              <a:ext cx="1066800" cy="5334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70420" y="5355223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餐饮</a:t>
              </a:r>
              <a:endParaRPr 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096490" y="3276600"/>
            <a:ext cx="1295400" cy="533400"/>
            <a:chOff x="3096490" y="3276600"/>
            <a:chExt cx="1295400" cy="533400"/>
          </a:xfrm>
        </p:grpSpPr>
        <p:sp>
          <p:nvSpPr>
            <p:cNvPr id="25" name="Rounded Rectangle 24"/>
            <p:cNvSpPr/>
            <p:nvPr/>
          </p:nvSpPr>
          <p:spPr>
            <a:xfrm>
              <a:off x="3200400" y="3276600"/>
              <a:ext cx="1066800" cy="5334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96490" y="3374177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货物加工</a:t>
              </a:r>
              <a:endParaRPr 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35733" y="2712027"/>
            <a:ext cx="8382000" cy="3719945"/>
            <a:chOff x="8422878" y="4275840"/>
            <a:chExt cx="8382000" cy="3719945"/>
          </a:xfrm>
        </p:grpSpPr>
        <p:sp>
          <p:nvSpPr>
            <p:cNvPr id="51" name="Rounded Rectangle 50"/>
            <p:cNvSpPr/>
            <p:nvPr/>
          </p:nvSpPr>
          <p:spPr>
            <a:xfrm>
              <a:off x="8422878" y="4275840"/>
              <a:ext cx="8382000" cy="371994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753600" y="5004715"/>
              <a:ext cx="606829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增值税</a:t>
              </a:r>
              <a:endParaRPr lang="en-US" sz="15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619664" y="1967725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全部都是</a:t>
            </a:r>
            <a:r>
              <a:rPr 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: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 advTm="1708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50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2" grpId="0"/>
      <p:bldP spid="32" grpId="1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762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增值税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的种类</a:t>
            </a:r>
            <a:r>
              <a:rPr 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533400"/>
            <a:ext cx="54102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9"/>
          <p:cNvCxnSpPr>
            <a:stCxn id="40" idx="2"/>
            <a:endCxn id="27" idx="0"/>
          </p:cNvCxnSpPr>
          <p:nvPr/>
        </p:nvCxnSpPr>
        <p:spPr>
          <a:xfrm rot="5400000">
            <a:off x="2724150" y="-514350"/>
            <a:ext cx="1371600" cy="34671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0" idx="2"/>
            <a:endCxn id="38" idx="0"/>
          </p:cNvCxnSpPr>
          <p:nvPr/>
        </p:nvCxnSpPr>
        <p:spPr>
          <a:xfrm rot="16200000" flipH="1">
            <a:off x="5581650" y="95250"/>
            <a:ext cx="1371600" cy="22479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85800" y="1905000"/>
            <a:ext cx="1981200" cy="685800"/>
            <a:chOff x="990600" y="1905000"/>
            <a:chExt cx="1981200" cy="685800"/>
          </a:xfrm>
        </p:grpSpPr>
        <p:sp>
          <p:nvSpPr>
            <p:cNvPr id="27" name="Rounded Rectangle 26"/>
            <p:cNvSpPr/>
            <p:nvPr/>
          </p:nvSpPr>
          <p:spPr>
            <a:xfrm>
              <a:off x="990600" y="1905000"/>
              <a:ext cx="1981200" cy="6858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1100" y="2063234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一般纳税人</a:t>
              </a:r>
              <a:endParaRPr lang="en-US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400800" y="1905000"/>
            <a:ext cx="1981200" cy="685800"/>
            <a:chOff x="990600" y="1905000"/>
            <a:chExt cx="1981200" cy="685800"/>
          </a:xfrm>
        </p:grpSpPr>
        <p:sp>
          <p:nvSpPr>
            <p:cNvPr id="38" name="Rounded Rectangle 37"/>
            <p:cNvSpPr/>
            <p:nvPr/>
          </p:nvSpPr>
          <p:spPr>
            <a:xfrm>
              <a:off x="990600" y="1905000"/>
              <a:ext cx="1981200" cy="6858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95400" y="2094012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小规</a:t>
              </a:r>
              <a:r>
                <a:rPr lang="zh-CN" altLang="en-US" sz="16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模纳税人</a:t>
              </a:r>
              <a:endParaRPr lang="en-US" sz="16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4572000" y="0"/>
            <a:ext cx="1143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7200" y="273575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销售额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500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万以上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19800" y="272497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销售额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500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万以下</a:t>
            </a:r>
            <a:endParaRPr lang="en-US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 advTm="1583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谁需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缴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纳增值税</a:t>
            </a:r>
            <a:r>
              <a:rPr 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51816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371600"/>
            <a:ext cx="4876800" cy="361301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648200" y="990600"/>
            <a:ext cx="3352800" cy="1371600"/>
            <a:chOff x="4648200" y="990600"/>
            <a:chExt cx="3352800" cy="1371600"/>
          </a:xfrm>
        </p:grpSpPr>
        <p:sp>
          <p:nvSpPr>
            <p:cNvPr id="8" name="Oval Callout 7"/>
            <p:cNvSpPr/>
            <p:nvPr/>
          </p:nvSpPr>
          <p:spPr>
            <a:xfrm>
              <a:off x="4648200" y="990600"/>
              <a:ext cx="3352800" cy="1371600"/>
            </a:xfrm>
            <a:prstGeom prst="wedgeEllipseCallout">
              <a:avLst>
                <a:gd name="adj1" fmla="val -63371"/>
                <a:gd name="adj2" fmla="val 22023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76800" y="1353234"/>
              <a:ext cx="2971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我的店铺给</a:t>
              </a:r>
              <a:r>
                <a:rPr lang="zh-CN" altLang="en-US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商务人士提供简餐</a:t>
              </a:r>
              <a:r>
                <a:rPr lang="zh-CN" altLang="en-US" b="1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，</a:t>
              </a:r>
              <a:r>
                <a:rPr lang="zh-CN" altLang="en-US" b="1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我的店铺需</a:t>
              </a:r>
              <a:r>
                <a:rPr lang="zh-CN" altLang="en-US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要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缴</a:t>
              </a:r>
              <a:r>
                <a:rPr lang="zh-CN" altLang="en-US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纳增值税</a:t>
              </a:r>
              <a:r>
                <a:rPr lang="zh-CN" altLang="en-US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吗</a:t>
              </a:r>
              <a:r>
                <a:rPr lang="zh-CN" altLang="en-US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？</a:t>
              </a:r>
              <a:endParaRPr lang="en-US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pic>
        <p:nvPicPr>
          <p:cNvPr id="11" name="Picture 2" descr="C:\Users\abcd\AppData\Local\Microsoft\Windows\Temporary Internet Files\Content.IE5\ZERWRBLR\215120020[1].jpg"/>
          <p:cNvPicPr>
            <a:picLocks noChangeAspect="1" noChangeArrowheads="1"/>
          </p:cNvPicPr>
          <p:nvPr/>
        </p:nvPicPr>
        <p:blipFill>
          <a:blip r:embed="rId3"/>
          <a:srcRect l="8571" t="9835" r="8571" b="24231"/>
          <a:stretch>
            <a:fillRect/>
          </a:stretch>
        </p:blipFill>
        <p:spPr bwMode="auto">
          <a:xfrm>
            <a:off x="5486400" y="2971800"/>
            <a:ext cx="2743200" cy="170267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638800" y="4775537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公司月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收入超过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10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万人民币</a:t>
            </a:r>
            <a:r>
              <a:rPr lang="en-US" sz="20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 </a:t>
            </a:r>
            <a:endParaRPr lang="en-US" sz="2000" b="1" dirty="0" smtClean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 advTm="137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注册需要哪些证明</a:t>
            </a:r>
            <a:r>
              <a:rPr 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7772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57200" y="914400"/>
            <a:ext cx="2514600" cy="461665"/>
            <a:chOff x="5562600" y="3810000"/>
            <a:chExt cx="2514600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5867400" y="38100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公司纳税证明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9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457200" y="2615946"/>
            <a:ext cx="3124200" cy="508254"/>
            <a:chOff x="5562600" y="4978146"/>
            <a:chExt cx="3124200" cy="508254"/>
          </a:xfrm>
        </p:grpSpPr>
        <p:sp>
          <p:nvSpPr>
            <p:cNvPr id="11" name="TextBox 10"/>
            <p:cNvSpPr txBox="1"/>
            <p:nvPr/>
          </p:nvSpPr>
          <p:spPr>
            <a:xfrm>
              <a:off x="5867400" y="5024735"/>
              <a:ext cx="281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地址证明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12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3530346"/>
            <a:ext cx="5334000" cy="508254"/>
            <a:chOff x="5562600" y="4978146"/>
            <a:chExt cx="5334000" cy="508254"/>
          </a:xfrm>
        </p:grpSpPr>
        <p:sp>
          <p:nvSpPr>
            <p:cNvPr id="14" name="TextBox 13"/>
            <p:cNvSpPr txBox="1"/>
            <p:nvPr/>
          </p:nvSpPr>
          <p:spPr>
            <a:xfrm>
              <a:off x="5867400" y="5024735"/>
              <a:ext cx="502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营业注册文件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15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>
            <a:off x="457200" y="1777746"/>
            <a:ext cx="3124200" cy="461665"/>
            <a:chOff x="5562600" y="3810000"/>
            <a:chExt cx="3124200" cy="461665"/>
          </a:xfrm>
        </p:grpSpPr>
        <p:sp>
          <p:nvSpPr>
            <p:cNvPr id="17" name="TextBox 16"/>
            <p:cNvSpPr txBox="1"/>
            <p:nvPr/>
          </p:nvSpPr>
          <p:spPr>
            <a:xfrm>
              <a:off x="5867400" y="3810000"/>
              <a:ext cx="281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身份证明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18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/>
          <p:nvPr/>
        </p:nvGrpSpPr>
        <p:grpSpPr>
          <a:xfrm>
            <a:off x="457200" y="4419600"/>
            <a:ext cx="6553200" cy="508254"/>
            <a:chOff x="5562600" y="4978146"/>
            <a:chExt cx="6553200" cy="508254"/>
          </a:xfrm>
        </p:grpSpPr>
        <p:sp>
          <p:nvSpPr>
            <p:cNvPr id="20" name="TextBox 19"/>
            <p:cNvSpPr txBox="1"/>
            <p:nvPr/>
          </p:nvSpPr>
          <p:spPr>
            <a:xfrm>
              <a:off x="5867400" y="5024735"/>
              <a:ext cx="624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营业地址证明文件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21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22" name="Group 21"/>
          <p:cNvGrpSpPr/>
          <p:nvPr/>
        </p:nvGrpSpPr>
        <p:grpSpPr>
          <a:xfrm>
            <a:off x="457200" y="5334000"/>
            <a:ext cx="7696200" cy="508254"/>
            <a:chOff x="5562600" y="4978146"/>
            <a:chExt cx="7696200" cy="508254"/>
          </a:xfrm>
        </p:grpSpPr>
        <p:sp>
          <p:nvSpPr>
            <p:cNvPr id="23" name="TextBox 22"/>
            <p:cNvSpPr txBox="1"/>
            <p:nvPr/>
          </p:nvSpPr>
          <p:spPr>
            <a:xfrm>
              <a:off x="5867400" y="5024735"/>
              <a:ext cx="739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银行帐号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  <p:pic>
          <p:nvPicPr>
            <p:cNvPr id="24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pic>
        <p:nvPicPr>
          <p:cNvPr id="25" name="Picture 24" descr="A_sample_of_Permanent_Account_Number_(PAN)_Car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834320"/>
            <a:ext cx="3841750" cy="236996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334000" y="1371600"/>
            <a:ext cx="2819400" cy="1295400"/>
            <a:chOff x="-1828800" y="1828800"/>
            <a:chExt cx="2819400" cy="1295400"/>
          </a:xfrm>
        </p:grpSpPr>
        <p:sp>
          <p:nvSpPr>
            <p:cNvPr id="27" name="Rectangle 26"/>
            <p:cNvSpPr/>
            <p:nvPr/>
          </p:nvSpPr>
          <p:spPr>
            <a:xfrm>
              <a:off x="-1828800" y="1828800"/>
              <a:ext cx="2819400" cy="1295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-1711035" y="1956137"/>
              <a:ext cx="259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你是谁？</a:t>
              </a:r>
              <a:endPara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例如</a:t>
              </a:r>
              <a:r>
                <a:rPr 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. 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居住证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37465" y="1360878"/>
            <a:ext cx="2819400" cy="1295400"/>
            <a:chOff x="-1828800" y="1828800"/>
            <a:chExt cx="2819400" cy="1295400"/>
          </a:xfrm>
        </p:grpSpPr>
        <p:sp>
          <p:nvSpPr>
            <p:cNvPr id="30" name="Rectangle 29"/>
            <p:cNvSpPr/>
            <p:nvPr/>
          </p:nvSpPr>
          <p:spPr>
            <a:xfrm>
              <a:off x="-1828800" y="1828800"/>
              <a:ext cx="2819400" cy="12954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1711035" y="1981200"/>
              <a:ext cx="259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你住哪里</a:t>
              </a:r>
              <a:endPara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  <a:p>
              <a:pPr algn="ctr"/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例如</a:t>
              </a:r>
              <a:r>
                <a:rPr 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. 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居住证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pic>
        <p:nvPicPr>
          <p:cNvPr id="44" name="Picture 43" descr="How-to-Write-a-Cancelled-Cheque-in-PN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0" y="988367"/>
            <a:ext cx="4057880" cy="1905000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4958923" y="1126912"/>
            <a:ext cx="3200400" cy="1627910"/>
            <a:chOff x="-2026777" y="1828800"/>
            <a:chExt cx="3200400" cy="1627910"/>
          </a:xfrm>
        </p:grpSpPr>
        <p:sp>
          <p:nvSpPr>
            <p:cNvPr id="36" name="Rectangle 35"/>
            <p:cNvSpPr/>
            <p:nvPr/>
          </p:nvSpPr>
          <p:spPr>
            <a:xfrm>
              <a:off x="-1828800" y="1828800"/>
              <a:ext cx="2819400" cy="16279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-2026777" y="2245987"/>
              <a:ext cx="3200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政府颁布的营业许可</a:t>
              </a:r>
              <a:endPara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  <a:p>
              <a:pPr algn="ctr"/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例如</a:t>
              </a:r>
              <a:r>
                <a:rPr 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. 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营业执照</a:t>
              </a:r>
              <a:endParaRPr 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150430" y="1110878"/>
            <a:ext cx="2895600" cy="1627910"/>
            <a:chOff x="-1877290" y="1828800"/>
            <a:chExt cx="2895600" cy="1627910"/>
          </a:xfrm>
        </p:grpSpPr>
        <p:sp>
          <p:nvSpPr>
            <p:cNvPr id="39" name="Rectangle 38"/>
            <p:cNvSpPr/>
            <p:nvPr/>
          </p:nvSpPr>
          <p:spPr>
            <a:xfrm>
              <a:off x="-1828800" y="1828800"/>
              <a:ext cx="2819400" cy="16279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1877290" y="2181090"/>
              <a:ext cx="289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你在哪里经营你的业务</a:t>
              </a:r>
              <a:endPara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  <a:p>
              <a:pPr algn="ctr"/>
              <a:r>
                <a:rPr lang="zh-CN" altLang="en-US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例如</a:t>
              </a:r>
              <a:r>
                <a:rPr lang="en-US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. </a:t>
              </a:r>
              <a:r>
                <a:rPr lang="zh-CN" altLang="en-US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水电账单</a:t>
              </a:r>
              <a:r>
                <a:rPr lang="en-US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 / </a:t>
              </a:r>
              <a:r>
                <a:rPr lang="zh-CN" altLang="en-US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Arial" pitchFamily="34" charset="0"/>
                </a:rPr>
                <a:t>物业纳税凭证</a:t>
              </a:r>
              <a:endParaRPr lang="en-US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 rot="20339420">
            <a:off x="2701974" y="3195462"/>
            <a:ext cx="4052455" cy="1371600"/>
            <a:chOff x="4419600" y="5257800"/>
            <a:chExt cx="4052455" cy="1371600"/>
          </a:xfrm>
        </p:grpSpPr>
        <p:sp>
          <p:nvSpPr>
            <p:cNvPr id="45" name="Rounded Rectangle 44"/>
            <p:cNvSpPr/>
            <p:nvPr/>
          </p:nvSpPr>
          <p:spPr>
            <a:xfrm>
              <a:off x="4419600" y="5257800"/>
              <a:ext cx="4038600" cy="13716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33455" y="5613737"/>
              <a:ext cx="4038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 smtClean="0">
                  <a:blipFill>
                    <a:blip r:embed="rId5"/>
                    <a:tile tx="0" ty="0" sx="100000" sy="100000" flip="none" algn="tl"/>
                  </a:blipFill>
                  <a:latin typeface="华文琥珀" panose="02010800040101010101" pitchFamily="2" charset="-122"/>
                  <a:ea typeface="华文琥珀" panose="02010800040101010101" pitchFamily="2" charset="-122"/>
                </a:rPr>
                <a:t>注册免费</a:t>
              </a:r>
              <a:endParaRPr lang="en-US" sz="4000" dirty="0">
                <a:blipFill>
                  <a:blip r:embed="rId5"/>
                  <a:tile tx="0" ty="0" sx="100000" sy="100000" flip="none" algn="tl"/>
                </a:blip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</p:spTree>
  </p:cSld>
  <p:clrMapOvr>
    <a:masterClrMapping/>
  </p:clrMapOvr>
  <p:transition advTm="381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3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000"/>
                            </p:stCondLst>
                            <p:childTnLst>
                              <p:par>
                                <p:cTn id="46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3500"/>
                            </p:stCondLst>
                            <p:childTnLst>
                              <p:par>
                                <p:cTn id="57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9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0"/>
                            </p:stCondLst>
                            <p:childTnLst>
                              <p:par>
                                <p:cTn id="68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2500"/>
                            </p:stCondLst>
                            <p:childTnLst>
                              <p:par>
                                <p:cTn id="72" presetID="31" presetClass="entr" presetSubtype="0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242</Words>
  <Application>Microsoft Office PowerPoint</Application>
  <Paragraphs>41</Paragraphs>
  <Slides>5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resentationFormat>全屏显示(4:3)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Fu, Jun</cp:lastModifiedBy>
  <cp:revision>23</cp:revision>
  <cp:lastPrinted>2019-07-19T08:29:10Z</cp:lastPrinted>
  <dcterms:created xsi:type="dcterms:W3CDTF">2018-10-08T05:59:29Z</dcterms:created>
  <dcterms:modified xsi:type="dcterms:W3CDTF">2019-07-26T04:50:31Z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