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8" r:id="rId14"/>
    <p:sldId id="274" r:id="rId15"/>
    <p:sldId id="279" r:id="rId16"/>
    <p:sldId id="272" r:id="rId17"/>
    <p:sldId id="280" r:id="rId18"/>
  </p:sldIdLst>
  <p:sldSz cx="12192000" cy="6858000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028E-EA23-4B9C-8386-4B95AE89EE08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4AF2-9BC9-4BB6-BE33-A2B012DB5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2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94AF2-9BC9-4BB6-BE33-A2B012DB5E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6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94AF2-9BC9-4BB6-BE33-A2B012DB5E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9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94AF2-9BC9-4BB6-BE33-A2B012DB5E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94AF2-9BC9-4BB6-BE33-A2B012DB5E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5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94AF2-9BC9-4BB6-BE33-A2B012DB5E7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8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94AF2-9BC9-4BB6-BE33-A2B012DB5E7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6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4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2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1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1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58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60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8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1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5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3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7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380E6-BC77-4C3F-8797-B465F23A140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C919AF-12E2-4EB3-B657-F4C5CA9F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34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5976" y="2840141"/>
            <a:ext cx="9144000" cy="9411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8900" dirty="0">
                <a:solidFill>
                  <a:schemeClr val="bg1"/>
                </a:solidFill>
                <a:ea typeface="HY중고딕" panose="02030600000101010101" pitchFamily="18" charset="-127"/>
              </a:rPr>
              <a:t>Android</a:t>
            </a:r>
            <a:r>
              <a:rPr lang="en-US" altLang="ko-KR" sz="5400" dirty="0">
                <a:ea typeface="HY중고딕" panose="02030600000101010101" pitchFamily="18" charset="-127"/>
              </a:rPr>
              <a:t> </a:t>
            </a:r>
            <a:endParaRPr lang="ko-KR" altLang="en-US" sz="5400" dirty="0">
              <a:ea typeface="HY중고딕" panose="0203060000010101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7139AB5-2FD8-419E-A46D-916BFC1A0E04}"/>
              </a:ext>
            </a:extLst>
          </p:cNvPr>
          <p:cNvSpPr txBox="1">
            <a:spLocks/>
          </p:cNvSpPr>
          <p:nvPr/>
        </p:nvSpPr>
        <p:spPr>
          <a:xfrm>
            <a:off x="6219113" y="5363625"/>
            <a:ext cx="3317989" cy="94119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5400" dirty="0">
                <a:ea typeface="HY중고딕" panose="02030600000101010101" pitchFamily="18" charset="-127"/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  <a:ea typeface="HY중고딕" panose="02030600000101010101" pitchFamily="18" charset="-127"/>
              </a:rPr>
              <a:t>포에버</a:t>
            </a:r>
            <a:r>
              <a:rPr lang="ko-KR" altLang="en-US" sz="5400" dirty="0">
                <a:solidFill>
                  <a:schemeClr val="bg1"/>
                </a:solidFill>
                <a:ea typeface="HY중고딕" panose="02030600000101010101" pitchFamily="18" charset="-127"/>
              </a:rPr>
              <a:t> 코드</a:t>
            </a:r>
            <a:r>
              <a:rPr lang="en-US" altLang="ko-KR" sz="5400" dirty="0">
                <a:solidFill>
                  <a:schemeClr val="bg1"/>
                </a:solidFill>
                <a:ea typeface="HY중고딕" panose="02030600000101010101" pitchFamily="18" charset="-127"/>
              </a:rPr>
              <a:t> </a:t>
            </a:r>
            <a:endParaRPr lang="ko-KR" altLang="en-US" sz="5400" dirty="0">
              <a:solidFill>
                <a:schemeClr val="bg1"/>
              </a:solidFill>
              <a:ea typeface="HY중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225" y="4991259"/>
            <a:ext cx="2705100" cy="168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FAACA4-E383-40F7-B129-E18F08FE0FFC}"/>
              </a:ext>
            </a:extLst>
          </p:cNvPr>
          <p:cNvSpPr txBox="1"/>
          <p:nvPr/>
        </p:nvSpPr>
        <p:spPr>
          <a:xfrm>
            <a:off x="5556044" y="4143365"/>
            <a:ext cx="107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Start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3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메인 화면 </a:t>
            </a:r>
            <a:r>
              <a:rPr lang="en-US" altLang="ko-KR" sz="5400" dirty="0" err="1">
                <a:solidFill>
                  <a:schemeClr val="bg1"/>
                </a:solidFill>
              </a:rPr>
              <a:t>ui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AAE4BD90-407B-4C9C-8720-9F0D414A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74" y="2743200"/>
            <a:ext cx="3820849" cy="2847569"/>
          </a:xfrm>
          <a:prstGeom prst="rect">
            <a:avLst/>
          </a:prstGeom>
        </p:spPr>
      </p:pic>
      <p:pic>
        <p:nvPicPr>
          <p:cNvPr id="8" name="그림 7" descr="모니터, 전자레인지, 녹색, 전면이(가) 표시된 사진&#10;&#10;자동 생성된 설명">
            <a:extLst>
              <a:ext uri="{FF2B5EF4-FFF2-40B4-BE49-F238E27FC236}">
                <a16:creationId xmlns:a16="http://schemas.microsoft.com/office/drawing/2014/main" id="{B85ECE92-CAD6-426D-90CF-E8F1CBD1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24" y="2743200"/>
            <a:ext cx="4576451" cy="28475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C2AF58-9ADC-436D-8D68-1900881BFF0B}"/>
              </a:ext>
            </a:extLst>
          </p:cNvPr>
          <p:cNvSpPr/>
          <p:nvPr/>
        </p:nvSpPr>
        <p:spPr>
          <a:xfrm>
            <a:off x="1" y="608768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</a:rPr>
              <a:t>툴의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가 아주 직관적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1" name="그림 10" descr="스크린샷, 컴퓨터, 하얀색이(가) 표시된 사진&#10;&#10;자동 생성된 설명">
            <a:extLst>
              <a:ext uri="{FF2B5EF4-FFF2-40B4-BE49-F238E27FC236}">
                <a16:creationId xmlns:a16="http://schemas.microsoft.com/office/drawing/2014/main" id="{E8D4A9E5-9A80-40B5-B11E-F10250380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73" y="2738773"/>
            <a:ext cx="3820849" cy="281547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04CA16C-584D-4DA8-87B7-0DDDC37D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824" y="2664534"/>
            <a:ext cx="4525670" cy="29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게임 내부 </a:t>
            </a:r>
            <a:r>
              <a:rPr lang="en-US" altLang="ko-KR" sz="5400" dirty="0" err="1">
                <a:solidFill>
                  <a:schemeClr val="bg1"/>
                </a:solidFill>
              </a:rPr>
              <a:t>Ui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CA3909-4700-4DDA-A0AA-6C0CA6D72855}"/>
              </a:ext>
            </a:extLst>
          </p:cNvPr>
          <p:cNvSpPr/>
          <p:nvPr/>
        </p:nvSpPr>
        <p:spPr>
          <a:xfrm>
            <a:off x="0" y="610948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bg1"/>
                </a:solidFill>
              </a:rPr>
              <a:t>힌트 기능 추가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9" name="그림 8" descr="스크린샷, 컴퓨터, 디스플레이, 표지판이(가) 표시된 사진&#10;&#10;자동 생성된 설명">
            <a:extLst>
              <a:ext uri="{FF2B5EF4-FFF2-40B4-BE49-F238E27FC236}">
                <a16:creationId xmlns:a16="http://schemas.microsoft.com/office/drawing/2014/main" id="{01A13DB3-597E-4F47-BC11-8F353AF4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06" y="2726328"/>
            <a:ext cx="3789416" cy="2838784"/>
          </a:xfrm>
          <a:prstGeom prst="rect">
            <a:avLst/>
          </a:prstGeom>
        </p:spPr>
      </p:pic>
      <p:pic>
        <p:nvPicPr>
          <p:cNvPr id="10" name="그림 9" descr="옅은, 물, 앉아있는, 하얀색이(가) 표시된 사진&#10;&#10;자동 생성된 설명">
            <a:extLst>
              <a:ext uri="{FF2B5EF4-FFF2-40B4-BE49-F238E27FC236}">
                <a16:creationId xmlns:a16="http://schemas.microsoft.com/office/drawing/2014/main" id="{164F31CD-C003-4191-AA76-9903DE50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24" y="2753483"/>
            <a:ext cx="4525670" cy="28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0836" y="131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</a:rPr>
              <a:t>Tutrial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80" y="1901883"/>
            <a:ext cx="4103077" cy="4153422"/>
          </a:xfrm>
          <a:prstGeom prst="rect">
            <a:avLst/>
          </a:prstGeom>
        </p:spPr>
      </p:pic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F0D2913B-60A1-4E06-A3F1-791DE9ED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58425" y="1875201"/>
            <a:ext cx="4153422" cy="42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0836" y="131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Stage-1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80" y="1901883"/>
            <a:ext cx="4103077" cy="4153422"/>
          </a:xfrm>
          <a:prstGeom prst="rect">
            <a:avLst/>
          </a:prstGeom>
        </p:spPr>
      </p:pic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F0D2913B-60A1-4E06-A3F1-791DE9ED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58425" y="1875201"/>
            <a:ext cx="4153422" cy="4206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EE1C59-0E4F-45C6-A7AF-02C5BB07F41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41" y="1901881"/>
            <a:ext cx="4206787" cy="4153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F57B97-8499-4FB5-AB6D-B82D742E6DE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79" y="1901881"/>
            <a:ext cx="4103078" cy="4153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076870-B63D-4FC6-B4D3-713194445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40" y="1901881"/>
            <a:ext cx="4206787" cy="4153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B32257-D748-41B8-80D1-54F78C2596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78" y="1901881"/>
            <a:ext cx="4103077" cy="41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4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0836" y="131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Stage-2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80" y="1901883"/>
            <a:ext cx="4103077" cy="4153422"/>
          </a:xfrm>
          <a:prstGeom prst="rect">
            <a:avLst/>
          </a:prstGeom>
        </p:spPr>
      </p:pic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F0D2913B-60A1-4E06-A3F1-791DE9ED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58425" y="1875201"/>
            <a:ext cx="4153422" cy="4206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EE1C59-0E4F-45C6-A7AF-02C5BB07F41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41" y="1901881"/>
            <a:ext cx="4206787" cy="4153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F57B97-8499-4FB5-AB6D-B82D742E6DE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79" y="1901881"/>
            <a:ext cx="4103078" cy="41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5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0836" y="131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Stage-3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80" y="1901883"/>
            <a:ext cx="4103077" cy="4153422"/>
          </a:xfrm>
          <a:prstGeom prst="rect">
            <a:avLst/>
          </a:prstGeom>
        </p:spPr>
      </p:pic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F0D2913B-60A1-4E06-A3F1-791DE9ED4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58425" y="1875201"/>
            <a:ext cx="4153422" cy="4206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EE1C59-0E4F-45C6-A7AF-02C5BB07F41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41" y="1901881"/>
            <a:ext cx="4206787" cy="4153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F57B97-8499-4FB5-AB6D-B82D742E6DE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79" y="1901881"/>
            <a:ext cx="4103078" cy="4153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076870-B63D-4FC6-B4D3-713194445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40" y="1901881"/>
            <a:ext cx="4206787" cy="4153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B32257-D748-41B8-80D1-54F78C259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78" y="1901881"/>
            <a:ext cx="4103077" cy="4153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06BB05-49FD-413A-92B4-AA96EC3862E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38" y="1901881"/>
            <a:ext cx="4206786" cy="4153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9E2A76-364D-4AD2-A54D-8BF1BAFA6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74" y="1901880"/>
            <a:ext cx="4090693" cy="41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게임 제작 소감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52982"/>
            <a:ext cx="107067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김진우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방학 동안 게임을 만들 수 있어서 좋았고 이번 게임 개발로 인해  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C#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도 같이 공부할 수 있어서 만족스러웠고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게임을 만들려면 여러가지 생각을 해야 하고 많은 변수와 오류들이 발생하기도 하지만 그 끝에 정상적으로 작동을 하면서 보람을 많이 느꼈다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+mn-ea"/>
              </a:rPr>
              <a:t>윤인성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게임을 하나 만들고 그게 세상 밖으로 나오기까지의 개발자 분들의 노고에 대해 뜻 깊게 생각해볼 수 있던 계기가 되었고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또한 이 게임을 만들기까지 도움을 준 많은 분들에게 고맙다고 말하고 싶다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37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9EB5-4874-4E5D-8292-05A75EB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6739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</a:rPr>
              <a:t>Q &amp; A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6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776" y="1256815"/>
            <a:ext cx="6731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ko-KR" altLang="en-US" sz="3000" dirty="0" err="1">
                <a:solidFill>
                  <a:schemeClr val="bg1"/>
                </a:solidFill>
                <a:latin typeface="+mn-ea"/>
              </a:rPr>
              <a:t>포에버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 코드 팀 소개</a:t>
            </a:r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algn="r"/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게임 제작 배경 및 </a:t>
            </a:r>
            <a:r>
              <a:rPr lang="ko-KR" altLang="en-US" sz="3000" dirty="0" err="1">
                <a:solidFill>
                  <a:schemeClr val="bg1"/>
                </a:solidFill>
                <a:latin typeface="+mn-ea"/>
              </a:rPr>
              <a:t>시놉시스</a:t>
            </a:r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marL="457200" indent="-457200" algn="r">
              <a:buFont typeface="Wingdings" panose="05000000000000000000" pitchFamily="2" charset="2"/>
              <a:buChar char="Ø"/>
            </a:pPr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게임 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ANDROID 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소개</a:t>
            </a:r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marL="457200" indent="-457200" algn="r">
              <a:buFont typeface="Wingdings" panose="05000000000000000000" pitchFamily="2" charset="2"/>
              <a:buChar char="Ø"/>
            </a:pPr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사용자 요구 분석</a:t>
            </a:r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algn="r"/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marL="571500" indent="-571500" algn="r">
              <a:buFont typeface="Wingdings" panose="05000000000000000000" pitchFamily="2" charset="2"/>
              <a:buChar char="Ø"/>
            </a:pP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게임 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및 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IN GAME </a:t>
            </a:r>
            <a:r>
              <a:rPr lang="ko-KR" altLang="en-US" sz="3000" dirty="0" err="1">
                <a:solidFill>
                  <a:schemeClr val="bg1"/>
                </a:solidFill>
                <a:latin typeface="+mn-ea"/>
              </a:rPr>
              <a:t>스크린샷</a:t>
            </a:r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marL="571500" indent="-571500" algn="r">
              <a:buFont typeface="Wingdings" panose="05000000000000000000" pitchFamily="2" charset="2"/>
              <a:buChar char="Ø"/>
            </a:pPr>
            <a:endParaRPr lang="en-US" altLang="ko-KR" sz="3000" dirty="0">
              <a:solidFill>
                <a:schemeClr val="bg1"/>
              </a:solidFill>
              <a:latin typeface="+mn-ea"/>
            </a:endParaRPr>
          </a:p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게임 시연 및 개발 후기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966719" y="161531"/>
            <a:ext cx="1651518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5400">
                <a:solidFill>
                  <a:schemeClr val="bg1"/>
                </a:solidFill>
              </a:rPr>
              <a:t>목차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5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71819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5400" dirty="0" err="1">
                <a:solidFill>
                  <a:schemeClr val="bg1"/>
                </a:solidFill>
              </a:rPr>
              <a:t>포에버</a:t>
            </a:r>
            <a:r>
              <a:rPr lang="ko-KR" altLang="en-US" sz="5400" dirty="0">
                <a:solidFill>
                  <a:schemeClr val="bg1"/>
                </a:solidFill>
              </a:rPr>
              <a:t> 코드 팀 소개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952982"/>
            <a:ext cx="10706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김진우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호남대학교 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학년 소프트웨어학과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: 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전체적인 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UI(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스테이지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오브젝트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), </a:t>
            </a:r>
            <a:r>
              <a:rPr lang="ko-KR" altLang="en-US" sz="3600" dirty="0" err="1">
                <a:solidFill>
                  <a:schemeClr val="bg1"/>
                </a:solidFill>
                <a:latin typeface="+mn-ea"/>
              </a:rPr>
              <a:t>맵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 수정 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, </a:t>
            </a:r>
          </a:p>
          <a:p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  스크립트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0807" y="3879318"/>
            <a:ext cx="10706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</a:rPr>
              <a:t>윤인성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호남대학교 </a:t>
            </a:r>
            <a:r>
              <a:rPr lang="en-US" altLang="ko-KR" sz="3600" dirty="0">
                <a:solidFill>
                  <a:schemeClr val="bg1"/>
                </a:solidFill>
              </a:rPr>
              <a:t>3</a:t>
            </a:r>
            <a:r>
              <a:rPr lang="ko-KR" altLang="en-US" sz="3600" dirty="0">
                <a:solidFill>
                  <a:schemeClr val="bg1"/>
                </a:solidFill>
              </a:rPr>
              <a:t>학년 소프트웨어학과</a:t>
            </a:r>
            <a:r>
              <a:rPr lang="en-US" altLang="ko-KR" sz="3600" dirty="0">
                <a:solidFill>
                  <a:schemeClr val="bg1"/>
                </a:solidFill>
              </a:rPr>
              <a:t>) : </a:t>
            </a:r>
          </a:p>
          <a:p>
            <a:r>
              <a:rPr lang="ko-KR" altLang="en-US" sz="3600" dirty="0">
                <a:solidFill>
                  <a:schemeClr val="bg1"/>
                </a:solidFill>
              </a:rPr>
              <a:t>맵 제작</a:t>
            </a:r>
            <a:r>
              <a:rPr lang="en-US" altLang="ko-KR" sz="3600" dirty="0">
                <a:solidFill>
                  <a:schemeClr val="bg1"/>
                </a:solidFill>
              </a:rPr>
              <a:t>, </a:t>
            </a:r>
            <a:r>
              <a:rPr lang="ko-KR" altLang="en-US" sz="3600" dirty="0">
                <a:solidFill>
                  <a:schemeClr val="bg1"/>
                </a:solidFill>
              </a:rPr>
              <a:t>스크립트</a:t>
            </a:r>
            <a:r>
              <a:rPr lang="en-US" altLang="ko-KR" sz="3600" dirty="0">
                <a:solidFill>
                  <a:schemeClr val="bg1"/>
                </a:solidFill>
              </a:rPr>
              <a:t>, </a:t>
            </a:r>
            <a:r>
              <a:rPr lang="ko-KR" altLang="en-US" sz="3600" dirty="0">
                <a:solidFill>
                  <a:schemeClr val="bg1"/>
                </a:solidFill>
              </a:rPr>
              <a:t>피드백</a:t>
            </a:r>
            <a:endParaRPr lang="ko-KR" altLang="en-US" sz="3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9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1234"/>
            <a:ext cx="3377249" cy="210483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271819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5400" dirty="0" err="1">
                <a:solidFill>
                  <a:schemeClr val="bg1"/>
                </a:solidFill>
              </a:rPr>
              <a:t>포에버</a:t>
            </a:r>
            <a:r>
              <a:rPr lang="ko-KR" altLang="en-US" sz="5400" dirty="0">
                <a:solidFill>
                  <a:schemeClr val="bg1"/>
                </a:solidFill>
              </a:rPr>
              <a:t> 코드 팀 소개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4608" y="2167128"/>
            <a:ext cx="5742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포에버</a:t>
            </a:r>
            <a:r>
              <a:rPr lang="ko-KR" altLang="en-US" dirty="0">
                <a:solidFill>
                  <a:schemeClr val="bg1"/>
                </a:solidFill>
              </a:rPr>
              <a:t> 코드의 뜻은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For + Ever + Code</a:t>
            </a:r>
            <a:r>
              <a:rPr lang="ko-KR" altLang="en-US" dirty="0">
                <a:solidFill>
                  <a:schemeClr val="bg1"/>
                </a:solidFill>
              </a:rPr>
              <a:t>로 멈추지 않고 계속하는 진취적인 코딩을 하겠다는 뜻으로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이는 영원히 멈춰지지 않고 계속 이어나갈 의지를 다지는 </a:t>
            </a:r>
            <a:r>
              <a:rPr lang="en-US" altLang="ko-KR" dirty="0">
                <a:solidFill>
                  <a:schemeClr val="bg1"/>
                </a:solidFill>
              </a:rPr>
              <a:t>Forever</a:t>
            </a:r>
            <a:r>
              <a:rPr lang="ko-KR" altLang="en-US" dirty="0">
                <a:solidFill>
                  <a:schemeClr val="bg1"/>
                </a:solidFill>
              </a:rPr>
              <a:t>라는 이중 의미를 포함하고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4608" y="4202739"/>
            <a:ext cx="5742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포에버</a:t>
            </a:r>
            <a:r>
              <a:rPr lang="ko-KR" altLang="en-US" dirty="0">
                <a:solidFill>
                  <a:schemeClr val="bg1"/>
                </a:solidFill>
              </a:rPr>
              <a:t> 코드의 로고는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지금의 저희의 모습인 새싹의 이미지 위에 영원을 뜻하는 뫼비우스의 띠를 그려 진취를 목표로 하는 새싹을 직관적으로 표현해보았습니다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9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904321"/>
              </p:ext>
            </p:extLst>
          </p:nvPr>
        </p:nvGraphicFramePr>
        <p:xfrm>
          <a:off x="5322143" y="1309376"/>
          <a:ext cx="5693815" cy="29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6476040" imgH="3352320" progId="Photoshop.Image.13">
                  <p:embed/>
                </p:oleObj>
              </mc:Choice>
              <mc:Fallback>
                <p:oleObj name="Image" r:id="rId3" imgW="6476040" imgH="3352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2143" y="1309376"/>
                        <a:ext cx="5693815" cy="2948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42" y="1107030"/>
            <a:ext cx="3352800" cy="3352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10195" y="4739497"/>
            <a:ext cx="10225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</a:rPr>
              <a:t>게임 제작 배경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스마트폰 이용자들이 늘었기에 스마트폰 관련 게임을 위주로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 중에서도 색다른 장르를 제작해보고자 물색하던 중 미로 게임을 발견해 이 장르를 선택해보게 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schemeClr val="bg1"/>
                </a:solidFill>
              </a:rPr>
              <a:t>시놉시스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스마트 폰으로 미로 탈출 게임을 하던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나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가 그만 게임 속으로 빨려 들어가버리고 말았는데 탈출하는 방법은 오로지 게임을 </a:t>
            </a:r>
            <a:r>
              <a:rPr lang="ko-KR" altLang="en-US" dirty="0" err="1">
                <a:solidFill>
                  <a:schemeClr val="bg1"/>
                </a:solidFill>
              </a:rPr>
              <a:t>클리어</a:t>
            </a:r>
            <a:r>
              <a:rPr lang="ko-KR" altLang="en-US" dirty="0">
                <a:solidFill>
                  <a:schemeClr val="bg1"/>
                </a:solidFill>
              </a:rPr>
              <a:t> 하는 것 뿐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</a:t>
            </a:r>
            <a:r>
              <a:rPr lang="ko-KR" altLang="en-US" dirty="0">
                <a:solidFill>
                  <a:schemeClr val="bg1"/>
                </a:solidFill>
              </a:rPr>
              <a:t>과연 주인공은 미로를 탈출하여 스마트 폰 밖으로 빠져나갈 수 있을까</a:t>
            </a:r>
            <a:r>
              <a:rPr lang="en-US" altLang="ko-KR" dirty="0">
                <a:solidFill>
                  <a:schemeClr val="bg1"/>
                </a:solidFill>
              </a:rPr>
              <a:t>? 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0151" y="-10659"/>
            <a:ext cx="10515600" cy="9938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게임 제작 배경 및 </a:t>
            </a:r>
            <a:r>
              <a:rPr lang="ko-KR" altLang="en-US" sz="4000" dirty="0" err="1">
                <a:solidFill>
                  <a:schemeClr val="bg1"/>
                </a:solidFill>
              </a:rPr>
              <a:t>시놉시스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956" y="431626"/>
            <a:ext cx="10765444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게임 </a:t>
            </a:r>
            <a:r>
              <a:rPr lang="en-US" altLang="ko-KR" sz="5400" dirty="0">
                <a:solidFill>
                  <a:schemeClr val="bg1"/>
                </a:solidFill>
              </a:rPr>
              <a:t>ANDROID </a:t>
            </a:r>
            <a:r>
              <a:rPr lang="ko-KR" altLang="en-US" sz="5400" dirty="0">
                <a:solidFill>
                  <a:schemeClr val="bg1"/>
                </a:solidFill>
              </a:rPr>
              <a:t>소개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956" y="1757189"/>
            <a:ext cx="10457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bg1"/>
                </a:solidFill>
              </a:rPr>
              <a:t>장르 </a:t>
            </a:r>
            <a:r>
              <a:rPr lang="en-US" altLang="ko-KR" sz="2800" dirty="0">
                <a:solidFill>
                  <a:schemeClr val="bg1"/>
                </a:solidFill>
              </a:rPr>
              <a:t>: 3D </a:t>
            </a:r>
            <a:r>
              <a:rPr lang="ko-KR" altLang="en-US" sz="2800" dirty="0">
                <a:solidFill>
                  <a:schemeClr val="bg1"/>
                </a:solidFill>
              </a:rPr>
              <a:t>미로 탈출 게임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bg1"/>
                </a:solidFill>
              </a:rPr>
              <a:t>소개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미로에 </a:t>
            </a:r>
            <a:r>
              <a:rPr lang="en-US" altLang="ko-KR" sz="2800" dirty="0">
                <a:solidFill>
                  <a:schemeClr val="bg1"/>
                </a:solidFill>
              </a:rPr>
              <a:t>3D </a:t>
            </a:r>
            <a:r>
              <a:rPr lang="ko-KR" altLang="en-US" sz="2800" dirty="0">
                <a:solidFill>
                  <a:schemeClr val="bg1"/>
                </a:solidFill>
              </a:rPr>
              <a:t>요소를 넣어 좀 더 생생하고 전략적으로 풀어나가는 탈출 게임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bg1"/>
                </a:solidFill>
              </a:rPr>
              <a:t>프로그램 </a:t>
            </a:r>
            <a:r>
              <a:rPr lang="en-US" altLang="ko-KR" sz="2800" dirty="0">
                <a:solidFill>
                  <a:schemeClr val="bg1"/>
                </a:solidFill>
              </a:rPr>
              <a:t>: Unity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bg1"/>
                </a:solidFill>
              </a:rPr>
              <a:t>프로그램 언어 </a:t>
            </a:r>
            <a:r>
              <a:rPr lang="en-US" altLang="ko-KR" sz="2800" dirty="0">
                <a:solidFill>
                  <a:schemeClr val="bg1"/>
                </a:solidFill>
              </a:rPr>
              <a:t>: Visual studio(C#)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13" y="3429000"/>
            <a:ext cx="2821809" cy="1587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03" y="4222633"/>
            <a:ext cx="2581148" cy="16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9700" y="5118776"/>
            <a:ext cx="793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</a:rPr>
              <a:t>2004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월 덴마크 코펜하겐에서 설립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9956" y="431626"/>
            <a:ext cx="10765444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게임 </a:t>
            </a:r>
            <a:r>
              <a:rPr lang="en-US" altLang="ko-KR" sz="4800" dirty="0">
                <a:solidFill>
                  <a:schemeClr val="bg1"/>
                </a:solidFill>
              </a:rPr>
              <a:t>ANDROID </a:t>
            </a:r>
            <a:r>
              <a:rPr lang="ko-KR" altLang="en-US" sz="4800" dirty="0">
                <a:solidFill>
                  <a:schemeClr val="bg1"/>
                </a:solidFill>
              </a:rPr>
              <a:t>소개 </a:t>
            </a:r>
            <a:r>
              <a:rPr lang="en-US" altLang="ko-KR" sz="48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게임 엔진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UNITY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소개</a:t>
            </a:r>
            <a:endParaRPr lang="en-US" altLang="ko-KR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6871" y="5082351"/>
            <a:ext cx="793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</a:rPr>
              <a:t>툴의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가 아주 직관적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9700" y="5784589"/>
            <a:ext cx="793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</a:rPr>
              <a:t>멀티플랫폼 게임 개발 용이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985" y="2059498"/>
            <a:ext cx="4105633" cy="23500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36871" y="5784589"/>
            <a:ext cx="793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</a:rPr>
              <a:t>Unity collaboration </a:t>
            </a:r>
            <a:r>
              <a:rPr lang="ko-KR" altLang="en-US" dirty="0">
                <a:solidFill>
                  <a:schemeClr val="bg1"/>
                </a:solidFill>
              </a:rPr>
              <a:t>으로 팀 프로젝트 지원 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050137"/>
            <a:ext cx="4576317" cy="23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521" y="39371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게임 </a:t>
            </a:r>
            <a:r>
              <a:rPr lang="en-US" altLang="ko-KR" sz="4400" dirty="0">
                <a:solidFill>
                  <a:schemeClr val="bg1"/>
                </a:solidFill>
              </a:rPr>
              <a:t>ANDROID </a:t>
            </a:r>
            <a:r>
              <a:rPr lang="ko-KR" altLang="en-US" sz="4400" dirty="0">
                <a:solidFill>
                  <a:schemeClr val="bg1"/>
                </a:solidFill>
              </a:rPr>
              <a:t>소개 </a:t>
            </a:r>
            <a:r>
              <a:rPr lang="en-US" altLang="ko-KR" sz="4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프로그램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언어</a:t>
            </a:r>
            <a:r>
              <a:rPr lang="en-US" altLang="ko-KR" sz="2400" dirty="0">
                <a:solidFill>
                  <a:schemeClr val="bg1"/>
                </a:solidFill>
              </a:rPr>
              <a:t> Visual studio </a:t>
            </a:r>
            <a:r>
              <a:rPr lang="en-US" altLang="ko-KR" sz="2400" dirty="0" err="1">
                <a:solidFill>
                  <a:schemeClr val="bg1"/>
                </a:solidFill>
              </a:rPr>
              <a:t>c#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8" y="2119880"/>
            <a:ext cx="2945494" cy="31626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9392"/>
            <a:ext cx="4358883" cy="26486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9108" y="5282553"/>
            <a:ext cx="510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</a:rPr>
              <a:t>Unity </a:t>
            </a:r>
            <a:r>
              <a:rPr lang="ko-KR" altLang="en-US" dirty="0">
                <a:solidFill>
                  <a:schemeClr val="bg1"/>
                </a:solidFill>
              </a:rPr>
              <a:t>엔진의 기본 개발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(</a:t>
            </a:r>
            <a:r>
              <a:rPr lang="ko-KR" altLang="en-US" dirty="0">
                <a:solidFill>
                  <a:schemeClr val="bg1"/>
                </a:solidFill>
              </a:rPr>
              <a:t>스크립트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언어로 사용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3747" y="5379323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</a:rPr>
              <a:t>컴포넌트 개발 환경 우수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2312" y="6018753"/>
            <a:ext cx="899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</a:rPr>
              <a:t>Visual Studio</a:t>
            </a:r>
            <a:r>
              <a:rPr lang="ko-KR" altLang="en-US" dirty="0">
                <a:solidFill>
                  <a:schemeClr val="bg1"/>
                </a:solidFill>
              </a:rPr>
              <a:t>의 확장 프로그램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플러그인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개발에 쓰이는 언어</a:t>
            </a:r>
          </a:p>
        </p:txBody>
      </p:sp>
    </p:spTree>
    <p:extLst>
      <p:ext uri="{BB962C8B-B14F-4D97-AF65-F5344CB8AC3E}">
        <p14:creationId xmlns:p14="http://schemas.microsoft.com/office/powerpoint/2010/main" val="265197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700" dirty="0">
                <a:solidFill>
                  <a:schemeClr val="bg1"/>
                </a:solidFill>
              </a:rPr>
              <a:t>사용자 요구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1686" y="2256079"/>
            <a:ext cx="10580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미로를 탈출하는 </a:t>
            </a:r>
            <a:r>
              <a:rPr lang="ko-KR" altLang="en-US" b="1" dirty="0">
                <a:solidFill>
                  <a:schemeClr val="bg1"/>
                </a:solidFill>
              </a:rPr>
              <a:t>긴장감을 고조 및 유지</a:t>
            </a:r>
            <a:r>
              <a:rPr lang="ko-KR" altLang="en-US" dirty="0">
                <a:solidFill>
                  <a:schemeClr val="bg1"/>
                </a:solidFill>
              </a:rPr>
              <a:t>해줄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수 있는 장치 필요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ko-KR" altLang="en-US" dirty="0">
                <a:solidFill>
                  <a:schemeClr val="bg1"/>
                </a:solidFill>
              </a:rPr>
              <a:t>장애물과 몬스터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애니메이션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1686" y="3456408"/>
            <a:ext cx="10580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 미로를 탈출하는 데에만 목표를 두지않는</a:t>
            </a:r>
            <a:r>
              <a:rPr lang="en-US" altLang="ko-KR" dirty="0">
                <a:solidFill>
                  <a:schemeClr val="bg1"/>
                </a:solidFill>
              </a:rPr>
              <a:t>, </a:t>
            </a:r>
            <a:r>
              <a:rPr lang="ko-KR" altLang="en-US" b="1" dirty="0">
                <a:solidFill>
                  <a:schemeClr val="bg1"/>
                </a:solidFill>
              </a:rPr>
              <a:t>다방면으로 성취감</a:t>
            </a:r>
            <a:r>
              <a:rPr lang="ko-KR" altLang="en-US" dirty="0">
                <a:solidFill>
                  <a:schemeClr val="bg1"/>
                </a:solidFill>
              </a:rPr>
              <a:t>을 느낄 수 있는 장치 필요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     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       얼마나 빨리 탈출 할 수 있는지 알 수 있는 시간 구현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1686" y="4730592"/>
            <a:ext cx="11155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Wingdings" panose="05000000000000000000" pitchFamily="2" charset="2"/>
                <a:ea typeface="Gulim" panose="020B0600000101010101" pitchFamily="50" charset="-127"/>
              </a:rPr>
              <a:t>Ø</a:t>
            </a:r>
            <a:r>
              <a:rPr lang="ko-KR" altLang="en-US" dirty="0">
                <a:solidFill>
                  <a:srgbClr val="000000"/>
                </a:solidFill>
                <a:latin typeface="Calibri" panose="020F0502020204030204" pitchFamily="34" charset="0"/>
                <a:ea typeface="Gulim" panose="020B0600000101010101" pitchFamily="50" charset="-127"/>
              </a:rPr>
              <a:t> </a:t>
            </a:r>
            <a:r>
              <a:rPr lang="ko-KR" altLang="en-US" dirty="0">
                <a:solidFill>
                  <a:schemeClr val="bg1"/>
                </a:solidFill>
              </a:rPr>
              <a:t>처음 접하는 사람부터 </a:t>
            </a:r>
            <a:r>
              <a:rPr lang="ko-KR" altLang="en-US" dirty="0" err="1">
                <a:solidFill>
                  <a:schemeClr val="bg1"/>
                </a:solidFill>
              </a:rPr>
              <a:t>미로게임을</a:t>
            </a:r>
            <a:r>
              <a:rPr lang="ko-KR" altLang="en-US" dirty="0">
                <a:solidFill>
                  <a:schemeClr val="bg1"/>
                </a:solidFill>
              </a:rPr>
              <a:t> 많이 접한 매니아류까지</a:t>
            </a:r>
            <a:r>
              <a:rPr lang="en-US" altLang="ko-KR" dirty="0">
                <a:solidFill>
                  <a:schemeClr val="bg1"/>
                </a:solidFill>
              </a:rPr>
              <a:t>, </a:t>
            </a:r>
            <a:r>
              <a:rPr lang="ko-KR" altLang="en-US" dirty="0">
                <a:solidFill>
                  <a:schemeClr val="bg1"/>
                </a:solidFill>
              </a:rPr>
              <a:t>여러 </a:t>
            </a:r>
            <a:r>
              <a:rPr lang="ko-KR" altLang="en-US" b="1" dirty="0">
                <a:solidFill>
                  <a:schemeClr val="bg1"/>
                </a:solidFill>
              </a:rPr>
              <a:t>이용층의 접근성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</a:t>
            </a:r>
            <a:r>
              <a:rPr lang="ko-KR" altLang="en-US" dirty="0">
                <a:solidFill>
                  <a:schemeClr val="bg1"/>
                </a:solidFill>
              </a:rPr>
              <a:t>살릴 수 있는 장치 설정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     단계별 난이도 미로 구현</a:t>
            </a:r>
          </a:p>
        </p:txBody>
      </p:sp>
    </p:spTree>
    <p:extLst>
      <p:ext uri="{BB962C8B-B14F-4D97-AF65-F5344CB8AC3E}">
        <p14:creationId xmlns:p14="http://schemas.microsoft.com/office/powerpoint/2010/main" val="20688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491</Words>
  <Application>Microsoft Office PowerPoint</Application>
  <PresentationFormat>와이드스크린</PresentationFormat>
  <Paragraphs>84</Paragraphs>
  <Slides>17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Wingdings</vt:lpstr>
      <vt:lpstr>천체</vt:lpstr>
      <vt:lpstr>Image</vt:lpstr>
      <vt:lpstr>Android </vt:lpstr>
      <vt:lpstr>PowerPoint 프레젠테이션</vt:lpstr>
      <vt:lpstr>PowerPoint 프레젠테이션</vt:lpstr>
      <vt:lpstr>PowerPoint 프레젠테이션</vt:lpstr>
      <vt:lpstr>PowerPoint 프레젠테이션</vt:lpstr>
      <vt:lpstr>게임 ANDROID 소개 </vt:lpstr>
      <vt:lpstr>게임 ANDROID 소개 - 게임 엔진 UNITY 소개</vt:lpstr>
      <vt:lpstr>게임 ANDROID 소개 - 프로그램 언어 Visual studio c#</vt:lpstr>
      <vt:lpstr>사용자 요구 분석</vt:lpstr>
      <vt:lpstr>메인 화면 ui</vt:lpstr>
      <vt:lpstr>게임 내부 Ui</vt:lpstr>
      <vt:lpstr>Tutrial</vt:lpstr>
      <vt:lpstr>Stage-1</vt:lpstr>
      <vt:lpstr>Stage-2</vt:lpstr>
      <vt:lpstr>Stage-3</vt:lpstr>
      <vt:lpstr>게임 제작 소감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owner</dc:creator>
  <cp:lastModifiedBy>김진우</cp:lastModifiedBy>
  <cp:revision>21</cp:revision>
  <dcterms:modified xsi:type="dcterms:W3CDTF">2021-06-23T13:42:28Z</dcterms:modified>
</cp:coreProperties>
</file>