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60" r:id="rId6"/>
    <p:sldId id="262" r:id="rId7"/>
    <p:sldId id="267" r:id="rId8"/>
    <p:sldId id="268" r:id="rId9"/>
    <p:sldId id="269" r:id="rId10"/>
    <p:sldId id="270" r:id="rId11"/>
    <p:sldId id="276" r:id="rId12"/>
    <p:sldId id="280" r:id="rId13"/>
    <p:sldId id="279" r:id="rId14"/>
    <p:sldId id="272" r:id="rId15"/>
    <p:sldId id="277" r:id="rId16"/>
    <p:sldId id="281" r:id="rId17"/>
    <p:sldId id="273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59DE86-ACC9-41A5-9497-B141954A013B}">
          <p14:sldIdLst>
            <p14:sldId id="260"/>
            <p14:sldId id="262"/>
            <p14:sldId id="267"/>
            <p14:sldId id="268"/>
            <p14:sldId id="269"/>
            <p14:sldId id="270"/>
            <p14:sldId id="276"/>
            <p14:sldId id="280"/>
            <p14:sldId id="279"/>
            <p14:sldId id="272"/>
            <p14:sldId id="277"/>
            <p14:sldId id="281"/>
            <p14:sldId id="273"/>
            <p14:sldId id="278"/>
          </p14:sldIdLst>
        </p14:section>
        <p14:section name="제목 없는 구역" id="{B5CE937B-8F6B-4F54-8A93-03360AF359A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33450-B729-4ABE-AC8B-014AD3767FFE}" v="406" dt="2020-07-27T15:02:34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071768372703413E-2"/>
          <c:y val="0.2388888888888889"/>
          <c:w val="0.90294315944881887"/>
          <c:h val="0.601909594634004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최고점 갱신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A47-4052-80E0-EF475B2ACB7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6A47-4052-80E0-EF475B2ACB7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A47-4052-80E0-EF475B2ACB7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A47-4052-80E0-EF475B2ACB7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629A690-4E30-45E8-9D0A-198B77211BEE}" type="VALUE">
                      <a:rPr lang="en-US" altLang="ko-KR" sz="1600"/>
                      <a:pPr/>
                      <a:t>[값]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A47-4052-80E0-EF475B2ACB7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A47-4052-80E0-EF475B2ACB78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6A47-4052-80E0-EF475B2ACB78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6A47-4052-80E0-EF475B2ACB78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6A47-4052-80E0-EF475B2ACB78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6A47-4052-80E0-EF475B2ACB78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6A47-4052-80E0-EF475B2ACB78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6A47-4052-80E0-EF475B2ACB78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A47-4052-80E0-EF475B2ACB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07월 20일</c:v>
                </c:pt>
                <c:pt idx="1">
                  <c:v>07월 21일</c:v>
                </c:pt>
                <c:pt idx="2">
                  <c:v>07월 22일</c:v>
                </c:pt>
                <c:pt idx="3">
                  <c:v>07월 23일</c:v>
                </c:pt>
                <c:pt idx="4">
                  <c:v>07월 23일</c:v>
                </c:pt>
                <c:pt idx="5">
                  <c:v>07월 24일</c:v>
                </c:pt>
                <c:pt idx="6">
                  <c:v>07월 25일</c:v>
                </c:pt>
                <c:pt idx="7">
                  <c:v>07월 26일</c:v>
                </c:pt>
                <c:pt idx="8">
                  <c:v>07월 26일</c:v>
                </c:pt>
                <c:pt idx="9">
                  <c:v>07월 26일</c:v>
                </c:pt>
                <c:pt idx="10">
                  <c:v>07월 26일</c:v>
                </c:pt>
                <c:pt idx="11">
                  <c:v>07월27일(아침)</c:v>
                </c:pt>
                <c:pt idx="12">
                  <c:v>07월27일(저녁)</c:v>
                </c:pt>
                <c:pt idx="13">
                  <c:v>07월27일(밤)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99259</c:v>
                </c:pt>
                <c:pt idx="1">
                  <c:v>34648</c:v>
                </c:pt>
                <c:pt idx="2">
                  <c:v>29726</c:v>
                </c:pt>
                <c:pt idx="3">
                  <c:v>28849</c:v>
                </c:pt>
                <c:pt idx="4">
                  <c:v>27559</c:v>
                </c:pt>
                <c:pt idx="5">
                  <c:v>24578</c:v>
                </c:pt>
                <c:pt idx="6">
                  <c:v>24335</c:v>
                </c:pt>
                <c:pt idx="7">
                  <c:v>22948</c:v>
                </c:pt>
                <c:pt idx="8">
                  <c:v>21684</c:v>
                </c:pt>
                <c:pt idx="9">
                  <c:v>20083</c:v>
                </c:pt>
                <c:pt idx="10">
                  <c:v>19492</c:v>
                </c:pt>
                <c:pt idx="11">
                  <c:v>17993</c:v>
                </c:pt>
                <c:pt idx="12">
                  <c:v>17851</c:v>
                </c:pt>
                <c:pt idx="13">
                  <c:v>17516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47-4052-80E0-EF475B2ACB7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45432080"/>
        <c:axId val="2120672912"/>
      </c:lineChart>
      <c:catAx>
        <c:axId val="64543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672912"/>
        <c:crosses val="autoZero"/>
        <c:auto val="1"/>
        <c:lblAlgn val="ctr"/>
        <c:lblOffset val="100"/>
        <c:noMultiLvlLbl val="0"/>
      </c:catAx>
      <c:valAx>
        <c:axId val="2120672912"/>
        <c:scaling>
          <c:orientation val="minMax"/>
          <c:max val="35000"/>
          <c:min val="15000"/>
        </c:scaling>
        <c:delete val="1"/>
        <c:axPos val="l"/>
        <c:numFmt formatCode="General" sourceLinked="1"/>
        <c:majorTickMark val="none"/>
        <c:minorTickMark val="none"/>
        <c:tickLblPos val="nextTo"/>
        <c:crossAx val="645432080"/>
        <c:crosses val="autoZero"/>
        <c:crossBetween val="between"/>
      </c:valAx>
      <c:spPr>
        <a:solidFill>
          <a:srgbClr val="F4F5F9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4F5F9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0.06039</cdr:x>
      <cdr:y>0.07177</cdr:y>
    </cdr:from>
    <cdr:to>
      <cdr:x>0.33261</cdr:x>
      <cdr:y>0.14807</cdr:y>
    </cdr:to>
    <cdr:sp macro="" textlink="">
      <cdr:nvSpPr>
        <cdr:cNvPr id="2" name="TextBox 4">
          <a:extLst xmlns:a="http://schemas.openxmlformats.org/drawingml/2006/main">
            <a:ext uri="{FF2B5EF4-FFF2-40B4-BE49-F238E27FC236}">
              <a16:creationId xmlns:a16="http://schemas.microsoft.com/office/drawing/2014/main" id="{971945F6-4507-448E-B4DB-0DB05963F41D}"/>
            </a:ext>
          </a:extLst>
        </cdr:cNvPr>
        <cdr:cNvSpPr txBox="1"/>
      </cdr:nvSpPr>
      <cdr:spPr>
        <a:xfrm xmlns:a="http://schemas.openxmlformats.org/drawingml/2006/main">
          <a:off x="736319" y="492211"/>
          <a:ext cx="3318846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l" defTabSz="914400" rtl="0" eaLnBrk="1" fontAlgn="auto" latinLnBrk="1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Abadi" panose="020B0604020202020204" pitchFamily="34" charset="0"/>
              <a:ea typeface="한둥근체 돋움"/>
              <a:cs typeface="+mn-cs"/>
            </a:rPr>
            <a:t>최고점 타임라인</a:t>
          </a:r>
          <a:endParaRPr kumimoji="0" lang="ko-KR" altLang="en-US" sz="1800" b="0" i="0" u="none" strike="noStrike" kern="1200" cap="none" spc="0" normalizeH="0" baseline="0" noProof="0" dirty="0">
            <a:ln>
              <a:noFill/>
            </a:ln>
            <a:solidFill>
              <a:srgbClr val="252C41"/>
            </a:solidFill>
            <a:effectLst/>
            <a:uLnTx/>
            <a:uFillTx/>
            <a:latin typeface="한둥근체 돋움"/>
            <a:ea typeface="한둥근체 돋움"/>
            <a:cs typeface="+mn-cs"/>
          </a:endParaRPr>
        </a:p>
      </cdr:txBody>
    </cdr:sp>
  </cdr:relSizeAnchor>
  <cdr:relSizeAnchor xmlns:cdr="http://schemas.openxmlformats.org/drawingml/2006/chartDrawing">
    <cdr:from>
      <cdr:x>0.57292</cdr:x>
      <cdr:y>0.5</cdr:y>
    </cdr:from>
    <cdr:to>
      <cdr:x>0.60104</cdr:x>
      <cdr:y>0.58889</cdr:y>
    </cdr:to>
    <cdr:sp macro="" textlink="">
      <cdr:nvSpPr>
        <cdr:cNvPr id="12" name="화살표: 아래쪽 11">
          <a:extLst xmlns:a="http://schemas.openxmlformats.org/drawingml/2006/main">
            <a:ext uri="{FF2B5EF4-FFF2-40B4-BE49-F238E27FC236}">
              <a16:creationId xmlns:a16="http://schemas.microsoft.com/office/drawing/2014/main" id="{C67FE735-93A8-43E0-8914-A5F19A05448C}"/>
            </a:ext>
          </a:extLst>
        </cdr:cNvPr>
        <cdr:cNvSpPr/>
      </cdr:nvSpPr>
      <cdr:spPr>
        <a:xfrm xmlns:a="http://schemas.openxmlformats.org/drawingml/2006/main">
          <a:off x="6985000" y="3429000"/>
          <a:ext cx="342900" cy="609600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0.7625</cdr:x>
      <cdr:y>0.61481</cdr:y>
    </cdr:from>
    <cdr:to>
      <cdr:x>0.79063</cdr:x>
      <cdr:y>0.7037</cdr:y>
    </cdr:to>
    <cdr:sp macro="" textlink="">
      <cdr:nvSpPr>
        <cdr:cNvPr id="13" name="화살표: 아래쪽 12">
          <a:extLst xmlns:a="http://schemas.openxmlformats.org/drawingml/2006/main">
            <a:ext uri="{FF2B5EF4-FFF2-40B4-BE49-F238E27FC236}">
              <a16:creationId xmlns:a16="http://schemas.microsoft.com/office/drawing/2014/main" id="{8C12EE41-542E-4CC1-BFDE-CB7102B7D28D}"/>
            </a:ext>
          </a:extLst>
        </cdr:cNvPr>
        <cdr:cNvSpPr/>
      </cdr:nvSpPr>
      <cdr:spPr>
        <a:xfrm xmlns:a="http://schemas.openxmlformats.org/drawingml/2006/main">
          <a:off x="9296400" y="4216400"/>
          <a:ext cx="342900" cy="609600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0.30625</cdr:x>
      <cdr:y>0.51852</cdr:y>
    </cdr:from>
    <cdr:to>
      <cdr:x>0.33438</cdr:x>
      <cdr:y>0.60741</cdr:y>
    </cdr:to>
    <cdr:sp macro="" textlink="">
      <cdr:nvSpPr>
        <cdr:cNvPr id="14" name="화살표: 아래쪽 13">
          <a:extLst xmlns:a="http://schemas.openxmlformats.org/drawingml/2006/main">
            <a:ext uri="{FF2B5EF4-FFF2-40B4-BE49-F238E27FC236}">
              <a16:creationId xmlns:a16="http://schemas.microsoft.com/office/drawing/2014/main" id="{8C12EE41-542E-4CC1-BFDE-CB7102B7D28D}"/>
            </a:ext>
          </a:extLst>
        </cdr:cNvPr>
        <cdr:cNvSpPr/>
      </cdr:nvSpPr>
      <cdr:spPr>
        <a:xfrm xmlns:a="http://schemas.openxmlformats.org/drawingml/2006/main" rot="10800000">
          <a:off x="3733800" y="3556000"/>
          <a:ext cx="342900" cy="609600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0.10938</cdr:x>
      <cdr:y>0.32037</cdr:y>
    </cdr:from>
    <cdr:to>
      <cdr:x>0.1375</cdr:x>
      <cdr:y>0.40926</cdr:y>
    </cdr:to>
    <cdr:sp macro="" textlink="">
      <cdr:nvSpPr>
        <cdr:cNvPr id="15" name="화살표: 아래쪽 14">
          <a:extLst xmlns:a="http://schemas.openxmlformats.org/drawingml/2006/main">
            <a:ext uri="{FF2B5EF4-FFF2-40B4-BE49-F238E27FC236}">
              <a16:creationId xmlns:a16="http://schemas.microsoft.com/office/drawing/2014/main" id="{8C12EE41-542E-4CC1-BFDE-CB7102B7D28D}"/>
            </a:ext>
          </a:extLst>
        </cdr:cNvPr>
        <cdr:cNvSpPr/>
      </cdr:nvSpPr>
      <cdr:spPr>
        <a:xfrm xmlns:a="http://schemas.openxmlformats.org/drawingml/2006/main" rot="10800000">
          <a:off x="1333500" y="2197100"/>
          <a:ext cx="342900" cy="609600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0.10807</cdr:x>
      <cdr:y>0.40935</cdr:y>
    </cdr:from>
    <cdr:to>
      <cdr:x>0.19036</cdr:x>
      <cdr:y>0.45917</cdr:y>
    </cdr:to>
    <cdr:sp macro="" textlink="">
      <cdr:nvSpPr>
        <cdr:cNvPr id="17" name="TextBox 20">
          <a:extLst xmlns:a="http://schemas.openxmlformats.org/drawingml/2006/main">
            <a:ext uri="{FF2B5EF4-FFF2-40B4-BE49-F238E27FC236}">
              <a16:creationId xmlns:a16="http://schemas.microsoft.com/office/drawing/2014/main" id="{AB7766C0-2541-42C2-8718-4A6C342BCC1B}"/>
            </a:ext>
          </a:extLst>
        </cdr:cNvPr>
        <cdr:cNvSpPr txBox="1"/>
      </cdr:nvSpPr>
      <cdr:spPr>
        <a:xfrm xmlns:a="http://schemas.openxmlformats.org/drawingml/2006/main">
          <a:off x="1317625" y="2807334"/>
          <a:ext cx="1003300" cy="3416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l" defTabSz="914400" rtl="0" eaLnBrk="1" fontAlgn="auto" latinLnBrk="1" hangingPunct="1">
            <a:lnSpc>
              <a:spcPct val="90000"/>
            </a:lnSpc>
            <a:spcBef>
              <a:spcPts val="1000"/>
            </a:spcBef>
            <a:spcAft>
              <a:spcPts val="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한둥근체 돋움"/>
              <a:ea typeface="한둥근체 돋움"/>
              <a:cs typeface="+mn-cs"/>
            </a:rPr>
            <a:t>01</a:t>
          </a:r>
        </a:p>
      </cdr:txBody>
    </cdr:sp>
  </cdr:relSizeAnchor>
  <cdr:relSizeAnchor xmlns:cdr="http://schemas.openxmlformats.org/drawingml/2006/chartDrawing">
    <cdr:from>
      <cdr:x>0.75911</cdr:x>
      <cdr:y>0.56694</cdr:y>
    </cdr:from>
    <cdr:to>
      <cdr:x>0.84141</cdr:x>
      <cdr:y>0.61676</cdr:y>
    </cdr:to>
    <cdr:sp macro="" textlink="">
      <cdr:nvSpPr>
        <cdr:cNvPr id="18" name="TextBox 20">
          <a:extLst xmlns:a="http://schemas.openxmlformats.org/drawingml/2006/main">
            <a:ext uri="{FF2B5EF4-FFF2-40B4-BE49-F238E27FC236}">
              <a16:creationId xmlns:a16="http://schemas.microsoft.com/office/drawing/2014/main" id="{AB7766C0-2541-42C2-8718-4A6C342BCC1B}"/>
            </a:ext>
          </a:extLst>
        </cdr:cNvPr>
        <cdr:cNvSpPr txBox="1"/>
      </cdr:nvSpPr>
      <cdr:spPr>
        <a:xfrm xmlns:a="http://schemas.openxmlformats.org/drawingml/2006/main">
          <a:off x="9255125" y="3888102"/>
          <a:ext cx="1003300" cy="3416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l" defTabSz="914400" rtl="0" eaLnBrk="1" fontAlgn="auto" latinLnBrk="1" hangingPunct="1">
            <a:lnSpc>
              <a:spcPct val="90000"/>
            </a:lnSpc>
            <a:spcBef>
              <a:spcPts val="1000"/>
            </a:spcBef>
            <a:spcAft>
              <a:spcPts val="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한둥근체 돋움"/>
              <a:ea typeface="한둥근체 돋움"/>
              <a:cs typeface="+mn-cs"/>
            </a:rPr>
            <a:t>04</a:t>
          </a:r>
        </a:p>
      </cdr:txBody>
    </cdr:sp>
  </cdr:relSizeAnchor>
  <cdr:relSizeAnchor xmlns:cdr="http://schemas.openxmlformats.org/drawingml/2006/chartDrawing">
    <cdr:from>
      <cdr:x>0.57109</cdr:x>
      <cdr:y>0.45111</cdr:y>
    </cdr:from>
    <cdr:to>
      <cdr:x>0.65339</cdr:x>
      <cdr:y>0.50093</cdr:y>
    </cdr:to>
    <cdr:sp macro="" textlink="">
      <cdr:nvSpPr>
        <cdr:cNvPr id="19" name="TextBox 20">
          <a:extLst xmlns:a="http://schemas.openxmlformats.org/drawingml/2006/main">
            <a:ext uri="{FF2B5EF4-FFF2-40B4-BE49-F238E27FC236}">
              <a16:creationId xmlns:a16="http://schemas.microsoft.com/office/drawing/2014/main" id="{AB7766C0-2541-42C2-8718-4A6C342BCC1B}"/>
            </a:ext>
          </a:extLst>
        </cdr:cNvPr>
        <cdr:cNvSpPr txBox="1"/>
      </cdr:nvSpPr>
      <cdr:spPr>
        <a:xfrm xmlns:a="http://schemas.openxmlformats.org/drawingml/2006/main">
          <a:off x="6962775" y="3093718"/>
          <a:ext cx="1003300" cy="3416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l" defTabSz="914400" rtl="0" eaLnBrk="1" fontAlgn="auto" latinLnBrk="1" hangingPunct="1">
            <a:lnSpc>
              <a:spcPct val="90000"/>
            </a:lnSpc>
            <a:spcBef>
              <a:spcPts val="1000"/>
            </a:spcBef>
            <a:spcAft>
              <a:spcPts val="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한둥근체 돋움"/>
              <a:ea typeface="한둥근체 돋움"/>
              <a:cs typeface="+mn-cs"/>
            </a:rPr>
            <a:t>03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AEA65-8295-43A1-995B-463DA1EE3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9854AC-1D99-4B0C-BCEA-097E377E1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7E019-E105-499A-AC83-BBB92902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110-78B8-4922-8487-C36D4820244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1A3CB-47A4-4B7D-B805-20034B77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FD5EC-9EC6-415C-B367-2E5BC894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A01E-3F1C-4922-A288-A2C7E40F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1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9FCCB-F6B9-4FFE-B341-DE4871E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554F6-A643-4CFC-A2EB-D391DAB5F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78ED7-7E61-45B6-8998-66CB7415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110-78B8-4922-8487-C36D4820244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13E91-9806-4FD9-B79D-96A02D0F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AFA54-A377-41B5-B9E2-E3EAA8B1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A01E-3F1C-4922-A288-A2C7E40F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8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C97AF7-8F38-49E4-A941-E77DF36E1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BBB2A0-3713-49EB-A6A1-32333C8C0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24F10-E23D-49D4-B13C-B1BE5EC1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110-78B8-4922-8487-C36D4820244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14A0F-F289-41B8-86E3-36E094AD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4CAC3-670A-4B04-9817-97B9A39E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A01E-3F1C-4922-A288-A2C7E40F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414866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780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58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72414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9114102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7186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74834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43FE5-E7D2-4168-A826-7CBB4812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00BB0-EF2D-4D5B-89A7-EE7449E1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50CF8-CC0A-4B7D-9A0D-10D35536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110-78B8-4922-8487-C36D4820244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B4564-F972-46A8-B9BD-3B46386E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D37D8-42BC-4A01-98FF-580239DE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A01E-3F1C-4922-A288-A2C7E40F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5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8D189-59FA-4F4D-B1D7-58F96C37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0FC32-358E-445E-991E-AC50B3252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491E8-AC32-4A82-9EF9-9FB7F492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110-78B8-4922-8487-C36D4820244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749E9-3523-4CA9-B41B-25CF26F2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3DF81-4D73-44FE-89BE-A2F0E287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A01E-3F1C-4922-A288-A2C7E40F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8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F22B6-960A-431D-8E41-0CDFA1C5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AB015-4AAA-469E-A427-B9109D1D0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2170E-8D24-470B-B7BC-4B00F390A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D7357-9A77-410D-B63A-19CFF8E9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110-78B8-4922-8487-C36D4820244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95EF9D-7CD6-427C-8349-F17DA58D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19D3F9-3D5F-4DFA-995F-3A5173A0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A01E-3F1C-4922-A288-A2C7E40F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2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ECEAD-3063-40F7-A584-037A7E8E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5C73B-9B94-411B-B36F-179C2A349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D1719E-74FE-4F98-904B-3CF34E3B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FC3387-EB09-4D52-9905-3FCB9E0CA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C182B9-EAC0-415E-B76D-2329637CD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F3FF69-1F61-47DB-ABD2-41A3D7B3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110-78B8-4922-8487-C36D4820244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887B65-052D-49F9-9DF7-E6F24B0C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FCA08A-3951-405D-A46A-9C8F3295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A01E-3F1C-4922-A288-A2C7E40F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C47BB-611E-4F9B-A1BE-82E4EE5F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130F6F-B08B-48A0-92AF-AE813546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110-78B8-4922-8487-C36D4820244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BC51C2-679A-4D1D-99B5-2EB8D2CF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D3F8A7-177B-4036-9C3C-8699F28A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A01E-3F1C-4922-A288-A2C7E40F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9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D08ED4-5A63-4439-9EAF-F3EB97FB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110-78B8-4922-8487-C36D4820244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FE862F-2A73-4F3D-93AC-1608E732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0B2110-5625-4808-A694-099183BD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A01E-3F1C-4922-A288-A2C7E40F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0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84B8F-9B26-410E-A4DD-F828441E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F9384-598D-4457-9028-0EDA96609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EF2E01-295D-4199-AE58-204C19D35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E2C4C-33C9-4560-9909-CFC794E8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110-78B8-4922-8487-C36D4820244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658D2-5A6A-4ABA-A19F-8DAC4756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B682C-D6F9-4F19-85CF-5261CD8B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A01E-3F1C-4922-A288-A2C7E40F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7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F81F7-8C73-4A3B-A13D-A7559E12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3321D-B776-4698-A620-D8D9807CF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D113E-2197-4E38-B549-BA9387765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06E7C-07BB-4DD0-96A6-D812A356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110-78B8-4922-8487-C36D4820244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0A08DE-43F5-45DD-B0C1-6724DDA5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20656-2E7C-4922-A373-646E9618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A01E-3F1C-4922-A288-A2C7E40F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410156-1AFF-4AB8-A260-17599D4F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BFDB2-B998-4B37-B337-CCEB7B884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ABC00-D30B-48F9-BAC0-DE4B2F8C2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3110-78B8-4922-8487-C36D4820244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E1BC6-79A1-420A-AADC-DFA7CC223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899F9-AC9C-47E7-95EC-306DEF0C4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8A01E-3F1C-4922-A288-A2C7E40F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70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hyperlink" Target="https://www.kaggle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FFFFFF"/>
                </a:solidFill>
                <a:effectLst/>
                <a:latin typeface="Inter"/>
              </a:rPr>
              <a:t>주택 가격 예측 경진 대회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Inter"/>
              </a:rPr>
              <a:t>(Regression)</a:t>
            </a:r>
          </a:p>
          <a:p>
            <a:endParaRPr lang="ko-KR" altLang="en-US" dirty="0"/>
          </a:p>
        </p:txBody>
      </p:sp>
      <p:pic>
        <p:nvPicPr>
          <p:cNvPr id="1026" name="Picture 2">
            <a:hlinkClick r:id="rId4"/>
            <a:extLst>
              <a:ext uri="{FF2B5EF4-FFF2-40B4-BE49-F238E27FC236}">
                <a16:creationId xmlns:a16="http://schemas.microsoft.com/office/drawing/2014/main" id="{45E960E8-D4DC-4F4A-B176-E9FB9315A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732214"/>
            <a:ext cx="2286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80CC411-F921-47E5-BCFA-361536062D11}"/>
              </a:ext>
            </a:extLst>
          </p:cNvPr>
          <p:cNvSpPr/>
          <p:nvPr/>
        </p:nvSpPr>
        <p:spPr>
          <a:xfrm>
            <a:off x="545285" y="3553905"/>
            <a:ext cx="303030" cy="14123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EEFF3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A7E68-83E6-4D69-B00A-4C51E1ABE697}"/>
              </a:ext>
            </a:extLst>
          </p:cNvPr>
          <p:cNvSpPr txBox="1"/>
          <p:nvPr/>
        </p:nvSpPr>
        <p:spPr>
          <a:xfrm>
            <a:off x="9759819" y="6057781"/>
            <a:ext cx="24321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ea typeface="한둥근체 돋움"/>
                <a:cs typeface="+mn-cs"/>
              </a:rPr>
              <a:t>전대 단기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ea typeface="한둥근체 돋움"/>
                <a:cs typeface="+mn-cs"/>
              </a:rPr>
              <a:t>3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ea typeface="한둥근체 돋움"/>
                <a:cs typeface="+mn-cs"/>
              </a:rPr>
              <a:t>조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41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DE2D84D-F4A5-439A-A67C-49F91C7933C5}"/>
              </a:ext>
            </a:extLst>
          </p:cNvPr>
          <p:cNvSpPr/>
          <p:nvPr/>
        </p:nvSpPr>
        <p:spPr>
          <a:xfrm>
            <a:off x="365396" y="349984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FFEC7-95DD-4A37-8218-98D04328A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CED4E-D036-4375-98FD-C1D14ADBBE6D}"/>
              </a:ext>
            </a:extLst>
          </p:cNvPr>
          <p:cNvSpPr txBox="1"/>
          <p:nvPr/>
        </p:nvSpPr>
        <p:spPr>
          <a:xfrm>
            <a:off x="365396" y="501046"/>
            <a:ext cx="674342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03  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모델 변경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106474-5A2B-4AF4-935C-8492B865F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131034"/>
            <a:ext cx="10648950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73E537-8CFC-49EF-8C7E-C7D3E2E2CE27}"/>
              </a:ext>
            </a:extLst>
          </p:cNvPr>
          <p:cNvSpPr txBox="1"/>
          <p:nvPr/>
        </p:nvSpPr>
        <p:spPr>
          <a:xfrm>
            <a:off x="7108825" y="1372476"/>
            <a:ext cx="417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각종 회귀모델을 비교하는 함수 사용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8678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DE2D84D-F4A5-439A-A67C-49F91C7933C5}"/>
              </a:ext>
            </a:extLst>
          </p:cNvPr>
          <p:cNvSpPr/>
          <p:nvPr/>
        </p:nvSpPr>
        <p:spPr>
          <a:xfrm>
            <a:off x="365396" y="349984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CED4E-D036-4375-98FD-C1D14ADBBE6D}"/>
              </a:ext>
            </a:extLst>
          </p:cNvPr>
          <p:cNvSpPr txBox="1"/>
          <p:nvPr/>
        </p:nvSpPr>
        <p:spPr>
          <a:xfrm>
            <a:off x="365396" y="501046"/>
            <a:ext cx="674342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03  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모델 변경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0C1274-E1B5-4B80-B54C-3836915F7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392"/>
            <a:ext cx="12192000" cy="1096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A97FA9-6303-4C78-877B-A9B518FC692F}"/>
              </a:ext>
            </a:extLst>
          </p:cNvPr>
          <p:cNvSpPr txBox="1"/>
          <p:nvPr/>
        </p:nvSpPr>
        <p:spPr>
          <a:xfrm>
            <a:off x="698771" y="1382118"/>
            <a:ext cx="955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모델 간 </a:t>
            </a:r>
            <a:r>
              <a:rPr lang="en-US" altLang="ko-KR" b="1" dirty="0"/>
              <a:t>score(RMSE)</a:t>
            </a:r>
            <a:r>
              <a:rPr lang="ko-KR" altLang="en-US" b="1" dirty="0"/>
              <a:t>는 큰 차이가 없는 것을 발견</a:t>
            </a:r>
          </a:p>
        </p:txBody>
      </p:sp>
    </p:spTree>
    <p:extLst>
      <p:ext uri="{BB962C8B-B14F-4D97-AF65-F5344CB8AC3E}">
        <p14:creationId xmlns:p14="http://schemas.microsoft.com/office/powerpoint/2010/main" val="377562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DE2D84D-F4A5-439A-A67C-49F91C7933C5}"/>
              </a:ext>
            </a:extLst>
          </p:cNvPr>
          <p:cNvSpPr/>
          <p:nvPr/>
        </p:nvSpPr>
        <p:spPr>
          <a:xfrm>
            <a:off x="365396" y="349984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FFEC7-95DD-4A37-8218-98D04328A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CED4E-D036-4375-98FD-C1D14ADBBE6D}"/>
              </a:ext>
            </a:extLst>
          </p:cNvPr>
          <p:cNvSpPr txBox="1"/>
          <p:nvPr/>
        </p:nvSpPr>
        <p:spPr>
          <a:xfrm>
            <a:off x="365396" y="501046"/>
            <a:ext cx="674342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03  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모델 변경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6F1D08-F448-4350-B8AE-EA28D272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6"/>
            <a:ext cx="12153900" cy="6852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8EF38E-8062-4821-BAA5-99F0B19C34DA}"/>
              </a:ext>
            </a:extLst>
          </p:cNvPr>
          <p:cNvSpPr txBox="1"/>
          <p:nvPr/>
        </p:nvSpPr>
        <p:spPr>
          <a:xfrm>
            <a:off x="6439171" y="768350"/>
            <a:ext cx="538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몇 번의 시행 착오를 겪으며 </a:t>
            </a: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Lasso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모델 사용 결정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E5C84-466C-4F22-BAB5-747D2FBC0EE0}"/>
              </a:ext>
            </a:extLst>
          </p:cNvPr>
          <p:cNvSpPr txBox="1"/>
          <p:nvPr/>
        </p:nvSpPr>
        <p:spPr>
          <a:xfrm>
            <a:off x="7188200" y="5858142"/>
            <a:ext cx="516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1" dirty="0">
                <a:solidFill>
                  <a:srgbClr val="0070C0"/>
                </a:solidFill>
              </a:rPr>
              <a:t>Public score : </a:t>
            </a:r>
            <a:r>
              <a:rPr lang="en-US" altLang="ko-KR" sz="4800" b="1" i="1" dirty="0">
                <a:solidFill>
                  <a:srgbClr val="0070C0"/>
                </a:solidFill>
              </a:rPr>
              <a:t>21684</a:t>
            </a:r>
            <a:endParaRPr lang="ko-KR" altLang="en-US" sz="48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44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E243B47E-5E98-4323-85FD-41CA91EBC663}"/>
              </a:ext>
            </a:extLst>
          </p:cNvPr>
          <p:cNvSpPr/>
          <p:nvPr/>
        </p:nvSpPr>
        <p:spPr>
          <a:xfrm>
            <a:off x="365396" y="349984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FFEC7-95DD-4A37-8218-98D04328A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CED4E-D036-4375-98FD-C1D14ADBBE6D}"/>
              </a:ext>
            </a:extLst>
          </p:cNvPr>
          <p:cNvSpPr txBox="1"/>
          <p:nvPr/>
        </p:nvSpPr>
        <p:spPr>
          <a:xfrm>
            <a:off x="365396" y="488346"/>
            <a:ext cx="674342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800" b="1" dirty="0">
                <a:latin typeface="한둥근체 돋움"/>
                <a:ea typeface="한둥근체 돋움"/>
              </a:rPr>
              <a:t>04   </a:t>
            </a:r>
            <a:r>
              <a:rPr lang="ko-KR" altLang="en-US" sz="2800" b="1" dirty="0">
                <a:latin typeface="한둥근체 돋움"/>
                <a:ea typeface="한둥근체 돋움"/>
              </a:rPr>
              <a:t>비슷한 특성의 병합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19CEB7-2121-488D-B769-97A1B9692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29" y="1751450"/>
            <a:ext cx="10591800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D9677-9CA6-4D95-B7BF-CC9A3F25B521}"/>
              </a:ext>
            </a:extLst>
          </p:cNvPr>
          <p:cNvSpPr txBox="1"/>
          <p:nvPr/>
        </p:nvSpPr>
        <p:spPr>
          <a:xfrm>
            <a:off x="698771" y="1245476"/>
            <a:ext cx="955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특성을</a:t>
            </a:r>
            <a:r>
              <a:rPr lang="en-US" altLang="ko-KR" b="1" dirty="0"/>
              <a:t> </a:t>
            </a:r>
            <a:r>
              <a:rPr lang="ko-KR" altLang="en-US" b="1" dirty="0"/>
              <a:t>줄이면서도 데이터를 유효 사용하기 위해 비슷한 특성끼리 병합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5E9775-2E9C-4580-97C2-1EEBC55F8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66" y="3969354"/>
            <a:ext cx="106013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40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E243B47E-5E98-4323-85FD-41CA91EBC663}"/>
              </a:ext>
            </a:extLst>
          </p:cNvPr>
          <p:cNvSpPr/>
          <p:nvPr/>
        </p:nvSpPr>
        <p:spPr>
          <a:xfrm>
            <a:off x="365396" y="349984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CED4E-D036-4375-98FD-C1D14ADBBE6D}"/>
              </a:ext>
            </a:extLst>
          </p:cNvPr>
          <p:cNvSpPr txBox="1"/>
          <p:nvPr/>
        </p:nvSpPr>
        <p:spPr>
          <a:xfrm>
            <a:off x="365396" y="488346"/>
            <a:ext cx="674342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800" b="1" dirty="0">
                <a:latin typeface="한둥근체 돋움"/>
                <a:ea typeface="한둥근체 돋움"/>
              </a:rPr>
              <a:t>04   </a:t>
            </a:r>
            <a:r>
              <a:rPr lang="ko-KR" altLang="en-US" sz="2800" b="1" dirty="0">
                <a:latin typeface="한둥근체 돋움"/>
                <a:ea typeface="한둥근체 돋움"/>
              </a:rPr>
              <a:t>비슷한 특성의 병합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7BDC1-0065-4F03-A8BB-98C8C642BFBF}"/>
              </a:ext>
            </a:extLst>
          </p:cNvPr>
          <p:cNvSpPr txBox="1"/>
          <p:nvPr/>
        </p:nvSpPr>
        <p:spPr>
          <a:xfrm>
            <a:off x="7188200" y="5858142"/>
            <a:ext cx="516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1" dirty="0">
                <a:solidFill>
                  <a:srgbClr val="0070C0"/>
                </a:solidFill>
              </a:rPr>
              <a:t>Public score : </a:t>
            </a:r>
            <a:r>
              <a:rPr lang="en-US" altLang="ko-KR" sz="4800" b="1" i="1" dirty="0">
                <a:solidFill>
                  <a:srgbClr val="0070C0"/>
                </a:solidFill>
              </a:rPr>
              <a:t>17516</a:t>
            </a:r>
            <a:endParaRPr lang="ko-KR" altLang="en-US" sz="4800" b="1" i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FF993-B0BF-4A83-8759-A5B4C265AC5C}"/>
              </a:ext>
            </a:extLst>
          </p:cNvPr>
          <p:cNvSpPr txBox="1"/>
          <p:nvPr/>
        </p:nvSpPr>
        <p:spPr>
          <a:xfrm>
            <a:off x="698771" y="1245476"/>
            <a:ext cx="955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특성을</a:t>
            </a:r>
            <a:r>
              <a:rPr lang="en-US" altLang="ko-KR" b="1" dirty="0"/>
              <a:t> </a:t>
            </a:r>
            <a:r>
              <a:rPr lang="ko-KR" altLang="en-US" b="1" dirty="0"/>
              <a:t>줄이면서도 데이터를 사용하기 위해 비슷한 특성끼리 병합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2B568C-7B48-43E2-8D7F-0A79800D3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731670"/>
            <a:ext cx="10639425" cy="3105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364EB1-FDBA-4657-99E7-8998C11C03BB}"/>
              </a:ext>
            </a:extLst>
          </p:cNvPr>
          <p:cNvSpPr txBox="1"/>
          <p:nvPr/>
        </p:nvSpPr>
        <p:spPr>
          <a:xfrm>
            <a:off x="831850" y="4978149"/>
            <a:ext cx="955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-&gt; 13</a:t>
            </a:r>
            <a:r>
              <a:rPr lang="ko-KR" altLang="en-US" b="1" dirty="0"/>
              <a:t>개의 특성 제거</a:t>
            </a:r>
          </a:p>
        </p:txBody>
      </p:sp>
    </p:spTree>
    <p:extLst>
      <p:ext uri="{BB962C8B-B14F-4D97-AF65-F5344CB8AC3E}">
        <p14:creationId xmlns:p14="http://schemas.microsoft.com/office/powerpoint/2010/main" val="267631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9FE42BD0-BF0E-43D0-A5B2-0F157308BB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81880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B7766C0-2541-42C2-8718-4A6C342BCC1B}"/>
              </a:ext>
            </a:extLst>
          </p:cNvPr>
          <p:cNvSpPr txBox="1"/>
          <p:nvPr/>
        </p:nvSpPr>
        <p:spPr>
          <a:xfrm>
            <a:off x="3705225" y="4172584"/>
            <a:ext cx="10033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6775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563438-7B7F-4C4C-99B5-B018845CB060}"/>
              </a:ext>
            </a:extLst>
          </p:cNvPr>
          <p:cNvSpPr/>
          <p:nvPr/>
        </p:nvSpPr>
        <p:spPr>
          <a:xfrm flipH="1">
            <a:off x="2744416" y="1603298"/>
            <a:ext cx="45719" cy="32735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EEFF3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945F6-4507-448E-B4DB-0DB05963F41D}"/>
              </a:ext>
            </a:extLst>
          </p:cNvPr>
          <p:cNvSpPr txBox="1"/>
          <p:nvPr/>
        </p:nvSpPr>
        <p:spPr>
          <a:xfrm>
            <a:off x="698771" y="653446"/>
            <a:ext cx="11113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Abadi" panose="020B0604020202020204" pitchFamily="34" charset="0"/>
                <a:ea typeface="한둥근체 돋움"/>
                <a:cs typeface="+mn-cs"/>
              </a:rPr>
              <a:t>Index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Abadi" panose="020B0604020202020204" pitchFamily="34" charset="0"/>
              <a:ea typeface="한둥근체 돋움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D4E14517-5172-477E-A1DA-BA25E81D16AA}"/>
              </a:ext>
            </a:extLst>
          </p:cNvPr>
          <p:cNvSpPr txBox="1">
            <a:spLocks/>
          </p:cNvSpPr>
          <p:nvPr/>
        </p:nvSpPr>
        <p:spPr>
          <a:xfrm>
            <a:off x="2941460" y="1603296"/>
            <a:ext cx="5585319" cy="32735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01  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결측치 처리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와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one-hot  encoding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  <a:p>
            <a:pPr marL="0" indent="0">
              <a:buNone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02   </a:t>
            </a:r>
            <a:r>
              <a:rPr lang="ko-KR" altLang="en-US" sz="2400" dirty="0"/>
              <a:t>상관계수와 시각화를 통한 </a:t>
            </a:r>
            <a:r>
              <a:rPr lang="ko-KR" altLang="en-US" sz="2400" b="1" dirty="0"/>
              <a:t>특성 선별</a:t>
            </a:r>
            <a:endParaRPr lang="en-US" altLang="ko-KR" sz="2400" b="1" dirty="0"/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03 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모델 변경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b="1" dirty="0">
                <a:latin typeface="한둥근체 돋움"/>
                <a:ea typeface="한둥근체 돋움"/>
              </a:rPr>
              <a:t>04   </a:t>
            </a:r>
            <a:r>
              <a:rPr lang="ko-KR" altLang="en-US" sz="2400" dirty="0">
                <a:latin typeface="한둥근체 돋움"/>
                <a:ea typeface="한둥근체 돋움"/>
              </a:rPr>
              <a:t>비슷한 </a:t>
            </a:r>
            <a:r>
              <a:rPr lang="ko-KR" altLang="en-US" sz="2400" b="1" dirty="0">
                <a:latin typeface="한둥근체 돋움"/>
                <a:ea typeface="한둥근체 돋움"/>
              </a:rPr>
              <a:t>특성의 병합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22E8CC30-9219-444A-9336-70C152AE81B5}"/>
              </a:ext>
            </a:extLst>
          </p:cNvPr>
          <p:cNvSpPr txBox="1">
            <a:spLocks/>
          </p:cNvSpPr>
          <p:nvPr/>
        </p:nvSpPr>
        <p:spPr>
          <a:xfrm>
            <a:off x="3620911" y="1603297"/>
            <a:ext cx="5226050" cy="3508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5B0C3-32A1-4D65-817B-9E41FA87C57C}"/>
              </a:ext>
            </a:extLst>
          </p:cNvPr>
          <p:cNvSpPr txBox="1"/>
          <p:nvPr/>
        </p:nvSpPr>
        <p:spPr>
          <a:xfrm>
            <a:off x="5463485" y="4484070"/>
            <a:ext cx="5007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 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20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6BC15031-8056-42A7-BF67-B9B3F2D5A84E}"/>
              </a:ext>
            </a:extLst>
          </p:cNvPr>
          <p:cNvSpPr/>
          <p:nvPr/>
        </p:nvSpPr>
        <p:spPr>
          <a:xfrm>
            <a:off x="365396" y="349984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CED4E-D036-4375-98FD-C1D14ADBBE6D}"/>
              </a:ext>
            </a:extLst>
          </p:cNvPr>
          <p:cNvSpPr txBox="1"/>
          <p:nvPr/>
        </p:nvSpPr>
        <p:spPr>
          <a:xfrm>
            <a:off x="444771" y="471953"/>
            <a:ext cx="674342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01   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결측치 처리와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one-hot  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25EEB2-0754-4F2C-A8D0-F393FAD12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71" y="1836737"/>
            <a:ext cx="9591675" cy="2295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B1513A-B9EC-472A-BFDB-F740CB69D43E}"/>
              </a:ext>
            </a:extLst>
          </p:cNvPr>
          <p:cNvSpPr txBox="1"/>
          <p:nvPr/>
        </p:nvSpPr>
        <p:spPr>
          <a:xfrm>
            <a:off x="812800" y="143899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결측치 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5C1DC-6778-48E7-97CB-96FE0B3C8E66}"/>
              </a:ext>
            </a:extLst>
          </p:cNvPr>
          <p:cNvSpPr txBox="1"/>
          <p:nvPr/>
        </p:nvSpPr>
        <p:spPr>
          <a:xfrm>
            <a:off x="812800" y="41606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지하실 관련 결측치 처리</a:t>
            </a:r>
            <a:r>
              <a:rPr lang="en-US" altLang="ko-KR" b="1" dirty="0"/>
              <a:t>(</a:t>
            </a:r>
            <a:r>
              <a:rPr lang="ko-KR" altLang="en-US" b="1" dirty="0"/>
              <a:t>지하실이 없을 경우 </a:t>
            </a:r>
            <a:r>
              <a:rPr lang="en-US" altLang="ko-KR" b="1" dirty="0"/>
              <a:t>‘NA’)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DF502C3-9B6C-4367-806F-164B4DDBB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1" y="4566522"/>
            <a:ext cx="95535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85000E00-E6A6-43BF-BA23-CA2FDFA19791}"/>
              </a:ext>
            </a:extLst>
          </p:cNvPr>
          <p:cNvSpPr/>
          <p:nvPr/>
        </p:nvSpPr>
        <p:spPr>
          <a:xfrm>
            <a:off x="365396" y="349984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BA56B-B92A-4910-980F-EE296F292C91}"/>
              </a:ext>
            </a:extLst>
          </p:cNvPr>
          <p:cNvSpPr txBox="1"/>
          <p:nvPr/>
        </p:nvSpPr>
        <p:spPr>
          <a:xfrm>
            <a:off x="444771" y="471953"/>
            <a:ext cx="674342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01   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결측치 처리와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one-hot  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A9234-5BAE-4C30-9960-47A71A2DEF0E}"/>
              </a:ext>
            </a:extLst>
          </p:cNvPr>
          <p:cNvSpPr txBox="1"/>
          <p:nvPr/>
        </p:nvSpPr>
        <p:spPr>
          <a:xfrm>
            <a:off x="812800" y="1438990"/>
            <a:ext cx="600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그</a:t>
            </a:r>
            <a:r>
              <a:rPr lang="en-US" altLang="ko-KR" b="1" dirty="0"/>
              <a:t> </a:t>
            </a:r>
            <a:r>
              <a:rPr lang="ko-KR" altLang="en-US" b="1" dirty="0"/>
              <a:t>외의</a:t>
            </a:r>
            <a:r>
              <a:rPr lang="en-US" altLang="ko-KR" b="1" dirty="0"/>
              <a:t> </a:t>
            </a:r>
            <a:r>
              <a:rPr lang="ko-KR" altLang="en-US" b="1" dirty="0"/>
              <a:t>결측치</a:t>
            </a:r>
            <a:r>
              <a:rPr lang="en-US" altLang="ko-KR" b="1" dirty="0"/>
              <a:t>(</a:t>
            </a:r>
            <a:r>
              <a:rPr lang="ko-KR" altLang="en-US" b="1" dirty="0"/>
              <a:t>최빈값</a:t>
            </a:r>
            <a:r>
              <a:rPr lang="en-US" altLang="ko-KR" b="1" dirty="0"/>
              <a:t>, </a:t>
            </a:r>
            <a:r>
              <a:rPr lang="ko-KR" altLang="en-US" b="1" dirty="0"/>
              <a:t>평균값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6967-8F4D-4CAE-8997-D835D0A51825}"/>
              </a:ext>
            </a:extLst>
          </p:cNvPr>
          <p:cNvSpPr txBox="1"/>
          <p:nvPr/>
        </p:nvSpPr>
        <p:spPr>
          <a:xfrm>
            <a:off x="812800" y="3446164"/>
            <a:ext cx="528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Object</a:t>
            </a:r>
            <a:r>
              <a:rPr lang="ko-KR" altLang="en-US" b="1" dirty="0"/>
              <a:t>형 특성 </a:t>
            </a:r>
            <a:r>
              <a:rPr lang="en-US" altLang="ko-KR" b="1" dirty="0"/>
              <a:t>one-hot encoding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A1A176-0C9E-4ED5-9B9D-F5EFA263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836005"/>
            <a:ext cx="9563100" cy="1266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4F2A05-A2B5-4104-ADBE-80901274F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3825716"/>
            <a:ext cx="9582150" cy="2447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CD28CB-8B7C-413A-AAD9-199DF63474DF}"/>
              </a:ext>
            </a:extLst>
          </p:cNvPr>
          <p:cNvSpPr txBox="1"/>
          <p:nvPr/>
        </p:nvSpPr>
        <p:spPr>
          <a:xfrm>
            <a:off x="7188200" y="5858142"/>
            <a:ext cx="516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1" dirty="0">
                <a:solidFill>
                  <a:srgbClr val="0070C0"/>
                </a:solidFill>
              </a:rPr>
              <a:t>Public score : </a:t>
            </a:r>
            <a:r>
              <a:rPr lang="en-US" altLang="ko-KR" sz="4800" b="1" i="1" dirty="0">
                <a:solidFill>
                  <a:srgbClr val="0070C0"/>
                </a:solidFill>
              </a:rPr>
              <a:t>34648</a:t>
            </a:r>
            <a:endParaRPr lang="ko-KR" altLang="en-US" sz="48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6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C8825989-9F70-4130-AD81-4EF21C014FBA}"/>
              </a:ext>
            </a:extLst>
          </p:cNvPr>
          <p:cNvSpPr/>
          <p:nvPr/>
        </p:nvSpPr>
        <p:spPr>
          <a:xfrm>
            <a:off x="365396" y="349984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0E4D2-AC80-4215-AE49-33B08F2BC46D}"/>
              </a:ext>
            </a:extLst>
          </p:cNvPr>
          <p:cNvSpPr txBox="1"/>
          <p:nvPr/>
        </p:nvSpPr>
        <p:spPr>
          <a:xfrm>
            <a:off x="444771" y="471953"/>
            <a:ext cx="674342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02   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상관계수와 시각화를 통한 특성 선별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6EC17C-7822-4CD4-8C60-22350E3C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671737"/>
            <a:ext cx="9563100" cy="1685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496B1-8671-4DD2-921C-1D691D5C00D9}"/>
              </a:ext>
            </a:extLst>
          </p:cNvPr>
          <p:cNvSpPr txBox="1"/>
          <p:nvPr/>
        </p:nvSpPr>
        <p:spPr>
          <a:xfrm>
            <a:off x="812800" y="1382118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명목형 데이터를 수치형으로 변환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7CFD7B-034D-4027-BF8E-0100BEE7B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3800317"/>
            <a:ext cx="9544050" cy="2907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16FD1A-8687-4064-91C4-3F2AD3F60788}"/>
              </a:ext>
            </a:extLst>
          </p:cNvPr>
          <p:cNvSpPr txBox="1"/>
          <p:nvPr/>
        </p:nvSpPr>
        <p:spPr>
          <a:xfrm>
            <a:off x="793750" y="3367236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이상치 제거</a:t>
            </a:r>
          </a:p>
        </p:txBody>
      </p:sp>
    </p:spTree>
    <p:extLst>
      <p:ext uri="{BB962C8B-B14F-4D97-AF65-F5344CB8AC3E}">
        <p14:creationId xmlns:p14="http://schemas.microsoft.com/office/powerpoint/2010/main" val="225942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2EBB45-679B-4C90-A9B4-94515FD46DB6}"/>
              </a:ext>
            </a:extLst>
          </p:cNvPr>
          <p:cNvSpPr/>
          <p:nvPr/>
        </p:nvSpPr>
        <p:spPr>
          <a:xfrm>
            <a:off x="6832600" y="0"/>
            <a:ext cx="5359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8825989-9F70-4130-AD81-4EF21C014FBA}"/>
              </a:ext>
            </a:extLst>
          </p:cNvPr>
          <p:cNvSpPr/>
          <p:nvPr/>
        </p:nvSpPr>
        <p:spPr>
          <a:xfrm>
            <a:off x="365396" y="349984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0E4D2-AC80-4215-AE49-33B08F2BC46D}"/>
              </a:ext>
            </a:extLst>
          </p:cNvPr>
          <p:cNvSpPr txBox="1"/>
          <p:nvPr/>
        </p:nvSpPr>
        <p:spPr>
          <a:xfrm>
            <a:off x="444771" y="471953"/>
            <a:ext cx="674342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02   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상관계수와 시각화를 통한 특성 선별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D89FA4-F21E-45C6-9FD3-E2332A090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298" y="547844"/>
            <a:ext cx="4994004" cy="576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420FB4-FF81-4A47-A344-E220EE05920A}"/>
              </a:ext>
            </a:extLst>
          </p:cNvPr>
          <p:cNvSpPr txBox="1"/>
          <p:nvPr/>
        </p:nvSpPr>
        <p:spPr>
          <a:xfrm>
            <a:off x="698771" y="1403806"/>
            <a:ext cx="528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상관계수가 높은 변수 간의 상관관계 확인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450D99-8253-4694-84BB-0F584FE0A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1" y="1773138"/>
            <a:ext cx="5295900" cy="752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3B59-7655-43C7-9B83-2DF9B26905AF}"/>
              </a:ext>
            </a:extLst>
          </p:cNvPr>
          <p:cNvSpPr txBox="1"/>
          <p:nvPr/>
        </p:nvSpPr>
        <p:spPr>
          <a:xfrm>
            <a:off x="698770" y="2925106"/>
            <a:ext cx="61338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effectLst/>
                <a:latin typeface="한둥근체 돋움" panose="020B0503000000000000" pitchFamily="50" charset="-127"/>
                <a:ea typeface="한둥근체 돋움" panose="020B0503000000000000" pitchFamily="50" charset="-127"/>
              </a:rPr>
              <a:t>서로 상관관계가 강한 변수들 끼리 다중 공선성 발생</a:t>
            </a:r>
            <a:endParaRPr lang="en-US" altLang="ko-KR" b="1" dirty="0">
              <a:solidFill>
                <a:srgbClr val="000000"/>
              </a:solidFill>
              <a:effectLst/>
              <a:latin typeface="한둥근체 돋움" panose="020B0503000000000000" pitchFamily="50" charset="-127"/>
              <a:ea typeface="한둥근체 돋움" panose="020B0503000000000000" pitchFamily="50" charset="-127"/>
            </a:endParaRPr>
          </a:p>
          <a:p>
            <a:endParaRPr lang="ko-KR" altLang="en-US" b="1" dirty="0">
              <a:solidFill>
                <a:srgbClr val="000000"/>
              </a:solidFill>
              <a:effectLst/>
              <a:latin typeface="한둥근체 돋움" panose="020B0503000000000000" pitchFamily="50" charset="-127"/>
              <a:ea typeface="한둥근체 돋움" panose="020B0503000000000000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effectLst/>
                <a:latin typeface="한둥근체 돋움" panose="020B0503000000000000" pitchFamily="50" charset="-127"/>
                <a:ea typeface="한둥근체 돋움" panose="020B0503000000000000" pitchFamily="50" charset="-127"/>
              </a:rPr>
              <a:t>변수들이 서로 독립한다는 가정을 위배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한둥근체 돋움" panose="020B0503000000000000" pitchFamily="50" charset="-127"/>
              <a:ea typeface="한둥근체 돋움" panose="020B0503000000000000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effectLst/>
                <a:latin typeface="한둥근체 돋움" panose="020B0503000000000000" pitchFamily="50" charset="-127"/>
                <a:ea typeface="한둥근체 돋움" panose="020B0503000000000000" pitchFamily="50" charset="-127"/>
              </a:rPr>
              <a:t>보통 상관관계가 </a:t>
            </a:r>
            <a:r>
              <a:rPr lang="en-US" altLang="ko-KR" dirty="0">
                <a:solidFill>
                  <a:srgbClr val="000000"/>
                </a:solidFill>
                <a:effectLst/>
                <a:latin typeface="한둥근체 돋움" panose="020B0503000000000000" pitchFamily="50" charset="-127"/>
                <a:ea typeface="한둥근체 돋움" panose="020B0503000000000000" pitchFamily="50" charset="-127"/>
              </a:rPr>
              <a:t>0.9 </a:t>
            </a:r>
            <a:r>
              <a:rPr lang="ko-KR" altLang="en-US" dirty="0">
                <a:solidFill>
                  <a:srgbClr val="000000"/>
                </a:solidFill>
                <a:effectLst/>
                <a:latin typeface="한둥근체 돋움" panose="020B0503000000000000" pitchFamily="50" charset="-127"/>
                <a:ea typeface="한둥근체 돋움" panose="020B0503000000000000" pitchFamily="50" charset="-127"/>
              </a:rPr>
              <a:t>이상인 변수들이 다중 공선성에 위배되지만</a:t>
            </a:r>
          </a:p>
          <a:p>
            <a:r>
              <a:rPr lang="en-US" altLang="ko-KR" dirty="0">
                <a:solidFill>
                  <a:srgbClr val="000000"/>
                </a:solidFill>
                <a:latin typeface="한둥근체 돋움" panose="020B0503000000000000" pitchFamily="50" charset="-127"/>
                <a:ea typeface="한둥근체 돋움" panose="020B0503000000000000" pitchFamily="50" charset="-127"/>
              </a:rPr>
              <a:t>0.</a:t>
            </a:r>
            <a:r>
              <a:rPr lang="en-US" altLang="ko-KR" dirty="0">
                <a:solidFill>
                  <a:srgbClr val="000000"/>
                </a:solidFill>
                <a:effectLst/>
                <a:latin typeface="한둥근체 돋움" panose="020B0503000000000000" pitchFamily="50" charset="-127"/>
                <a:ea typeface="한둥근체 돋움" panose="020B0503000000000000" pitchFamily="50" charset="-127"/>
              </a:rPr>
              <a:t>7 </a:t>
            </a:r>
            <a:r>
              <a:rPr lang="ko-KR" altLang="en-US" dirty="0">
                <a:solidFill>
                  <a:srgbClr val="000000"/>
                </a:solidFill>
                <a:effectLst/>
                <a:latin typeface="한둥근체 돋움" panose="020B0503000000000000" pitchFamily="50" charset="-127"/>
                <a:ea typeface="한둥근체 돋움" panose="020B0503000000000000" pitchFamily="50" charset="-127"/>
              </a:rPr>
              <a:t>이상도 다중 공선성을 의심할 수 있으므로 상관관계가 </a:t>
            </a:r>
            <a:r>
              <a:rPr lang="en-US" altLang="ko-KR" dirty="0">
                <a:solidFill>
                  <a:srgbClr val="000000"/>
                </a:solidFill>
                <a:effectLst/>
                <a:latin typeface="한둥근체 돋움" panose="020B0503000000000000" pitchFamily="50" charset="-127"/>
                <a:ea typeface="한둥근체 돋움" panose="020B0503000000000000" pitchFamily="50" charset="-127"/>
              </a:rPr>
              <a:t>0.7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한둥근체 돋움" panose="020B0503000000000000" pitchFamily="50" charset="-127"/>
                <a:ea typeface="한둥근체 돋움" panose="020B0503000000000000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effectLst/>
                <a:latin typeface="한둥근체 돋움" panose="020B0503000000000000" pitchFamily="50" charset="-127"/>
                <a:ea typeface="한둥근체 돋움" panose="020B0503000000000000" pitchFamily="50" charset="-127"/>
              </a:rPr>
              <a:t>이상인 변수들을 탐색</a:t>
            </a:r>
            <a:endParaRPr lang="en-US" altLang="ko-KR" dirty="0">
              <a:solidFill>
                <a:srgbClr val="000000"/>
              </a:solidFill>
              <a:effectLst/>
              <a:latin typeface="한둥근체 돋움" panose="020B0503000000000000" pitchFamily="50" charset="-127"/>
              <a:ea typeface="한둥근체 돋움" panose="020B0503000000000000" pitchFamily="50" charset="-127"/>
            </a:endParaRPr>
          </a:p>
          <a:p>
            <a:b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510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C8825989-9F70-4130-AD81-4EF21C014FBA}"/>
              </a:ext>
            </a:extLst>
          </p:cNvPr>
          <p:cNvSpPr/>
          <p:nvPr/>
        </p:nvSpPr>
        <p:spPr>
          <a:xfrm>
            <a:off x="365396" y="349984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0E4D2-AC80-4215-AE49-33B08F2BC46D}"/>
              </a:ext>
            </a:extLst>
          </p:cNvPr>
          <p:cNvSpPr txBox="1"/>
          <p:nvPr/>
        </p:nvSpPr>
        <p:spPr>
          <a:xfrm>
            <a:off x="444771" y="471953"/>
            <a:ext cx="674342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02   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상관계수와 시각화를 통한 특성 선별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496B1-8671-4DD2-921C-1D691D5C00D9}"/>
              </a:ext>
            </a:extLst>
          </p:cNvPr>
          <p:cNvSpPr txBox="1"/>
          <p:nvPr/>
        </p:nvSpPr>
        <p:spPr>
          <a:xfrm>
            <a:off x="812800" y="1382118"/>
            <a:ext cx="955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SalePrice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와의 상관도가 낮으면서 다른 변수와 높은 상관관계를 가지는 변수를 배제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22C494-A9EA-4DF0-B7C2-DFD5D7EDE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50" y="0"/>
            <a:ext cx="1222625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96D384-E468-473B-BA97-4E9AD6616814}"/>
              </a:ext>
            </a:extLst>
          </p:cNvPr>
          <p:cNvSpPr txBox="1"/>
          <p:nvPr/>
        </p:nvSpPr>
        <p:spPr>
          <a:xfrm>
            <a:off x="7543800" y="988120"/>
            <a:ext cx="528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데이터 시각화를 통한 정성적인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2101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C8825989-9F70-4130-AD81-4EF21C014FBA}"/>
              </a:ext>
            </a:extLst>
          </p:cNvPr>
          <p:cNvSpPr/>
          <p:nvPr/>
        </p:nvSpPr>
        <p:spPr>
          <a:xfrm>
            <a:off x="365396" y="349984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0E4D2-AC80-4215-AE49-33B08F2BC46D}"/>
              </a:ext>
            </a:extLst>
          </p:cNvPr>
          <p:cNvSpPr txBox="1"/>
          <p:nvPr/>
        </p:nvSpPr>
        <p:spPr>
          <a:xfrm>
            <a:off x="444771" y="471953"/>
            <a:ext cx="674342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02   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52C41"/>
                </a:solidFill>
                <a:effectLst/>
                <a:uLnTx/>
                <a:uFillTx/>
                <a:latin typeface="한둥근체 돋움"/>
                <a:ea typeface="한둥근체 돋움"/>
                <a:cs typeface="+mn-cs"/>
              </a:rPr>
              <a:t>상관계수와 시각화를 통한 특성 선별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52C41"/>
              </a:solidFill>
              <a:effectLst/>
              <a:uLnTx/>
              <a:uFillTx/>
              <a:latin typeface="한둥근체 돋움"/>
              <a:ea typeface="한둥근체 돋움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496B1-8671-4DD2-921C-1D691D5C00D9}"/>
              </a:ext>
            </a:extLst>
          </p:cNvPr>
          <p:cNvSpPr txBox="1"/>
          <p:nvPr/>
        </p:nvSpPr>
        <p:spPr>
          <a:xfrm>
            <a:off x="698771" y="1382118"/>
            <a:ext cx="955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SalePrice</a:t>
            </a:r>
            <a:r>
              <a:rPr lang="ko-KR" altLang="en-US" b="1" dirty="0"/>
              <a:t>와의 상관도가 낮으면서 다른 변수와 높은 상관관계를 가지는 변수를 배제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665FAC-A2D6-4C0B-8123-EDB8FD7D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71" y="1751450"/>
            <a:ext cx="10639425" cy="1009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45BFC2-4549-4EC2-B73C-EBF93A70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1" y="3283467"/>
            <a:ext cx="10639425" cy="485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21786E-6E0B-4A6B-BDAB-325B3BC55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71" y="3769242"/>
            <a:ext cx="10629900" cy="476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789995-D2F8-4E7C-B3B9-0DAA60E9E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71" y="4245492"/>
            <a:ext cx="10639425" cy="466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FD032C7-D1A4-42C0-979D-D7E60042F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46" y="4712217"/>
            <a:ext cx="10639425" cy="466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F6E307-5A6C-49B4-AE64-578CC530C608}"/>
              </a:ext>
            </a:extLst>
          </p:cNvPr>
          <p:cNvSpPr txBox="1"/>
          <p:nvPr/>
        </p:nvSpPr>
        <p:spPr>
          <a:xfrm>
            <a:off x="698771" y="2877543"/>
            <a:ext cx="955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시각화를 통해 </a:t>
            </a:r>
            <a:r>
              <a:rPr lang="en-US" altLang="ko-KR" b="1" dirty="0" err="1"/>
              <a:t>SalePrice</a:t>
            </a:r>
            <a:r>
              <a:rPr lang="ko-KR" altLang="en-US" b="1" dirty="0"/>
              <a:t>에 영향을 끼칠 것이라 생각되는 변수 선별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ADCDA-AEB4-4D06-9E86-3F007D4BB8A6}"/>
              </a:ext>
            </a:extLst>
          </p:cNvPr>
          <p:cNvSpPr txBox="1"/>
          <p:nvPr/>
        </p:nvSpPr>
        <p:spPr>
          <a:xfrm>
            <a:off x="7188200" y="5858142"/>
            <a:ext cx="516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1" dirty="0">
                <a:solidFill>
                  <a:srgbClr val="0070C0"/>
                </a:solidFill>
              </a:rPr>
              <a:t>Public score : </a:t>
            </a:r>
            <a:r>
              <a:rPr lang="en-US" altLang="ko-KR" sz="4800" b="1" i="1" dirty="0">
                <a:solidFill>
                  <a:srgbClr val="0070C0"/>
                </a:solidFill>
              </a:rPr>
              <a:t>24578</a:t>
            </a:r>
            <a:endParaRPr lang="ko-KR" altLang="en-US" sz="48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3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34B0E880A9B914C84DC401BAC60C3CB" ma:contentTypeVersion="0" ma:contentTypeDescription="새 문서를 만듭니다." ma:contentTypeScope="" ma:versionID="7b06be123742a680eb02edc91b0f046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85d0d0a261ff6439c84d6770d636f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49BA31-F528-42FB-B401-E0D2C531B9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F731CE-9083-44E5-9002-905F0A2E09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CB21AF-2717-4177-80F9-53ADF778EE15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264</Words>
  <Application>Microsoft Office PowerPoint</Application>
  <PresentationFormat>와이드스크린</PresentationFormat>
  <Paragraphs>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Helvetica Neue</vt:lpstr>
      <vt:lpstr>Inter</vt:lpstr>
      <vt:lpstr>맑은 고딕</vt:lpstr>
      <vt:lpstr>한둥근체 돋움</vt:lpstr>
      <vt:lpstr>한둥근체 제목</vt:lpstr>
      <vt:lpstr>Abadi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문윤성</dc:creator>
  <cp:lastModifiedBy>문윤성</cp:lastModifiedBy>
  <cp:revision>4</cp:revision>
  <dcterms:created xsi:type="dcterms:W3CDTF">2020-07-27T12:21:08Z</dcterms:created>
  <dcterms:modified xsi:type="dcterms:W3CDTF">2020-07-27T15:03:41Z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0x010100134B0E880A9B914C84DC401BAC60C3CB</vt:lpwstr>
  </property>
</Properties>
</file>