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267" r:id="rId3"/>
    <p:sldId id="258" r:id="rId4"/>
    <p:sldId id="330" r:id="rId5"/>
    <p:sldId id="348" r:id="rId6"/>
    <p:sldId id="342" r:id="rId7"/>
    <p:sldId id="295" r:id="rId8"/>
    <p:sldId id="339" r:id="rId9"/>
    <p:sldId id="264" r:id="rId10"/>
    <p:sldId id="351" r:id="rId11"/>
    <p:sldId id="346" r:id="rId12"/>
    <p:sldId id="285" r:id="rId13"/>
    <p:sldId id="352" r:id="rId14"/>
    <p:sldId id="345" r:id="rId15"/>
    <p:sldId id="347" r:id="rId16"/>
    <p:sldId id="353" r:id="rId17"/>
    <p:sldId id="276" r:id="rId18"/>
    <p:sldId id="307" r:id="rId19"/>
    <p:sldId id="358" r:id="rId20"/>
    <p:sldId id="359" r:id="rId21"/>
    <p:sldId id="360" r:id="rId22"/>
    <p:sldId id="361" r:id="rId23"/>
    <p:sldId id="362" r:id="rId24"/>
    <p:sldId id="357" r:id="rId25"/>
    <p:sldId id="356" r:id="rId26"/>
    <p:sldId id="314" r:id="rId27"/>
    <p:sldId id="354" r:id="rId28"/>
    <p:sldId id="288" r:id="rId29"/>
  </p:sldIdLst>
  <p:sldSz cx="12192000" cy="6858000"/>
  <p:notesSz cx="6858000" cy="9144000"/>
  <p:embeddedFontLst>
    <p:embeddedFont>
      <p:font typeface="나눔바른고딕" panose="020B0600000101010101" charset="-127"/>
      <p:regular r:id="rId31"/>
      <p:bold r:id="rId32"/>
    </p:embeddedFont>
    <p:embeddedFont>
      <p:font typeface="나눔스퀘어라운드 Bold" panose="020B0600000101010101" charset="-127"/>
      <p:bold r:id="rId33"/>
    </p:embeddedFont>
    <p:embeddedFont>
      <p:font typeface="Arial Black" panose="020B0A04020102020204" pitchFamily="34" charset="0"/>
      <p:bold r:id="rId34"/>
    </p:embeddedFont>
    <p:embeddedFont>
      <p:font typeface="HY나무M" panose="02030600000101010101" pitchFamily="18" charset="-127"/>
      <p:regular r:id="rId35"/>
    </p:embeddedFont>
    <p:embeddedFont>
      <p:font typeface="HY수평선B" panose="02030600000101010101" pitchFamily="18" charset="-127"/>
      <p:regular r:id="rId36"/>
    </p:embeddedFont>
    <p:embeddedFont>
      <p:font typeface="HY수평선M" panose="02030600000101010101" pitchFamily="18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D68"/>
    <a:srgbClr val="7496D2"/>
    <a:srgbClr val="1790C5"/>
    <a:srgbClr val="34A7BA"/>
    <a:srgbClr val="28599C"/>
    <a:srgbClr val="A7E3D9"/>
    <a:srgbClr val="39B586"/>
    <a:srgbClr val="99CCFF"/>
    <a:srgbClr val="0070C0"/>
    <a:srgbClr val="7BD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0958" autoAdjust="0"/>
  </p:normalViewPr>
  <p:slideViewPr>
    <p:cSldViewPr snapToGrid="0">
      <p:cViewPr varScale="1">
        <p:scale>
          <a:sx n="74" d="100"/>
          <a:sy n="74" d="100"/>
        </p:scale>
        <p:origin x="13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A925A0-1A59-4477-AAEA-5A439839B7EF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0B6E8FE6-3733-4DE7-9028-16B15C586307}">
      <dgm:prSet phldrT="[텍스트]"/>
      <dgm:spPr/>
      <dgm:t>
        <a:bodyPr/>
        <a:lstStyle/>
        <a:p>
          <a:pPr latinLnBrk="1"/>
          <a:r>
            <a:rPr lang="ko-KR" altLang="en-US" dirty="0">
              <a:latin typeface="HY수평선M" panose="02030600000101010101" pitchFamily="18" charset="-127"/>
              <a:ea typeface="HY수평선M" panose="02030600000101010101" pitchFamily="18" charset="-127"/>
            </a:rPr>
            <a:t>블록생성</a:t>
          </a:r>
        </a:p>
      </dgm:t>
    </dgm:pt>
    <dgm:pt modelId="{B485D106-3732-46C7-BABB-4D07E8FC02AB}" type="parTrans" cxnId="{004DEF65-CD1C-4E71-B346-BCA956EAAEE9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1B49FD5B-8C8B-4F15-9385-F66CA702D969}" type="sibTrans" cxnId="{004DEF65-CD1C-4E71-B346-BCA956EAAEE9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769787EE-8E2E-41AE-AD2C-B5B6B9F3E4D6}">
      <dgm:prSet phldrT="[텍스트]"/>
      <dgm:spPr/>
      <dgm:t>
        <a:bodyPr/>
        <a:lstStyle/>
        <a:p>
          <a:pPr latinLnBrk="1"/>
          <a:r>
            <a:rPr lang="ko-KR" altLang="en-US" dirty="0">
              <a:latin typeface="HY수평선M" panose="02030600000101010101" pitchFamily="18" charset="-127"/>
              <a:ea typeface="HY수평선M" panose="02030600000101010101" pitchFamily="18" charset="-127"/>
            </a:rPr>
            <a:t>지갑생성</a:t>
          </a:r>
        </a:p>
      </dgm:t>
    </dgm:pt>
    <dgm:pt modelId="{BD797A4C-9D8C-4746-B979-F8B245A4B45E}" type="parTrans" cxnId="{44930C4A-C074-4DAC-9CF9-1C40866FA5F6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B4FB8AAA-E2FF-4874-9E4E-2303C8F43505}" type="sibTrans" cxnId="{44930C4A-C074-4DAC-9CF9-1C40866FA5F6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06DAD845-6199-4D82-9D55-1265A4A61B27}">
      <dgm:prSet phldrT="[텍스트]"/>
      <dgm:spPr/>
      <dgm:t>
        <a:bodyPr/>
        <a:lstStyle/>
        <a:p>
          <a:pPr latinLnBrk="1"/>
          <a:r>
            <a:rPr lang="ko-KR" altLang="en-US" dirty="0">
              <a:latin typeface="HY수평선M" panose="02030600000101010101" pitchFamily="18" charset="-127"/>
              <a:ea typeface="HY수평선M" panose="02030600000101010101" pitchFamily="18" charset="-127"/>
            </a:rPr>
            <a:t>코인획득</a:t>
          </a:r>
        </a:p>
      </dgm:t>
    </dgm:pt>
    <dgm:pt modelId="{E64F330D-416E-4845-AEC3-9F0551F7774C}" type="parTrans" cxnId="{51D2EA19-8F68-4947-B0A1-A83A458DCAA4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F130ABC7-3D10-4716-969D-EAA9F06A5747}" type="sibTrans" cxnId="{51D2EA19-8F68-4947-B0A1-A83A458DCAA4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BD2569BF-D4A9-43A0-A341-B4C83C47938E}">
      <dgm:prSet phldrT="[텍스트]"/>
      <dgm:spPr/>
      <dgm:t>
        <a:bodyPr/>
        <a:lstStyle/>
        <a:p>
          <a:pPr latinLnBrk="1"/>
          <a:r>
            <a:rPr lang="ko-KR" altLang="en-US" dirty="0">
              <a:latin typeface="HY수평선M" panose="02030600000101010101" pitchFamily="18" charset="-127"/>
              <a:ea typeface="HY수평선M" panose="02030600000101010101" pitchFamily="18" charset="-127"/>
            </a:rPr>
            <a:t>투표시작</a:t>
          </a:r>
        </a:p>
      </dgm:t>
    </dgm:pt>
    <dgm:pt modelId="{66C9A048-B7E5-4B82-9B0E-AF5429407C19}" type="parTrans" cxnId="{96C2A9EE-AA68-4207-B02D-6201300910E3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01FDD731-38C0-43E7-A631-1A1590916BBC}" type="sibTrans" cxnId="{96C2A9EE-AA68-4207-B02D-6201300910E3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51A480D1-524B-420F-856C-26980FCAD41A}">
      <dgm:prSet phldrT="[텍스트]" custT="1"/>
      <dgm:spPr/>
      <dgm:t>
        <a:bodyPr/>
        <a:lstStyle/>
        <a:p>
          <a:pPr latinLnBrk="1"/>
          <a:r>
            <a:rPr lang="ko-KR" altLang="en-US" sz="2200" dirty="0">
              <a:latin typeface="HY수평선M" panose="02030600000101010101" pitchFamily="18" charset="-127"/>
              <a:ea typeface="HY수평선M" panose="02030600000101010101" pitchFamily="18" charset="-127"/>
            </a:rPr>
            <a:t>실시간개표</a:t>
          </a:r>
        </a:p>
      </dgm:t>
    </dgm:pt>
    <dgm:pt modelId="{13251AC8-1670-4E2D-9954-37805858AE75}" type="parTrans" cxnId="{03BBDFFA-C5A4-4EFA-9C22-E1045DD6863B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6842A186-3935-4DE4-B6C3-B817231E321E}" type="sibTrans" cxnId="{03BBDFFA-C5A4-4EFA-9C22-E1045DD6863B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807818B9-F5CE-427A-AD05-5FF3D15B6314}" type="pres">
      <dgm:prSet presAssocID="{D6A925A0-1A59-4477-AAEA-5A439839B7EF}" presName="Name0" presStyleCnt="0">
        <dgm:presLayoutVars>
          <dgm:dir/>
          <dgm:resizeHandles val="exact"/>
        </dgm:presLayoutVars>
      </dgm:prSet>
      <dgm:spPr/>
    </dgm:pt>
    <dgm:pt modelId="{5EC31C4E-3C6F-4238-A4A9-DF647E99AB8F}" type="pres">
      <dgm:prSet presAssocID="{D6A925A0-1A59-4477-AAEA-5A439839B7EF}" presName="arrow" presStyleLbl="bgShp" presStyleIdx="0" presStyleCnt="1"/>
      <dgm:spPr/>
    </dgm:pt>
    <dgm:pt modelId="{D3A10023-D5B2-4608-8FAD-195B1B67655F}" type="pres">
      <dgm:prSet presAssocID="{D6A925A0-1A59-4477-AAEA-5A439839B7EF}" presName="points" presStyleCnt="0"/>
      <dgm:spPr/>
    </dgm:pt>
    <dgm:pt modelId="{5B7A64EF-0B34-40C2-B341-100EB8FE6331}" type="pres">
      <dgm:prSet presAssocID="{0B6E8FE6-3733-4DE7-9028-16B15C586307}" presName="compositeA" presStyleCnt="0"/>
      <dgm:spPr/>
    </dgm:pt>
    <dgm:pt modelId="{38A32E77-C305-4E3F-9A12-50EBC0BC849E}" type="pres">
      <dgm:prSet presAssocID="{0B6E8FE6-3733-4DE7-9028-16B15C586307}" presName="textA" presStyleLbl="revTx" presStyleIdx="0" presStyleCnt="5">
        <dgm:presLayoutVars>
          <dgm:bulletEnabled val="1"/>
        </dgm:presLayoutVars>
      </dgm:prSet>
      <dgm:spPr/>
    </dgm:pt>
    <dgm:pt modelId="{0DC9AADB-2347-438C-9745-BFB61BD330FB}" type="pres">
      <dgm:prSet presAssocID="{0B6E8FE6-3733-4DE7-9028-16B15C586307}" presName="circleA" presStyleLbl="node1" presStyleIdx="0" presStyleCnt="5"/>
      <dgm:spPr/>
    </dgm:pt>
    <dgm:pt modelId="{1964BF6B-3E96-4886-87BE-9B09B6BE343E}" type="pres">
      <dgm:prSet presAssocID="{0B6E8FE6-3733-4DE7-9028-16B15C586307}" presName="spaceA" presStyleCnt="0"/>
      <dgm:spPr/>
    </dgm:pt>
    <dgm:pt modelId="{10CDF58F-3142-4A41-AD90-4CAD40C21E72}" type="pres">
      <dgm:prSet presAssocID="{1B49FD5B-8C8B-4F15-9385-F66CA702D969}" presName="space" presStyleCnt="0"/>
      <dgm:spPr/>
    </dgm:pt>
    <dgm:pt modelId="{F948FE07-38AA-4184-9E85-3380194BF90A}" type="pres">
      <dgm:prSet presAssocID="{769787EE-8E2E-41AE-AD2C-B5B6B9F3E4D6}" presName="compositeB" presStyleCnt="0"/>
      <dgm:spPr/>
    </dgm:pt>
    <dgm:pt modelId="{EEDD8F09-DDA9-4DA0-8955-E65E2512584E}" type="pres">
      <dgm:prSet presAssocID="{769787EE-8E2E-41AE-AD2C-B5B6B9F3E4D6}" presName="textB" presStyleLbl="revTx" presStyleIdx="1" presStyleCnt="5">
        <dgm:presLayoutVars>
          <dgm:bulletEnabled val="1"/>
        </dgm:presLayoutVars>
      </dgm:prSet>
      <dgm:spPr/>
    </dgm:pt>
    <dgm:pt modelId="{95CFEC6C-CE5E-4F4A-83AA-1345336F4F7E}" type="pres">
      <dgm:prSet presAssocID="{769787EE-8E2E-41AE-AD2C-B5B6B9F3E4D6}" presName="circleB" presStyleLbl="node1" presStyleIdx="1" presStyleCnt="5"/>
      <dgm:spPr/>
    </dgm:pt>
    <dgm:pt modelId="{D169E193-1248-4E26-AA06-5640A66B15F2}" type="pres">
      <dgm:prSet presAssocID="{769787EE-8E2E-41AE-AD2C-B5B6B9F3E4D6}" presName="spaceB" presStyleCnt="0"/>
      <dgm:spPr/>
    </dgm:pt>
    <dgm:pt modelId="{B2C0F5F5-99C5-43C6-A804-535BD652C95D}" type="pres">
      <dgm:prSet presAssocID="{B4FB8AAA-E2FF-4874-9E4E-2303C8F43505}" presName="space" presStyleCnt="0"/>
      <dgm:spPr/>
    </dgm:pt>
    <dgm:pt modelId="{39F50A31-8373-42A2-81C5-3AE8AB9EDE64}" type="pres">
      <dgm:prSet presAssocID="{06DAD845-6199-4D82-9D55-1265A4A61B27}" presName="compositeA" presStyleCnt="0"/>
      <dgm:spPr/>
    </dgm:pt>
    <dgm:pt modelId="{2A442934-A17F-4E77-AEE1-D2A101DE3E7F}" type="pres">
      <dgm:prSet presAssocID="{06DAD845-6199-4D82-9D55-1265A4A61B27}" presName="textA" presStyleLbl="revTx" presStyleIdx="2" presStyleCnt="5">
        <dgm:presLayoutVars>
          <dgm:bulletEnabled val="1"/>
        </dgm:presLayoutVars>
      </dgm:prSet>
      <dgm:spPr/>
    </dgm:pt>
    <dgm:pt modelId="{FCF42F70-4ABF-4E6C-B7D7-401A0F14143D}" type="pres">
      <dgm:prSet presAssocID="{06DAD845-6199-4D82-9D55-1265A4A61B27}" presName="circleA" presStyleLbl="node1" presStyleIdx="2" presStyleCnt="5"/>
      <dgm:spPr/>
    </dgm:pt>
    <dgm:pt modelId="{B6D9DF06-7F89-4ABE-BF97-BDBBEC0EA86C}" type="pres">
      <dgm:prSet presAssocID="{06DAD845-6199-4D82-9D55-1265A4A61B27}" presName="spaceA" presStyleCnt="0"/>
      <dgm:spPr/>
    </dgm:pt>
    <dgm:pt modelId="{3B5B214D-2D69-4B00-8932-60ED500FA0EA}" type="pres">
      <dgm:prSet presAssocID="{F130ABC7-3D10-4716-969D-EAA9F06A5747}" presName="space" presStyleCnt="0"/>
      <dgm:spPr/>
    </dgm:pt>
    <dgm:pt modelId="{5E1B83BB-6FAB-41D5-B9C9-02A6EB434758}" type="pres">
      <dgm:prSet presAssocID="{BD2569BF-D4A9-43A0-A341-B4C83C47938E}" presName="compositeB" presStyleCnt="0"/>
      <dgm:spPr/>
    </dgm:pt>
    <dgm:pt modelId="{EB38370B-5AD6-45E9-9E97-BE42B812E611}" type="pres">
      <dgm:prSet presAssocID="{BD2569BF-D4A9-43A0-A341-B4C83C47938E}" presName="textB" presStyleLbl="revTx" presStyleIdx="3" presStyleCnt="5">
        <dgm:presLayoutVars>
          <dgm:bulletEnabled val="1"/>
        </dgm:presLayoutVars>
      </dgm:prSet>
      <dgm:spPr/>
    </dgm:pt>
    <dgm:pt modelId="{A145FB13-E25D-49FF-BCBA-290E830492D8}" type="pres">
      <dgm:prSet presAssocID="{BD2569BF-D4A9-43A0-A341-B4C83C47938E}" presName="circleB" presStyleLbl="node1" presStyleIdx="3" presStyleCnt="5"/>
      <dgm:spPr/>
    </dgm:pt>
    <dgm:pt modelId="{7152FDAE-40CE-468E-A1C9-A2674841EC76}" type="pres">
      <dgm:prSet presAssocID="{BD2569BF-D4A9-43A0-A341-B4C83C47938E}" presName="spaceB" presStyleCnt="0"/>
      <dgm:spPr/>
    </dgm:pt>
    <dgm:pt modelId="{42744748-75A7-420A-B5AB-099C992486E9}" type="pres">
      <dgm:prSet presAssocID="{01FDD731-38C0-43E7-A631-1A1590916BBC}" presName="space" presStyleCnt="0"/>
      <dgm:spPr/>
    </dgm:pt>
    <dgm:pt modelId="{59527067-9A35-4155-B175-69EB7CC17FAA}" type="pres">
      <dgm:prSet presAssocID="{51A480D1-524B-420F-856C-26980FCAD41A}" presName="compositeA" presStyleCnt="0"/>
      <dgm:spPr/>
    </dgm:pt>
    <dgm:pt modelId="{42DC1329-A614-4A55-A320-B0A2387D313D}" type="pres">
      <dgm:prSet presAssocID="{51A480D1-524B-420F-856C-26980FCAD41A}" presName="textA" presStyleLbl="revTx" presStyleIdx="4" presStyleCnt="5">
        <dgm:presLayoutVars>
          <dgm:bulletEnabled val="1"/>
        </dgm:presLayoutVars>
      </dgm:prSet>
      <dgm:spPr/>
    </dgm:pt>
    <dgm:pt modelId="{9A605A1A-C116-412F-9C17-B5A4C7595058}" type="pres">
      <dgm:prSet presAssocID="{51A480D1-524B-420F-856C-26980FCAD41A}" presName="circleA" presStyleLbl="node1" presStyleIdx="4" presStyleCnt="5"/>
      <dgm:spPr/>
    </dgm:pt>
    <dgm:pt modelId="{F57833E0-D622-45A0-9AD7-F5A586F8E18A}" type="pres">
      <dgm:prSet presAssocID="{51A480D1-524B-420F-856C-26980FCAD41A}" presName="spaceA" presStyleCnt="0"/>
      <dgm:spPr/>
    </dgm:pt>
  </dgm:ptLst>
  <dgm:cxnLst>
    <dgm:cxn modelId="{51D2EA19-8F68-4947-B0A1-A83A458DCAA4}" srcId="{D6A925A0-1A59-4477-AAEA-5A439839B7EF}" destId="{06DAD845-6199-4D82-9D55-1265A4A61B27}" srcOrd="2" destOrd="0" parTransId="{E64F330D-416E-4845-AEC3-9F0551F7774C}" sibTransId="{F130ABC7-3D10-4716-969D-EAA9F06A5747}"/>
    <dgm:cxn modelId="{32B6091C-8E08-4368-969B-DCDE9408C495}" type="presOf" srcId="{0B6E8FE6-3733-4DE7-9028-16B15C586307}" destId="{38A32E77-C305-4E3F-9A12-50EBC0BC849E}" srcOrd="0" destOrd="0" presId="urn:microsoft.com/office/officeart/2005/8/layout/hProcess11"/>
    <dgm:cxn modelId="{0128D423-D85F-4547-8F4D-E7CFB57B009C}" type="presOf" srcId="{51A480D1-524B-420F-856C-26980FCAD41A}" destId="{42DC1329-A614-4A55-A320-B0A2387D313D}" srcOrd="0" destOrd="0" presId="urn:microsoft.com/office/officeart/2005/8/layout/hProcess11"/>
    <dgm:cxn modelId="{004DEF65-CD1C-4E71-B346-BCA956EAAEE9}" srcId="{D6A925A0-1A59-4477-AAEA-5A439839B7EF}" destId="{0B6E8FE6-3733-4DE7-9028-16B15C586307}" srcOrd="0" destOrd="0" parTransId="{B485D106-3732-46C7-BABB-4D07E8FC02AB}" sibTransId="{1B49FD5B-8C8B-4F15-9385-F66CA702D969}"/>
    <dgm:cxn modelId="{44930C4A-C074-4DAC-9CF9-1C40866FA5F6}" srcId="{D6A925A0-1A59-4477-AAEA-5A439839B7EF}" destId="{769787EE-8E2E-41AE-AD2C-B5B6B9F3E4D6}" srcOrd="1" destOrd="0" parTransId="{BD797A4C-9D8C-4746-B979-F8B245A4B45E}" sibTransId="{B4FB8AAA-E2FF-4874-9E4E-2303C8F43505}"/>
    <dgm:cxn modelId="{9F90DB54-E9E0-474C-A861-E555D08CE5A1}" type="presOf" srcId="{06DAD845-6199-4D82-9D55-1265A4A61B27}" destId="{2A442934-A17F-4E77-AEE1-D2A101DE3E7F}" srcOrd="0" destOrd="0" presId="urn:microsoft.com/office/officeart/2005/8/layout/hProcess11"/>
    <dgm:cxn modelId="{50114776-ADAB-40C1-A263-4DD90750610D}" type="presOf" srcId="{769787EE-8E2E-41AE-AD2C-B5B6B9F3E4D6}" destId="{EEDD8F09-DDA9-4DA0-8955-E65E2512584E}" srcOrd="0" destOrd="0" presId="urn:microsoft.com/office/officeart/2005/8/layout/hProcess11"/>
    <dgm:cxn modelId="{841E989E-C485-4729-B5C5-510668457A57}" type="presOf" srcId="{D6A925A0-1A59-4477-AAEA-5A439839B7EF}" destId="{807818B9-F5CE-427A-AD05-5FF3D15B6314}" srcOrd="0" destOrd="0" presId="urn:microsoft.com/office/officeart/2005/8/layout/hProcess11"/>
    <dgm:cxn modelId="{96C2A9EE-AA68-4207-B02D-6201300910E3}" srcId="{D6A925A0-1A59-4477-AAEA-5A439839B7EF}" destId="{BD2569BF-D4A9-43A0-A341-B4C83C47938E}" srcOrd="3" destOrd="0" parTransId="{66C9A048-B7E5-4B82-9B0E-AF5429407C19}" sibTransId="{01FDD731-38C0-43E7-A631-1A1590916BBC}"/>
    <dgm:cxn modelId="{A7B6EBF5-965C-4B85-B4E8-20EC776864D0}" type="presOf" srcId="{BD2569BF-D4A9-43A0-A341-B4C83C47938E}" destId="{EB38370B-5AD6-45E9-9E97-BE42B812E611}" srcOrd="0" destOrd="0" presId="urn:microsoft.com/office/officeart/2005/8/layout/hProcess11"/>
    <dgm:cxn modelId="{03BBDFFA-C5A4-4EFA-9C22-E1045DD6863B}" srcId="{D6A925A0-1A59-4477-AAEA-5A439839B7EF}" destId="{51A480D1-524B-420F-856C-26980FCAD41A}" srcOrd="4" destOrd="0" parTransId="{13251AC8-1670-4E2D-9954-37805858AE75}" sibTransId="{6842A186-3935-4DE4-B6C3-B817231E321E}"/>
    <dgm:cxn modelId="{B0BB6F21-4479-4489-8C2B-94F0ECCAA22C}" type="presParOf" srcId="{807818B9-F5CE-427A-AD05-5FF3D15B6314}" destId="{5EC31C4E-3C6F-4238-A4A9-DF647E99AB8F}" srcOrd="0" destOrd="0" presId="urn:microsoft.com/office/officeart/2005/8/layout/hProcess11"/>
    <dgm:cxn modelId="{9F299929-2739-4D3F-97A3-67CB3DDF0190}" type="presParOf" srcId="{807818B9-F5CE-427A-AD05-5FF3D15B6314}" destId="{D3A10023-D5B2-4608-8FAD-195B1B67655F}" srcOrd="1" destOrd="0" presId="urn:microsoft.com/office/officeart/2005/8/layout/hProcess11"/>
    <dgm:cxn modelId="{21AD906C-A771-4360-916A-69E5BF19B8E3}" type="presParOf" srcId="{D3A10023-D5B2-4608-8FAD-195B1B67655F}" destId="{5B7A64EF-0B34-40C2-B341-100EB8FE6331}" srcOrd="0" destOrd="0" presId="urn:microsoft.com/office/officeart/2005/8/layout/hProcess11"/>
    <dgm:cxn modelId="{68BEE9BE-8378-4FFE-A308-E000D34C2FFE}" type="presParOf" srcId="{5B7A64EF-0B34-40C2-B341-100EB8FE6331}" destId="{38A32E77-C305-4E3F-9A12-50EBC0BC849E}" srcOrd="0" destOrd="0" presId="urn:microsoft.com/office/officeart/2005/8/layout/hProcess11"/>
    <dgm:cxn modelId="{66497920-E153-4BB5-9983-F1017DE19347}" type="presParOf" srcId="{5B7A64EF-0B34-40C2-B341-100EB8FE6331}" destId="{0DC9AADB-2347-438C-9745-BFB61BD330FB}" srcOrd="1" destOrd="0" presId="urn:microsoft.com/office/officeart/2005/8/layout/hProcess11"/>
    <dgm:cxn modelId="{236788C2-DC0A-4053-B9A0-7449045E317F}" type="presParOf" srcId="{5B7A64EF-0B34-40C2-B341-100EB8FE6331}" destId="{1964BF6B-3E96-4886-87BE-9B09B6BE343E}" srcOrd="2" destOrd="0" presId="urn:microsoft.com/office/officeart/2005/8/layout/hProcess11"/>
    <dgm:cxn modelId="{E690EA25-0E32-45B9-9DD8-4293330E22DC}" type="presParOf" srcId="{D3A10023-D5B2-4608-8FAD-195B1B67655F}" destId="{10CDF58F-3142-4A41-AD90-4CAD40C21E72}" srcOrd="1" destOrd="0" presId="urn:microsoft.com/office/officeart/2005/8/layout/hProcess11"/>
    <dgm:cxn modelId="{4A7FEF9B-7ECA-417A-A461-D0740A4101F7}" type="presParOf" srcId="{D3A10023-D5B2-4608-8FAD-195B1B67655F}" destId="{F948FE07-38AA-4184-9E85-3380194BF90A}" srcOrd="2" destOrd="0" presId="urn:microsoft.com/office/officeart/2005/8/layout/hProcess11"/>
    <dgm:cxn modelId="{04C01952-2460-4727-867B-BB775A9DDBEA}" type="presParOf" srcId="{F948FE07-38AA-4184-9E85-3380194BF90A}" destId="{EEDD8F09-DDA9-4DA0-8955-E65E2512584E}" srcOrd="0" destOrd="0" presId="urn:microsoft.com/office/officeart/2005/8/layout/hProcess11"/>
    <dgm:cxn modelId="{AFEF6E42-6C49-41DD-942A-832AEA7988FD}" type="presParOf" srcId="{F948FE07-38AA-4184-9E85-3380194BF90A}" destId="{95CFEC6C-CE5E-4F4A-83AA-1345336F4F7E}" srcOrd="1" destOrd="0" presId="urn:microsoft.com/office/officeart/2005/8/layout/hProcess11"/>
    <dgm:cxn modelId="{538A4C36-B432-4795-B401-CAD40A0A80B5}" type="presParOf" srcId="{F948FE07-38AA-4184-9E85-3380194BF90A}" destId="{D169E193-1248-4E26-AA06-5640A66B15F2}" srcOrd="2" destOrd="0" presId="urn:microsoft.com/office/officeart/2005/8/layout/hProcess11"/>
    <dgm:cxn modelId="{5330B19E-9F8A-4DEB-B171-CD00E3C7B331}" type="presParOf" srcId="{D3A10023-D5B2-4608-8FAD-195B1B67655F}" destId="{B2C0F5F5-99C5-43C6-A804-535BD652C95D}" srcOrd="3" destOrd="0" presId="urn:microsoft.com/office/officeart/2005/8/layout/hProcess11"/>
    <dgm:cxn modelId="{460F7066-20F8-43CA-9658-FAB696F125AD}" type="presParOf" srcId="{D3A10023-D5B2-4608-8FAD-195B1B67655F}" destId="{39F50A31-8373-42A2-81C5-3AE8AB9EDE64}" srcOrd="4" destOrd="0" presId="urn:microsoft.com/office/officeart/2005/8/layout/hProcess11"/>
    <dgm:cxn modelId="{22C13183-C811-4B6C-881A-EAE356386E97}" type="presParOf" srcId="{39F50A31-8373-42A2-81C5-3AE8AB9EDE64}" destId="{2A442934-A17F-4E77-AEE1-D2A101DE3E7F}" srcOrd="0" destOrd="0" presId="urn:microsoft.com/office/officeart/2005/8/layout/hProcess11"/>
    <dgm:cxn modelId="{116E23C8-42D7-45DF-A26D-79D557EA8263}" type="presParOf" srcId="{39F50A31-8373-42A2-81C5-3AE8AB9EDE64}" destId="{FCF42F70-4ABF-4E6C-B7D7-401A0F14143D}" srcOrd="1" destOrd="0" presId="urn:microsoft.com/office/officeart/2005/8/layout/hProcess11"/>
    <dgm:cxn modelId="{C3F422BC-06C5-4B2B-B574-B8D8AC4C193A}" type="presParOf" srcId="{39F50A31-8373-42A2-81C5-3AE8AB9EDE64}" destId="{B6D9DF06-7F89-4ABE-BF97-BDBBEC0EA86C}" srcOrd="2" destOrd="0" presId="urn:microsoft.com/office/officeart/2005/8/layout/hProcess11"/>
    <dgm:cxn modelId="{DC33CC35-DC49-48EB-866E-86721F14398F}" type="presParOf" srcId="{D3A10023-D5B2-4608-8FAD-195B1B67655F}" destId="{3B5B214D-2D69-4B00-8932-60ED500FA0EA}" srcOrd="5" destOrd="0" presId="urn:microsoft.com/office/officeart/2005/8/layout/hProcess11"/>
    <dgm:cxn modelId="{DAC5D6D7-E96F-42C2-830C-4A0541DE841C}" type="presParOf" srcId="{D3A10023-D5B2-4608-8FAD-195B1B67655F}" destId="{5E1B83BB-6FAB-41D5-B9C9-02A6EB434758}" srcOrd="6" destOrd="0" presId="urn:microsoft.com/office/officeart/2005/8/layout/hProcess11"/>
    <dgm:cxn modelId="{C58E26FB-8F1C-4032-90B2-AB4E66C6903E}" type="presParOf" srcId="{5E1B83BB-6FAB-41D5-B9C9-02A6EB434758}" destId="{EB38370B-5AD6-45E9-9E97-BE42B812E611}" srcOrd="0" destOrd="0" presId="urn:microsoft.com/office/officeart/2005/8/layout/hProcess11"/>
    <dgm:cxn modelId="{53BECD55-B2DC-46C5-9364-6BFE1EFC1D8A}" type="presParOf" srcId="{5E1B83BB-6FAB-41D5-B9C9-02A6EB434758}" destId="{A145FB13-E25D-49FF-BCBA-290E830492D8}" srcOrd="1" destOrd="0" presId="urn:microsoft.com/office/officeart/2005/8/layout/hProcess11"/>
    <dgm:cxn modelId="{F225517F-9713-49C7-8AA2-14DBFCC74240}" type="presParOf" srcId="{5E1B83BB-6FAB-41D5-B9C9-02A6EB434758}" destId="{7152FDAE-40CE-468E-A1C9-A2674841EC76}" srcOrd="2" destOrd="0" presId="urn:microsoft.com/office/officeart/2005/8/layout/hProcess11"/>
    <dgm:cxn modelId="{3BEB42A3-943F-458F-81C0-F2F2E8135B05}" type="presParOf" srcId="{D3A10023-D5B2-4608-8FAD-195B1B67655F}" destId="{42744748-75A7-420A-B5AB-099C992486E9}" srcOrd="7" destOrd="0" presId="urn:microsoft.com/office/officeart/2005/8/layout/hProcess11"/>
    <dgm:cxn modelId="{8776F6C0-83A7-4566-BAA9-21DA3A5B4BF3}" type="presParOf" srcId="{D3A10023-D5B2-4608-8FAD-195B1B67655F}" destId="{59527067-9A35-4155-B175-69EB7CC17FAA}" srcOrd="8" destOrd="0" presId="urn:microsoft.com/office/officeart/2005/8/layout/hProcess11"/>
    <dgm:cxn modelId="{6D0D514F-EAA8-4E90-82DB-20CDC7F646AB}" type="presParOf" srcId="{59527067-9A35-4155-B175-69EB7CC17FAA}" destId="{42DC1329-A614-4A55-A320-B0A2387D313D}" srcOrd="0" destOrd="0" presId="urn:microsoft.com/office/officeart/2005/8/layout/hProcess11"/>
    <dgm:cxn modelId="{0C46F69D-D1A8-42EB-A07F-3F89536E6C15}" type="presParOf" srcId="{59527067-9A35-4155-B175-69EB7CC17FAA}" destId="{9A605A1A-C116-412F-9C17-B5A4C7595058}" srcOrd="1" destOrd="0" presId="urn:microsoft.com/office/officeart/2005/8/layout/hProcess11"/>
    <dgm:cxn modelId="{AE645477-8D60-47F7-9DDA-2297E15238CA}" type="presParOf" srcId="{59527067-9A35-4155-B175-69EB7CC17FAA}" destId="{F57833E0-D622-45A0-9AD7-F5A586F8E18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31C4E-3C6F-4238-A4A9-DF647E99AB8F}">
      <dsp:nvSpPr>
        <dsp:cNvPr id="0" name=""/>
        <dsp:cNvSpPr/>
      </dsp:nvSpPr>
      <dsp:spPr>
        <a:xfrm>
          <a:off x="0" y="491239"/>
          <a:ext cx="10550166" cy="65498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32E77-C305-4E3F-9A12-50EBC0BC849E}">
      <dsp:nvSpPr>
        <dsp:cNvPr id="0" name=""/>
        <dsp:cNvSpPr/>
      </dsp:nvSpPr>
      <dsp:spPr>
        <a:xfrm>
          <a:off x="4172" y="0"/>
          <a:ext cx="1824385" cy="654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latin typeface="HY수평선M" panose="02030600000101010101" pitchFamily="18" charset="-127"/>
              <a:ea typeface="HY수평선M" panose="02030600000101010101" pitchFamily="18" charset="-127"/>
            </a:rPr>
            <a:t>블록생성</a:t>
          </a:r>
        </a:p>
      </dsp:txBody>
      <dsp:txXfrm>
        <a:off x="4172" y="0"/>
        <a:ext cx="1824385" cy="654986"/>
      </dsp:txXfrm>
    </dsp:sp>
    <dsp:sp modelId="{0DC9AADB-2347-438C-9745-BFB61BD330FB}">
      <dsp:nvSpPr>
        <dsp:cNvPr id="0" name=""/>
        <dsp:cNvSpPr/>
      </dsp:nvSpPr>
      <dsp:spPr>
        <a:xfrm>
          <a:off x="834492" y="736859"/>
          <a:ext cx="163746" cy="1637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D8F09-DDA9-4DA0-8955-E65E2512584E}">
      <dsp:nvSpPr>
        <dsp:cNvPr id="0" name=""/>
        <dsp:cNvSpPr/>
      </dsp:nvSpPr>
      <dsp:spPr>
        <a:xfrm>
          <a:off x="1919777" y="982479"/>
          <a:ext cx="1824385" cy="654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latin typeface="HY수평선M" panose="02030600000101010101" pitchFamily="18" charset="-127"/>
              <a:ea typeface="HY수평선M" panose="02030600000101010101" pitchFamily="18" charset="-127"/>
            </a:rPr>
            <a:t>지갑생성</a:t>
          </a:r>
        </a:p>
      </dsp:txBody>
      <dsp:txXfrm>
        <a:off x="1919777" y="982479"/>
        <a:ext cx="1824385" cy="654986"/>
      </dsp:txXfrm>
    </dsp:sp>
    <dsp:sp modelId="{95CFEC6C-CE5E-4F4A-83AA-1345336F4F7E}">
      <dsp:nvSpPr>
        <dsp:cNvPr id="0" name=""/>
        <dsp:cNvSpPr/>
      </dsp:nvSpPr>
      <dsp:spPr>
        <a:xfrm>
          <a:off x="2750096" y="736859"/>
          <a:ext cx="163746" cy="1637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42934-A17F-4E77-AEE1-D2A101DE3E7F}">
      <dsp:nvSpPr>
        <dsp:cNvPr id="0" name=""/>
        <dsp:cNvSpPr/>
      </dsp:nvSpPr>
      <dsp:spPr>
        <a:xfrm>
          <a:off x="3835382" y="0"/>
          <a:ext cx="1824385" cy="654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latin typeface="HY수평선M" panose="02030600000101010101" pitchFamily="18" charset="-127"/>
              <a:ea typeface="HY수평선M" panose="02030600000101010101" pitchFamily="18" charset="-127"/>
            </a:rPr>
            <a:t>코인획득</a:t>
          </a:r>
        </a:p>
      </dsp:txBody>
      <dsp:txXfrm>
        <a:off x="3835382" y="0"/>
        <a:ext cx="1824385" cy="654986"/>
      </dsp:txXfrm>
    </dsp:sp>
    <dsp:sp modelId="{FCF42F70-4ABF-4E6C-B7D7-401A0F14143D}">
      <dsp:nvSpPr>
        <dsp:cNvPr id="0" name=""/>
        <dsp:cNvSpPr/>
      </dsp:nvSpPr>
      <dsp:spPr>
        <a:xfrm>
          <a:off x="4665701" y="736859"/>
          <a:ext cx="163746" cy="1637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8370B-5AD6-45E9-9E97-BE42B812E611}">
      <dsp:nvSpPr>
        <dsp:cNvPr id="0" name=""/>
        <dsp:cNvSpPr/>
      </dsp:nvSpPr>
      <dsp:spPr>
        <a:xfrm>
          <a:off x="5750986" y="982479"/>
          <a:ext cx="1824385" cy="654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latin typeface="HY수평선M" panose="02030600000101010101" pitchFamily="18" charset="-127"/>
              <a:ea typeface="HY수평선M" panose="02030600000101010101" pitchFamily="18" charset="-127"/>
            </a:rPr>
            <a:t>투표시작</a:t>
          </a:r>
        </a:p>
      </dsp:txBody>
      <dsp:txXfrm>
        <a:off x="5750986" y="982479"/>
        <a:ext cx="1824385" cy="654986"/>
      </dsp:txXfrm>
    </dsp:sp>
    <dsp:sp modelId="{A145FB13-E25D-49FF-BCBA-290E830492D8}">
      <dsp:nvSpPr>
        <dsp:cNvPr id="0" name=""/>
        <dsp:cNvSpPr/>
      </dsp:nvSpPr>
      <dsp:spPr>
        <a:xfrm>
          <a:off x="6581306" y="736859"/>
          <a:ext cx="163746" cy="1637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C1329-A614-4A55-A320-B0A2387D313D}">
      <dsp:nvSpPr>
        <dsp:cNvPr id="0" name=""/>
        <dsp:cNvSpPr/>
      </dsp:nvSpPr>
      <dsp:spPr>
        <a:xfrm>
          <a:off x="7666591" y="0"/>
          <a:ext cx="1824385" cy="654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latin typeface="HY수평선M" panose="02030600000101010101" pitchFamily="18" charset="-127"/>
              <a:ea typeface="HY수평선M" panose="02030600000101010101" pitchFamily="18" charset="-127"/>
            </a:rPr>
            <a:t>실시간개표</a:t>
          </a:r>
        </a:p>
      </dsp:txBody>
      <dsp:txXfrm>
        <a:off x="7666591" y="0"/>
        <a:ext cx="1824385" cy="654986"/>
      </dsp:txXfrm>
    </dsp:sp>
    <dsp:sp modelId="{9A605A1A-C116-412F-9C17-B5A4C7595058}">
      <dsp:nvSpPr>
        <dsp:cNvPr id="0" name=""/>
        <dsp:cNvSpPr/>
      </dsp:nvSpPr>
      <dsp:spPr>
        <a:xfrm>
          <a:off x="8496910" y="736859"/>
          <a:ext cx="163746" cy="1637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3A47D-58C9-4509-91A3-A4C8F8B81CF8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3F1F1-22E9-4A6A-B679-67C788A13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94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3F1F1-22E9-4A6A-B679-67C788A1352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77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f105c328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g64f105c328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4290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f105c328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g64f105c328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6360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f105c328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g64f105c328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7358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f105c328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g64f105c328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5941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f105c328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g64f105c328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9276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f105c328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g64f105c328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850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f105c328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g64f105c328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8718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324262e2e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6324262e2e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324262e2e_7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6324262e2e_7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4818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324262e2e_7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6324262e2e_7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578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324262e2e_7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6324262e2e_7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139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324262e2e_7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6324262e2e_7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4821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324262e2e_7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6324262e2e_7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3855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324262e2e_7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6324262e2e_7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406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324262e2e_7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6324262e2e_7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27822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324262e2e_7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6324262e2e_7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3841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324262e2e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6324262e2e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60146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324262e2e_7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6324262e2e_7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5998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3F1F1-22E9-4A6A-B679-67C788A1352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671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f105c328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g64f105c328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738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324262e2e_7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g6324262e2e_7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395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324262e2e_7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g6324262e2e_7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412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324262e2e_7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g6324262e2e_7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2027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324262e2e_7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g6324262e2e_7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727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324262e2e_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6324262e2e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04E09-069E-46F8-AF6E-A815D392B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A48858-7B33-4723-A9C4-C7FABAFF7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55ACF-681A-47E7-8EDC-C1434DD8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F3A2-7486-4D88-9852-8A35359CDC1D}" type="datetime1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EFA61A-D2D8-48C5-A71A-7BB96DDA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58FB8-B567-45E3-8954-E9361521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B2B5-D120-49A8-824F-3F9D6329F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6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B8FD5-32EA-453D-8A14-73897F50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904602-A905-410F-B795-7A7A928F8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6BFA6-06B2-4A76-8CB2-12993192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052B-FC21-49BF-8567-354E584230CB}" type="datetime1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FD324-BA4F-4538-BF92-7A18253F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9FEFF-685C-4825-B66F-9C441646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B2B5-D120-49A8-824F-3F9D6329F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7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5E766E-3FE8-4D34-BE48-FF8BCB226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D72B5F-7EB7-49BD-83C1-6735743B2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5A72-4F4C-4503-9C66-859A54D2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78AF-80EE-4111-8596-B5036B0CCA5D}" type="datetime1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ABBC9-8A66-4FC0-8820-9F3D250B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FE5AC-A66E-46FE-BD4F-F36E111B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B2B5-D120-49A8-824F-3F9D6329F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9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F1F31-E4D9-43A1-9AFB-00804996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0389B-A01D-474D-9477-70ADD8B3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54102-0243-4C79-9D5A-EFC09290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9641-6F9D-4413-AA7E-0516F1631341}" type="datetime1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E28B1-27FD-4FB0-AF5F-2AE6A042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BCF10-1ADA-4FBE-A21E-9A6BCA0D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425" y="65024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0FBB2B5-D120-49A8-824F-3F9D6329F4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3AD13-C602-43D9-A099-F184C59E10A6}"/>
              </a:ext>
            </a:extLst>
          </p:cNvPr>
          <p:cNvSpPr txBox="1"/>
          <p:nvPr userDrawn="1"/>
        </p:nvSpPr>
        <p:spPr>
          <a:xfrm>
            <a:off x="11734800" y="653655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69307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92F51-8297-4EDB-A137-5C01CEE5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4F980-89F9-4AE1-93CA-6213850A0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EC859-EB3C-4F86-A011-1602580E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05C4-63AD-4383-A967-42A92BEB5CC6}" type="datetime1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EE0B9-265E-4E51-8977-D88DB887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359F6-CAEA-4933-A448-69F94C2B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B2B5-D120-49A8-824F-3F9D6329F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2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8D2C2-DA43-4810-A685-FEC559AE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0AF0A-033E-4325-86DF-8771A644C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BB5085-70A3-4B8A-A859-B937BCC02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9171D4-2EE0-425A-AAA4-28A62B14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50EC-8F7E-4AFD-BEB6-A2A004488C73}" type="datetime1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39A5A-EDC7-4FE5-9536-184599AF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F8F14D-FB53-4594-B082-68F660AE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B2B5-D120-49A8-824F-3F9D6329F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96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6E9A2-D5E5-441A-8C40-BA360596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8C3C99-4DAA-45B8-B2E3-F37E47C1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184422-2799-48C0-A9EA-B9C2D73E2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CC0E48-FEE0-4EAB-96BD-7F2470725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FC0C9E-46D9-46E8-BB25-3FCB3AD70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BDABAE-6950-40A1-B094-BBA3A55A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2865-1AA5-4978-A485-D5A7CE171FF8}" type="datetime1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7E59C1-5CAE-4888-9562-790F48A3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3E61D8-1A22-409D-814B-F6ADC362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B2B5-D120-49A8-824F-3F9D6329F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6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5D39C-2D06-466C-B3F5-7B4F0D23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BC3FDB-DB13-4CE8-91D7-F1A7BEA0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D2F0-78C6-40F0-87D5-09EFB59DC2A2}" type="datetime1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D0763B-BA5F-47AC-A1AD-90C1E544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870DE8-2983-4191-86F4-E97D7B5D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B2B5-D120-49A8-824F-3F9D6329F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0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D3B24B-64B2-4B5C-9407-6F47DB66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1B77-C3A3-476F-BC3C-2EFA8ADFCDD7}" type="datetime1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B48A2C-184D-41EE-83AE-26701241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716445-649C-402A-9BEE-8CFEC1BE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B2B5-D120-49A8-824F-3F9D6329F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8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57345-1F16-4380-9198-1BE14407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5A51C-637E-40D7-B5A6-77ED5C34C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08699B-4BAA-4F93-B0BA-F5FA7B93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664210-DCBF-4338-81F7-E6543E92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CD26-B0E3-44D6-9EB8-B8B7A50A103E}" type="datetime1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567561-D9EA-4FE8-8069-0FAE8698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26D04-6EE4-4CF8-8910-5CCED080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B2B5-D120-49A8-824F-3F9D6329F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7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E7F17-D17F-4295-BCF9-59E088B2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A03CDD-3293-4D2A-A9A7-C5C77D328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2E8304-07CD-444F-BEFC-20EBD3F68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1C5EA4-F28C-4B3E-B2BF-F9A2793E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C7E-D13D-4A90-989D-9692079FEB13}" type="datetime1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238F37-670F-45BD-A0D0-880A4BB2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C2F60B-4DDC-46AC-A772-899232EC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B2B5-D120-49A8-824F-3F9D6329F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67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81F20B-65D2-4C9C-8D5B-D29E157E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12ED6-4070-4F21-875D-4E19DF020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ADC29-741E-4BA6-800B-6F7C2C3EE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BE539-9541-45DE-9CAB-2CC58EC74931}" type="datetime1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DEBCA-A6B3-4C00-B996-E9F6B5E5C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2E38-2BF6-4398-9262-6361043A3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BB2B5-D120-49A8-824F-3F9D6329F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6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81/ex/NewFile.js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55B046C-0707-468D-9440-A188944E007D}"/>
              </a:ext>
            </a:extLst>
          </p:cNvPr>
          <p:cNvSpPr/>
          <p:nvPr/>
        </p:nvSpPr>
        <p:spPr>
          <a:xfrm>
            <a:off x="1509311" y="1775098"/>
            <a:ext cx="9173375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0" algn="ctr"/>
            <a:r>
              <a:rPr lang="ko-KR" altLang="en-US" sz="40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charset="-127"/>
                <a:ea typeface="나눔스퀘어라운드 Bold" panose="020B0600000101010101" charset="-127"/>
                <a:cs typeface="Malgun Gothic"/>
                <a:sym typeface="Malgun Gothic"/>
              </a:rPr>
              <a:t>블록체인을 이용한 선거 시스템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19EA1C-AEF7-4E31-A6FA-F2B6E27BE96A}"/>
              </a:ext>
            </a:extLst>
          </p:cNvPr>
          <p:cNvSpPr/>
          <p:nvPr/>
        </p:nvSpPr>
        <p:spPr>
          <a:xfrm>
            <a:off x="4953001" y="3361484"/>
            <a:ext cx="2295524" cy="528182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블록체인 </a:t>
            </a:r>
            <a:r>
              <a:rPr lang="en-US" altLang="ko-KR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LV.99</a:t>
            </a:r>
            <a:endParaRPr lang="ko-KR" altLang="en-US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7AE344-04B1-484A-85FC-254A264B5DB5}"/>
              </a:ext>
            </a:extLst>
          </p:cNvPr>
          <p:cNvSpPr/>
          <p:nvPr/>
        </p:nvSpPr>
        <p:spPr>
          <a:xfrm>
            <a:off x="333375" y="323851"/>
            <a:ext cx="11525250" cy="3610380"/>
          </a:xfrm>
          <a:prstGeom prst="rect">
            <a:avLst/>
          </a:prstGeom>
          <a:noFill/>
          <a:ln w="206375">
            <a:solidFill>
              <a:srgbClr val="1A3D6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0B67F6-B7DC-438D-A28D-5496323EE335}"/>
              </a:ext>
            </a:extLst>
          </p:cNvPr>
          <p:cNvSpPr txBox="1"/>
          <p:nvPr/>
        </p:nvSpPr>
        <p:spPr>
          <a:xfrm>
            <a:off x="5294671" y="4812731"/>
            <a:ext cx="1697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0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도진우 이동헌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7C671-F5F7-4BCE-BC67-5E05217400DB}"/>
              </a:ext>
            </a:extLst>
          </p:cNvPr>
          <p:cNvSpPr txBox="1"/>
          <p:nvPr/>
        </p:nvSpPr>
        <p:spPr>
          <a:xfrm>
            <a:off x="5373221" y="6134039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2020.02.07</a:t>
            </a:r>
            <a:endParaRPr lang="ko-KR" altLang="en-US" sz="200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4DFF9-C22C-42AF-B308-C03502A0AACF}"/>
              </a:ext>
            </a:extLst>
          </p:cNvPr>
          <p:cNvSpPr txBox="1"/>
          <p:nvPr/>
        </p:nvSpPr>
        <p:spPr>
          <a:xfrm>
            <a:off x="4636735" y="4160050"/>
            <a:ext cx="3049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1A3D6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Team </a:t>
            </a:r>
            <a:r>
              <a:rPr lang="ko-KR" altLang="en-US" sz="3200" dirty="0">
                <a:solidFill>
                  <a:srgbClr val="1A3D6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깡통코딩</a:t>
            </a:r>
            <a:r>
              <a:rPr lang="en-US" altLang="ko-KR" sz="3200" dirty="0">
                <a:solidFill>
                  <a:srgbClr val="1A3D6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ko-KR" altLang="en-US" sz="3200" dirty="0">
              <a:solidFill>
                <a:srgbClr val="1A3D6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6040527-E2D5-468A-9980-B10BD490D598}"/>
              </a:ext>
            </a:extLst>
          </p:cNvPr>
          <p:cNvCxnSpPr>
            <a:cxnSpLocks/>
          </p:cNvCxnSpPr>
          <p:nvPr/>
        </p:nvCxnSpPr>
        <p:spPr>
          <a:xfrm>
            <a:off x="4728342" y="4744825"/>
            <a:ext cx="2735316" cy="0"/>
          </a:xfrm>
          <a:prstGeom prst="line">
            <a:avLst/>
          </a:prstGeom>
          <a:ln w="28575">
            <a:solidFill>
              <a:srgbClr val="213B6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2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7343A21-D561-438E-8046-9497702DC571}"/>
              </a:ext>
            </a:extLst>
          </p:cNvPr>
          <p:cNvSpPr txBox="1"/>
          <p:nvPr/>
        </p:nvSpPr>
        <p:spPr>
          <a:xfrm>
            <a:off x="-1" y="411836"/>
            <a:ext cx="432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2.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블록체인 선거 시스템 소개</a:t>
            </a:r>
          </a:p>
        </p:txBody>
      </p:sp>
      <p:sp>
        <p:nvSpPr>
          <p:cNvPr id="30" name="슬라이드 번호 개체 틀 2">
            <a:extLst>
              <a:ext uri="{FF2B5EF4-FFF2-40B4-BE49-F238E27FC236}">
                <a16:creationId xmlns:a16="http://schemas.microsoft.com/office/drawing/2014/main" id="{609B4F22-A216-4FAA-9E91-BA0ADC04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612" y="6492875"/>
            <a:ext cx="2743200" cy="365125"/>
          </a:xfrm>
        </p:spPr>
        <p:txBody>
          <a:bodyPr/>
          <a:lstStyle/>
          <a:p>
            <a:fld id="{40FBB2B5-D120-49A8-824F-3F9D6329F4B7}" type="slidenum"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</a:t>
            </a:fld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50F32F-DCED-4EB1-A474-3937F90DE277}"/>
              </a:ext>
            </a:extLst>
          </p:cNvPr>
          <p:cNvSpPr/>
          <p:nvPr/>
        </p:nvSpPr>
        <p:spPr>
          <a:xfrm>
            <a:off x="9176430" y="418002"/>
            <a:ext cx="2460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charset="-127"/>
                <a:ea typeface="나눔스퀘어라운드 Bold" panose="020B0600000101010101" charset="-127"/>
                <a:cs typeface="Malgun Gothic"/>
                <a:sym typeface="Malgun Gothic"/>
              </a:rPr>
              <a:t>블록체인을 이용한 선거 시스템</a:t>
            </a:r>
          </a:p>
        </p:txBody>
      </p:sp>
      <p:cxnSp>
        <p:nvCxnSpPr>
          <p:cNvPr id="36" name="Google Shape;211;p20">
            <a:extLst>
              <a:ext uri="{FF2B5EF4-FFF2-40B4-BE49-F238E27FC236}">
                <a16:creationId xmlns:a16="http://schemas.microsoft.com/office/drawing/2014/main" id="{505B3FD5-6054-49B5-91E6-20C2F98DB902}"/>
              </a:ext>
            </a:extLst>
          </p:cNvPr>
          <p:cNvCxnSpPr/>
          <p:nvPr/>
        </p:nvCxnSpPr>
        <p:spPr>
          <a:xfrm>
            <a:off x="0" y="798976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1A3D6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385F7A-859D-4B74-A7CB-898553C7BB9C}"/>
              </a:ext>
            </a:extLst>
          </p:cNvPr>
          <p:cNvSpPr txBox="1"/>
          <p:nvPr/>
        </p:nvSpPr>
        <p:spPr>
          <a:xfrm>
            <a:off x="362857" y="1052182"/>
            <a:ext cx="874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  </a:t>
            </a:r>
            <a:r>
              <a:rPr lang="ko-KR" altLang="en-US" b="1" dirty="0"/>
              <a:t>①</a:t>
            </a:r>
            <a:r>
              <a:rPr lang="ko-KR" altLang="en-US" sz="2000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블록 생성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F1C818-2C14-4E68-ACBC-A8E84AFEFE83}"/>
              </a:ext>
            </a:extLst>
          </p:cNvPr>
          <p:cNvSpPr/>
          <p:nvPr/>
        </p:nvSpPr>
        <p:spPr>
          <a:xfrm>
            <a:off x="259792" y="1104536"/>
            <a:ext cx="224751" cy="246805"/>
          </a:xfrm>
          <a:prstGeom prst="rect">
            <a:avLst/>
          </a:prstGeom>
          <a:solidFill>
            <a:srgbClr val="27457B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grpSp>
        <p:nvGrpSpPr>
          <p:cNvPr id="41" name="Google Shape;106;p14">
            <a:extLst>
              <a:ext uri="{FF2B5EF4-FFF2-40B4-BE49-F238E27FC236}">
                <a16:creationId xmlns:a16="http://schemas.microsoft.com/office/drawing/2014/main" id="{4F7E3141-3CB4-4547-B253-0A836BC1E98B}"/>
              </a:ext>
            </a:extLst>
          </p:cNvPr>
          <p:cNvGrpSpPr/>
          <p:nvPr/>
        </p:nvGrpSpPr>
        <p:grpSpPr>
          <a:xfrm>
            <a:off x="65277" y="45685"/>
            <a:ext cx="2329580" cy="366151"/>
            <a:chOff x="786181" y="2139729"/>
            <a:chExt cx="3203212" cy="605920"/>
          </a:xfrm>
        </p:grpSpPr>
        <p:sp>
          <p:nvSpPr>
            <p:cNvPr id="42" name="Google Shape;107;p14">
              <a:extLst>
                <a:ext uri="{FF2B5EF4-FFF2-40B4-BE49-F238E27FC236}">
                  <a16:creationId xmlns:a16="http://schemas.microsoft.com/office/drawing/2014/main" id="{28BDA09B-8B6A-4923-8A9D-F8F1A63956B8}"/>
                </a:ext>
              </a:extLst>
            </p:cNvPr>
            <p:cNvSpPr/>
            <p:nvPr/>
          </p:nvSpPr>
          <p:spPr>
            <a:xfrm>
              <a:off x="933656" y="2232004"/>
              <a:ext cx="3055737" cy="458108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r"/>
              <a:r>
                <a: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블록체인선거 시스템의 소개</a:t>
              </a:r>
              <a:endParaRPr sz="1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3" name="Google Shape;108;p14">
              <a:extLst>
                <a:ext uri="{FF2B5EF4-FFF2-40B4-BE49-F238E27FC236}">
                  <a16:creationId xmlns:a16="http://schemas.microsoft.com/office/drawing/2014/main" id="{6E1504D6-C0D6-4870-AB96-D14923B408D1}"/>
                </a:ext>
              </a:extLst>
            </p:cNvPr>
            <p:cNvSpPr/>
            <p:nvPr/>
          </p:nvSpPr>
          <p:spPr>
            <a:xfrm>
              <a:off x="786181" y="2139729"/>
              <a:ext cx="605921" cy="605920"/>
            </a:xfrm>
            <a:prstGeom prst="ellipse">
              <a:avLst/>
            </a:prstGeom>
            <a:solidFill>
              <a:srgbClr val="1A3D68"/>
            </a:solidFill>
            <a:ln w="12700" cap="flat" cmpd="sng">
              <a:solidFill>
                <a:srgbClr val="1A3D6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dirty="0" err="1">
                  <a:solidFill>
                    <a:schemeClr val="lt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Ⅱ</a:t>
              </a:r>
              <a:endParaRPr sz="11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2A0B2E3-87DA-426A-B105-C146B709FFA5}"/>
              </a:ext>
            </a:extLst>
          </p:cNvPr>
          <p:cNvSpPr txBox="1"/>
          <p:nvPr/>
        </p:nvSpPr>
        <p:spPr>
          <a:xfrm>
            <a:off x="666103" y="2500039"/>
            <a:ext cx="419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7457B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Private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7457B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블록체인 이용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7E2DFA6-5878-43E1-B3AE-F0784E44ADD2}"/>
              </a:ext>
            </a:extLst>
          </p:cNvPr>
          <p:cNvSpPr/>
          <p:nvPr/>
        </p:nvSpPr>
        <p:spPr>
          <a:xfrm>
            <a:off x="957615" y="2795758"/>
            <a:ext cx="87488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개인형 블록체인</a:t>
            </a:r>
            <a:endParaRPr lang="en-US" altLang="ko-KR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선거 집행기관에서 블록체인 생성</a:t>
            </a:r>
            <a:endParaRPr lang="en-US" altLang="ko-KR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ko-KR" altLang="en-US" dirty="0" err="1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허가받지</a:t>
            </a: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않은 유저는 블록체인 생성 불가능</a:t>
            </a:r>
            <a:endParaRPr lang="en-US" altLang="ko-KR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 descr="개체, 시계이(가) 표시된 사진&#10;&#10;자동 생성된 설명">
            <a:extLst>
              <a:ext uri="{FF2B5EF4-FFF2-40B4-BE49-F238E27FC236}">
                <a16:creationId xmlns:a16="http://schemas.microsoft.com/office/drawing/2014/main" id="{38233467-CEA2-460D-BDFA-66213175D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824" y="1705497"/>
            <a:ext cx="6089073" cy="41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2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7343A21-D561-438E-8046-9497702DC571}"/>
              </a:ext>
            </a:extLst>
          </p:cNvPr>
          <p:cNvSpPr txBox="1"/>
          <p:nvPr/>
        </p:nvSpPr>
        <p:spPr>
          <a:xfrm>
            <a:off x="-1" y="411836"/>
            <a:ext cx="432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2.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블록체인 선거 시스템 소개</a:t>
            </a:r>
          </a:p>
        </p:txBody>
      </p:sp>
      <p:sp>
        <p:nvSpPr>
          <p:cNvPr id="30" name="슬라이드 번호 개체 틀 2">
            <a:extLst>
              <a:ext uri="{FF2B5EF4-FFF2-40B4-BE49-F238E27FC236}">
                <a16:creationId xmlns:a16="http://schemas.microsoft.com/office/drawing/2014/main" id="{609B4F22-A216-4FAA-9E91-BA0ADC04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612" y="6492875"/>
            <a:ext cx="2743200" cy="365125"/>
          </a:xfrm>
        </p:spPr>
        <p:txBody>
          <a:bodyPr/>
          <a:lstStyle/>
          <a:p>
            <a:fld id="{40FBB2B5-D120-49A8-824F-3F9D6329F4B7}" type="slidenum"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11</a:t>
            </a:fld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50F32F-DCED-4EB1-A474-3937F90DE277}"/>
              </a:ext>
            </a:extLst>
          </p:cNvPr>
          <p:cNvSpPr/>
          <p:nvPr/>
        </p:nvSpPr>
        <p:spPr>
          <a:xfrm>
            <a:off x="9176430" y="418002"/>
            <a:ext cx="2460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charset="-127"/>
                <a:ea typeface="나눔스퀘어라운드 Bold" panose="020B0600000101010101" charset="-127"/>
                <a:cs typeface="Malgun Gothic"/>
                <a:sym typeface="Malgun Gothic"/>
              </a:rPr>
              <a:t>블록체인을 이용한 선거 시스템</a:t>
            </a:r>
          </a:p>
        </p:txBody>
      </p:sp>
      <p:cxnSp>
        <p:nvCxnSpPr>
          <p:cNvPr id="36" name="Google Shape;211;p20">
            <a:extLst>
              <a:ext uri="{FF2B5EF4-FFF2-40B4-BE49-F238E27FC236}">
                <a16:creationId xmlns:a16="http://schemas.microsoft.com/office/drawing/2014/main" id="{505B3FD5-6054-49B5-91E6-20C2F98DB902}"/>
              </a:ext>
            </a:extLst>
          </p:cNvPr>
          <p:cNvCxnSpPr/>
          <p:nvPr/>
        </p:nvCxnSpPr>
        <p:spPr>
          <a:xfrm>
            <a:off x="0" y="798976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1A3D6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385F7A-859D-4B74-A7CB-898553C7BB9C}"/>
              </a:ext>
            </a:extLst>
          </p:cNvPr>
          <p:cNvSpPr txBox="1"/>
          <p:nvPr/>
        </p:nvSpPr>
        <p:spPr>
          <a:xfrm>
            <a:off x="362857" y="1052182"/>
            <a:ext cx="87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 ② 유권자 </a:t>
            </a:r>
            <a:r>
              <a:rPr lang="en-US" altLang="ko-KR" b="1" dirty="0"/>
              <a:t>Address </a:t>
            </a:r>
            <a:r>
              <a:rPr lang="ko-KR" altLang="en-US" b="1" dirty="0"/>
              <a:t>선택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F1C818-2C14-4E68-ACBC-A8E84AFEFE83}"/>
              </a:ext>
            </a:extLst>
          </p:cNvPr>
          <p:cNvSpPr/>
          <p:nvPr/>
        </p:nvSpPr>
        <p:spPr>
          <a:xfrm>
            <a:off x="259792" y="1104536"/>
            <a:ext cx="224751" cy="246805"/>
          </a:xfrm>
          <a:prstGeom prst="rect">
            <a:avLst/>
          </a:prstGeom>
          <a:solidFill>
            <a:srgbClr val="27457B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F7226F6-C5E8-42F3-892F-72AFF5CD999E}"/>
              </a:ext>
            </a:extLst>
          </p:cNvPr>
          <p:cNvSpPr/>
          <p:nvPr/>
        </p:nvSpPr>
        <p:spPr>
          <a:xfrm>
            <a:off x="1689300" y="4611166"/>
            <a:ext cx="87488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유권자가 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Private Key</a:t>
            </a: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선택</a:t>
            </a:r>
            <a:endParaRPr lang="en-US" altLang="ko-KR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Private Key</a:t>
            </a: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통해서 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Public Key</a:t>
            </a: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Address</a:t>
            </a: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확인</a:t>
            </a:r>
            <a:endParaRPr lang="en-US" altLang="ko-KR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41" name="Google Shape;106;p14">
            <a:extLst>
              <a:ext uri="{FF2B5EF4-FFF2-40B4-BE49-F238E27FC236}">
                <a16:creationId xmlns:a16="http://schemas.microsoft.com/office/drawing/2014/main" id="{4F7E3141-3CB4-4547-B253-0A836BC1E98B}"/>
              </a:ext>
            </a:extLst>
          </p:cNvPr>
          <p:cNvGrpSpPr/>
          <p:nvPr/>
        </p:nvGrpSpPr>
        <p:grpSpPr>
          <a:xfrm>
            <a:off x="65277" y="45685"/>
            <a:ext cx="2329580" cy="366151"/>
            <a:chOff x="786181" y="2139729"/>
            <a:chExt cx="3203212" cy="605920"/>
          </a:xfrm>
        </p:grpSpPr>
        <p:sp>
          <p:nvSpPr>
            <p:cNvPr id="42" name="Google Shape;107;p14">
              <a:extLst>
                <a:ext uri="{FF2B5EF4-FFF2-40B4-BE49-F238E27FC236}">
                  <a16:creationId xmlns:a16="http://schemas.microsoft.com/office/drawing/2014/main" id="{28BDA09B-8B6A-4923-8A9D-F8F1A63956B8}"/>
                </a:ext>
              </a:extLst>
            </p:cNvPr>
            <p:cNvSpPr/>
            <p:nvPr/>
          </p:nvSpPr>
          <p:spPr>
            <a:xfrm>
              <a:off x="933656" y="2232004"/>
              <a:ext cx="3055737" cy="458108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r"/>
              <a:r>
                <a: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블록체인선거 시스템의 소개</a:t>
              </a:r>
              <a:endParaRPr sz="1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3" name="Google Shape;108;p14">
              <a:extLst>
                <a:ext uri="{FF2B5EF4-FFF2-40B4-BE49-F238E27FC236}">
                  <a16:creationId xmlns:a16="http://schemas.microsoft.com/office/drawing/2014/main" id="{6E1504D6-C0D6-4870-AB96-D14923B408D1}"/>
                </a:ext>
              </a:extLst>
            </p:cNvPr>
            <p:cNvSpPr/>
            <p:nvPr/>
          </p:nvSpPr>
          <p:spPr>
            <a:xfrm>
              <a:off x="786181" y="2139729"/>
              <a:ext cx="605921" cy="605920"/>
            </a:xfrm>
            <a:prstGeom prst="ellipse">
              <a:avLst/>
            </a:prstGeom>
            <a:solidFill>
              <a:srgbClr val="1A3D68"/>
            </a:solidFill>
            <a:ln w="12700" cap="flat" cmpd="sng">
              <a:solidFill>
                <a:srgbClr val="1A3D6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dirty="0" err="1">
                  <a:solidFill>
                    <a:schemeClr val="lt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Ⅱ</a:t>
              </a:r>
              <a:endParaRPr sz="11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endParaRPr>
            </a:p>
          </p:txBody>
        </p:sp>
      </p:grpSp>
      <p:pic>
        <p:nvPicPr>
          <p:cNvPr id="6" name="그림 5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D6E8948B-911F-4F01-AF48-42D03FA13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38" y="1820220"/>
            <a:ext cx="10160798" cy="247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0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오른쪽으로 구부러짐 1">
            <a:extLst>
              <a:ext uri="{FF2B5EF4-FFF2-40B4-BE49-F238E27FC236}">
                <a16:creationId xmlns:a16="http://schemas.microsoft.com/office/drawing/2014/main" id="{641CF7E8-E80D-4A47-9C12-CF38F8325B36}"/>
              </a:ext>
            </a:extLst>
          </p:cNvPr>
          <p:cNvSpPr/>
          <p:nvPr/>
        </p:nvSpPr>
        <p:spPr>
          <a:xfrm>
            <a:off x="2590153" y="2068789"/>
            <a:ext cx="2498489" cy="2487020"/>
          </a:xfrm>
          <a:prstGeom prst="curvedRightArrow">
            <a:avLst>
              <a:gd name="adj1" fmla="val 13963"/>
              <a:gd name="adj2" fmla="val 33155"/>
              <a:gd name="adj3" fmla="val 25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A77FCBD-ADF5-4258-845A-1E18B0FE7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17" y="660338"/>
            <a:ext cx="2019490" cy="22214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7343A21-D561-438E-8046-9497702DC571}"/>
              </a:ext>
            </a:extLst>
          </p:cNvPr>
          <p:cNvSpPr txBox="1"/>
          <p:nvPr/>
        </p:nvSpPr>
        <p:spPr>
          <a:xfrm>
            <a:off x="-1" y="411836"/>
            <a:ext cx="432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2.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블록체인 선거 시스템 소개</a:t>
            </a:r>
          </a:p>
        </p:txBody>
      </p:sp>
      <p:sp>
        <p:nvSpPr>
          <p:cNvPr id="30" name="슬라이드 번호 개체 틀 2">
            <a:extLst>
              <a:ext uri="{FF2B5EF4-FFF2-40B4-BE49-F238E27FC236}">
                <a16:creationId xmlns:a16="http://schemas.microsoft.com/office/drawing/2014/main" id="{609B4F22-A216-4FAA-9E91-BA0ADC04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612" y="6492875"/>
            <a:ext cx="2743200" cy="365125"/>
          </a:xfrm>
        </p:spPr>
        <p:txBody>
          <a:bodyPr/>
          <a:lstStyle/>
          <a:p>
            <a:fld id="{40FBB2B5-D120-49A8-824F-3F9D6329F4B7}" type="slidenum"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12</a:t>
            </a:fld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50F32F-DCED-4EB1-A474-3937F90DE277}"/>
              </a:ext>
            </a:extLst>
          </p:cNvPr>
          <p:cNvSpPr/>
          <p:nvPr/>
        </p:nvSpPr>
        <p:spPr>
          <a:xfrm>
            <a:off x="9176430" y="418002"/>
            <a:ext cx="2460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charset="-127"/>
                <a:ea typeface="나눔스퀘어라운드 Bold" panose="020B0600000101010101" charset="-127"/>
                <a:cs typeface="Malgun Gothic"/>
                <a:sym typeface="Malgun Gothic"/>
              </a:rPr>
              <a:t>블록체인을 이용한 선거 시스템</a:t>
            </a:r>
          </a:p>
        </p:txBody>
      </p:sp>
      <p:cxnSp>
        <p:nvCxnSpPr>
          <p:cNvPr id="36" name="Google Shape;211;p20">
            <a:extLst>
              <a:ext uri="{FF2B5EF4-FFF2-40B4-BE49-F238E27FC236}">
                <a16:creationId xmlns:a16="http://schemas.microsoft.com/office/drawing/2014/main" id="{505B3FD5-6054-49B5-91E6-20C2F98DB902}"/>
              </a:ext>
            </a:extLst>
          </p:cNvPr>
          <p:cNvCxnSpPr/>
          <p:nvPr/>
        </p:nvCxnSpPr>
        <p:spPr>
          <a:xfrm>
            <a:off x="0" y="798976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1A3D6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C0E730D-B8C7-41F2-8666-B327F147E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569" y="3552284"/>
            <a:ext cx="1101262" cy="1119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CFC13A-BC5C-4494-B40F-A768F23EC008}"/>
              </a:ext>
            </a:extLst>
          </p:cNvPr>
          <p:cNvSpPr txBox="1"/>
          <p:nvPr/>
        </p:nvSpPr>
        <p:spPr>
          <a:xfrm>
            <a:off x="7438416" y="2742464"/>
            <a:ext cx="1380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ial Black" panose="020B0A04020102020204" pitchFamily="34" charset="0"/>
              </a:rPr>
              <a:t>본인인증</a:t>
            </a:r>
            <a:endParaRPr lang="en-US" altLang="ko-KR" sz="2000" dirty="0">
              <a:latin typeface="Arial Black" panose="020B0A04020102020204" pitchFamily="34" charset="0"/>
            </a:endParaRPr>
          </a:p>
          <a:p>
            <a:r>
              <a:rPr lang="en-US" altLang="ko-KR" sz="2000" dirty="0">
                <a:latin typeface="Arial Black" panose="020B0A04020102020204" pitchFamily="34" charset="0"/>
              </a:rPr>
              <a:t>     +</a:t>
            </a:r>
          </a:p>
          <a:p>
            <a:r>
              <a:rPr lang="en-US" altLang="ko-KR" sz="2000" dirty="0">
                <a:latin typeface="Arial Black" panose="020B0A04020102020204" pitchFamily="34" charset="0"/>
              </a:rPr>
              <a:t>Address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4E7A85-779A-4345-A8AA-95C1AEC83E24}"/>
              </a:ext>
            </a:extLst>
          </p:cNvPr>
          <p:cNvSpPr txBox="1"/>
          <p:nvPr/>
        </p:nvSpPr>
        <p:spPr>
          <a:xfrm>
            <a:off x="2636586" y="2896353"/>
            <a:ext cx="2405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 w="0"/>
                <a:latin typeface="HY나무M" panose="02030600000101010101" pitchFamily="18" charset="-127"/>
                <a:ea typeface="HY나무M" panose="02030600000101010101" pitchFamily="18" charset="-127"/>
                <a:cs typeface="Aharoni" panose="020B0604020202020204" pitchFamily="2" charset="-79"/>
              </a:rPr>
              <a:t>해당 </a:t>
            </a:r>
            <a:r>
              <a:rPr lang="en-US" altLang="ko-KR" sz="2000" dirty="0">
                <a:ln w="0"/>
                <a:latin typeface="Arial Black" panose="020B0A04020102020204" pitchFamily="34" charset="0"/>
                <a:ea typeface="HY나무M" panose="02030600000101010101" pitchFamily="18" charset="-127"/>
                <a:cs typeface="Aharoni" panose="020B0604020202020204" pitchFamily="2" charset="-79"/>
              </a:rPr>
              <a:t>Address</a:t>
            </a:r>
            <a:r>
              <a:rPr lang="ko-KR" altLang="en-US" sz="2000" dirty="0">
                <a:ln w="0"/>
                <a:latin typeface="HY나무M" panose="02030600000101010101" pitchFamily="18" charset="-127"/>
                <a:ea typeface="HY나무M" panose="02030600000101010101" pitchFamily="18" charset="-127"/>
                <a:cs typeface="Aharoni" panose="020B0604020202020204" pitchFamily="2" charset="-79"/>
              </a:rPr>
              <a:t>에</a:t>
            </a:r>
            <a:endParaRPr lang="en-US" altLang="ko-KR" sz="2000" dirty="0">
              <a:ln w="0"/>
              <a:latin typeface="HY나무M" panose="02030600000101010101" pitchFamily="18" charset="-127"/>
              <a:ea typeface="HY나무M" panose="02030600000101010101" pitchFamily="18" charset="-127"/>
              <a:cs typeface="Aharoni" panose="020B0604020202020204" pitchFamily="2" charset="-79"/>
            </a:endParaRPr>
          </a:p>
          <a:p>
            <a:pPr algn="ctr"/>
            <a:r>
              <a:rPr lang="en-US" altLang="ko-KR" sz="2000" dirty="0">
                <a:ln w="0"/>
                <a:latin typeface="HY나무M" panose="02030600000101010101" pitchFamily="18" charset="-127"/>
                <a:ea typeface="HY나무M" panose="02030600000101010101" pitchFamily="18" charset="-127"/>
                <a:cs typeface="Aharoni" panose="020B0604020202020204" pitchFamily="2" charset="-79"/>
              </a:rPr>
              <a:t>1 coin</a:t>
            </a:r>
            <a:endParaRPr lang="ko-KR" altLang="en-US" sz="2000" dirty="0">
              <a:ln w="0"/>
              <a:latin typeface="HY나무M" panose="02030600000101010101" pitchFamily="18" charset="-127"/>
              <a:ea typeface="HY나무M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53794-14F0-41FB-B470-66650A62A023}"/>
              </a:ext>
            </a:extLst>
          </p:cNvPr>
          <p:cNvSpPr txBox="1"/>
          <p:nvPr/>
        </p:nvSpPr>
        <p:spPr>
          <a:xfrm>
            <a:off x="5235496" y="2464414"/>
            <a:ext cx="2069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선거 집행기관</a:t>
            </a:r>
            <a:endParaRPr lang="ko-KR" alt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D8B45-7A6E-4777-AA88-67A4B24B8BB9}"/>
              </a:ext>
            </a:extLst>
          </p:cNvPr>
          <p:cNvSpPr txBox="1"/>
          <p:nvPr/>
        </p:nvSpPr>
        <p:spPr>
          <a:xfrm>
            <a:off x="5567649" y="4462777"/>
            <a:ext cx="905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유권자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385F7A-859D-4B74-A7CB-898553C7BB9C}"/>
              </a:ext>
            </a:extLst>
          </p:cNvPr>
          <p:cNvSpPr txBox="1"/>
          <p:nvPr/>
        </p:nvSpPr>
        <p:spPr>
          <a:xfrm>
            <a:off x="362857" y="1052182"/>
            <a:ext cx="874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  </a:t>
            </a:r>
            <a:r>
              <a:rPr lang="ko-KR" altLang="en-US" b="1" dirty="0"/>
              <a:t>③ </a:t>
            </a:r>
            <a:r>
              <a:rPr lang="en-US" altLang="ko-KR" sz="2000" b="1" dirty="0"/>
              <a:t>Coin(</a:t>
            </a:r>
            <a:r>
              <a:rPr lang="ko-KR" altLang="en-US" sz="2000" b="1" dirty="0"/>
              <a:t>투표권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 획득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F1C818-2C14-4E68-ACBC-A8E84AFEFE83}"/>
              </a:ext>
            </a:extLst>
          </p:cNvPr>
          <p:cNvSpPr/>
          <p:nvPr/>
        </p:nvSpPr>
        <p:spPr>
          <a:xfrm>
            <a:off x="259792" y="1104536"/>
            <a:ext cx="224751" cy="246805"/>
          </a:xfrm>
          <a:prstGeom prst="rect">
            <a:avLst/>
          </a:prstGeom>
          <a:solidFill>
            <a:srgbClr val="27457B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F7226F6-C5E8-42F3-892F-72AFF5CD999E}"/>
              </a:ext>
            </a:extLst>
          </p:cNvPr>
          <p:cNvSpPr/>
          <p:nvPr/>
        </p:nvSpPr>
        <p:spPr>
          <a:xfrm>
            <a:off x="862446" y="4611166"/>
            <a:ext cx="106922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 Coin = </a:t>
            </a: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투표권</a:t>
            </a:r>
            <a:endParaRPr lang="en-US" altLang="ko-KR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유권자는 선거 집행기관에 본인인증을 하고 자신의 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private key</a:t>
            </a: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생성된 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address</a:t>
            </a: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보낸다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선거 집행기관은 본인인증이 완료되면 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Address</a:t>
            </a: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적합성을 검증하고 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Coin</a:t>
            </a: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유권자의 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address</a:t>
            </a: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보낸다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grpSp>
        <p:nvGrpSpPr>
          <p:cNvPr id="42" name="Google Shape;106;p14">
            <a:extLst>
              <a:ext uri="{FF2B5EF4-FFF2-40B4-BE49-F238E27FC236}">
                <a16:creationId xmlns:a16="http://schemas.microsoft.com/office/drawing/2014/main" id="{C65D4FED-D289-499D-A95E-5FE15EE8B55C}"/>
              </a:ext>
            </a:extLst>
          </p:cNvPr>
          <p:cNvGrpSpPr/>
          <p:nvPr/>
        </p:nvGrpSpPr>
        <p:grpSpPr>
          <a:xfrm>
            <a:off x="65277" y="45685"/>
            <a:ext cx="2329580" cy="366151"/>
            <a:chOff x="786181" y="2139729"/>
            <a:chExt cx="3203212" cy="605920"/>
          </a:xfrm>
        </p:grpSpPr>
        <p:sp>
          <p:nvSpPr>
            <p:cNvPr id="43" name="Google Shape;107;p14">
              <a:extLst>
                <a:ext uri="{FF2B5EF4-FFF2-40B4-BE49-F238E27FC236}">
                  <a16:creationId xmlns:a16="http://schemas.microsoft.com/office/drawing/2014/main" id="{7564FA82-D71F-4C33-B303-CD2688DAF905}"/>
                </a:ext>
              </a:extLst>
            </p:cNvPr>
            <p:cNvSpPr/>
            <p:nvPr/>
          </p:nvSpPr>
          <p:spPr>
            <a:xfrm>
              <a:off x="933656" y="2232004"/>
              <a:ext cx="3055737" cy="458108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r"/>
              <a:r>
                <a: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블록체인선거 시스템의 소개</a:t>
              </a:r>
              <a:endParaRPr sz="1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4" name="Google Shape;108;p14">
              <a:extLst>
                <a:ext uri="{FF2B5EF4-FFF2-40B4-BE49-F238E27FC236}">
                  <a16:creationId xmlns:a16="http://schemas.microsoft.com/office/drawing/2014/main" id="{BCCFDE1D-FBB6-4598-A3DF-9DB7467AF736}"/>
                </a:ext>
              </a:extLst>
            </p:cNvPr>
            <p:cNvSpPr/>
            <p:nvPr/>
          </p:nvSpPr>
          <p:spPr>
            <a:xfrm>
              <a:off x="786181" y="2139729"/>
              <a:ext cx="605921" cy="605920"/>
            </a:xfrm>
            <a:prstGeom prst="ellipse">
              <a:avLst/>
            </a:prstGeom>
            <a:solidFill>
              <a:srgbClr val="1A3D68"/>
            </a:solidFill>
            <a:ln w="12700" cap="flat" cmpd="sng">
              <a:solidFill>
                <a:srgbClr val="1A3D6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dirty="0" err="1">
                  <a:solidFill>
                    <a:schemeClr val="lt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Ⅱ</a:t>
              </a:r>
              <a:endParaRPr sz="11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31" name="화살표: 오른쪽으로 구부러짐 30">
            <a:extLst>
              <a:ext uri="{FF2B5EF4-FFF2-40B4-BE49-F238E27FC236}">
                <a16:creationId xmlns:a16="http://schemas.microsoft.com/office/drawing/2014/main" id="{EFE40623-EFF8-496A-9936-367390350175}"/>
              </a:ext>
            </a:extLst>
          </p:cNvPr>
          <p:cNvSpPr/>
          <p:nvPr/>
        </p:nvSpPr>
        <p:spPr>
          <a:xfrm rot="10800000">
            <a:off x="6976771" y="1857859"/>
            <a:ext cx="2498489" cy="2487020"/>
          </a:xfrm>
          <a:prstGeom prst="curvedRightArrow">
            <a:avLst>
              <a:gd name="adj1" fmla="val 13963"/>
              <a:gd name="adj2" fmla="val 33155"/>
              <a:gd name="adj3" fmla="val 25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7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A77FCBD-ADF5-4258-845A-1E18B0FE7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347" y="1998085"/>
            <a:ext cx="2019490" cy="22214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7343A21-D561-438E-8046-9497702DC571}"/>
              </a:ext>
            </a:extLst>
          </p:cNvPr>
          <p:cNvSpPr txBox="1"/>
          <p:nvPr/>
        </p:nvSpPr>
        <p:spPr>
          <a:xfrm>
            <a:off x="-1" y="411836"/>
            <a:ext cx="432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2.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블록체인 선거 시스템 소개</a:t>
            </a:r>
          </a:p>
        </p:txBody>
      </p:sp>
      <p:sp>
        <p:nvSpPr>
          <p:cNvPr id="30" name="슬라이드 번호 개체 틀 2">
            <a:extLst>
              <a:ext uri="{FF2B5EF4-FFF2-40B4-BE49-F238E27FC236}">
                <a16:creationId xmlns:a16="http://schemas.microsoft.com/office/drawing/2014/main" id="{609B4F22-A216-4FAA-9E91-BA0ADC04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612" y="6492875"/>
            <a:ext cx="2743200" cy="365125"/>
          </a:xfrm>
        </p:spPr>
        <p:txBody>
          <a:bodyPr/>
          <a:lstStyle/>
          <a:p>
            <a:fld id="{40FBB2B5-D120-49A8-824F-3F9D6329F4B7}" type="slidenum"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13</a:t>
            </a:fld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50F32F-DCED-4EB1-A474-3937F90DE277}"/>
              </a:ext>
            </a:extLst>
          </p:cNvPr>
          <p:cNvSpPr/>
          <p:nvPr/>
        </p:nvSpPr>
        <p:spPr>
          <a:xfrm>
            <a:off x="9176430" y="418002"/>
            <a:ext cx="2460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charset="-127"/>
                <a:ea typeface="나눔스퀘어라운드 Bold" panose="020B0600000101010101" charset="-127"/>
                <a:cs typeface="Malgun Gothic"/>
                <a:sym typeface="Malgun Gothic"/>
              </a:rPr>
              <a:t>블록체인을 이용한 선거 시스템</a:t>
            </a:r>
          </a:p>
        </p:txBody>
      </p:sp>
      <p:cxnSp>
        <p:nvCxnSpPr>
          <p:cNvPr id="36" name="Google Shape;211;p20">
            <a:extLst>
              <a:ext uri="{FF2B5EF4-FFF2-40B4-BE49-F238E27FC236}">
                <a16:creationId xmlns:a16="http://schemas.microsoft.com/office/drawing/2014/main" id="{505B3FD5-6054-49B5-91E6-20C2F98DB902}"/>
              </a:ext>
            </a:extLst>
          </p:cNvPr>
          <p:cNvCxnSpPr/>
          <p:nvPr/>
        </p:nvCxnSpPr>
        <p:spPr>
          <a:xfrm>
            <a:off x="0" y="798976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1A3D6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CFC13A-BC5C-4494-B40F-A768F23EC008}"/>
              </a:ext>
            </a:extLst>
          </p:cNvPr>
          <p:cNvSpPr txBox="1"/>
          <p:nvPr/>
        </p:nvSpPr>
        <p:spPr>
          <a:xfrm>
            <a:off x="7438416" y="2436949"/>
            <a:ext cx="4198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ial Black" panose="020B0A04020102020204" pitchFamily="34" charset="0"/>
              </a:rPr>
              <a:t>후보 </a:t>
            </a:r>
            <a:r>
              <a:rPr lang="en-US" altLang="ko-KR" sz="2000" dirty="0">
                <a:latin typeface="Arial Black" panose="020B0A04020102020204" pitchFamily="34" charset="0"/>
              </a:rPr>
              <a:t>1</a:t>
            </a:r>
            <a:r>
              <a:rPr lang="ko-KR" altLang="en-US" sz="2000" dirty="0">
                <a:latin typeface="Arial Black" panose="020B0A04020102020204" pitchFamily="34" charset="0"/>
              </a:rPr>
              <a:t>번 </a:t>
            </a:r>
            <a:r>
              <a:rPr lang="en-US" altLang="ko-KR" sz="2000" dirty="0">
                <a:latin typeface="Arial Black" panose="020B0A04020102020204" pitchFamily="34" charset="0"/>
              </a:rPr>
              <a:t>: </a:t>
            </a:r>
            <a:r>
              <a:rPr lang="en-US" altLang="ko-KR" sz="2000" b="1" dirty="0"/>
              <a:t>D3j2df1e11g4w…</a:t>
            </a:r>
          </a:p>
          <a:p>
            <a:endParaRPr lang="en-US" altLang="ko-KR" sz="2000" b="1" dirty="0"/>
          </a:p>
          <a:p>
            <a:r>
              <a:rPr lang="ko-KR" altLang="en-US" sz="2000" dirty="0">
                <a:latin typeface="Arial Black" panose="020B0A04020102020204" pitchFamily="34" charset="0"/>
              </a:rPr>
              <a:t>후보 </a:t>
            </a:r>
            <a:r>
              <a:rPr lang="en-US" altLang="ko-KR" sz="2000" dirty="0">
                <a:latin typeface="Arial Black" panose="020B0A04020102020204" pitchFamily="34" charset="0"/>
              </a:rPr>
              <a:t>2</a:t>
            </a:r>
            <a:r>
              <a:rPr lang="ko-KR" altLang="en-US" sz="2000" dirty="0">
                <a:latin typeface="Arial Black" panose="020B0A04020102020204" pitchFamily="34" charset="0"/>
              </a:rPr>
              <a:t>번 </a:t>
            </a:r>
            <a:r>
              <a:rPr lang="en-US" altLang="ko-KR" sz="2000" dirty="0">
                <a:latin typeface="Arial Black" panose="020B0A04020102020204" pitchFamily="34" charset="0"/>
              </a:rPr>
              <a:t>: </a:t>
            </a:r>
            <a:r>
              <a:rPr lang="en-US" altLang="ko-KR" sz="2000" b="1" dirty="0"/>
              <a:t>L318Amj2kfnefs…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후보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번 </a:t>
            </a:r>
            <a:r>
              <a:rPr lang="en-US" altLang="ko-KR" sz="2000" b="1" dirty="0"/>
              <a:t>: Nefkl1k2nl12afkl…</a:t>
            </a:r>
            <a:endParaRPr lang="ko-KR" altLang="en-US" sz="2000" b="1" dirty="0"/>
          </a:p>
          <a:p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53794-14F0-41FB-B470-66650A62A023}"/>
              </a:ext>
            </a:extLst>
          </p:cNvPr>
          <p:cNvSpPr txBox="1"/>
          <p:nvPr/>
        </p:nvSpPr>
        <p:spPr>
          <a:xfrm>
            <a:off x="1962126" y="3802161"/>
            <a:ext cx="2069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선거 집행기관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385F7A-859D-4B74-A7CB-898553C7BB9C}"/>
              </a:ext>
            </a:extLst>
          </p:cNvPr>
          <p:cNvSpPr txBox="1"/>
          <p:nvPr/>
        </p:nvSpPr>
        <p:spPr>
          <a:xfrm>
            <a:off x="362857" y="1052182"/>
            <a:ext cx="874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  </a:t>
            </a:r>
            <a:r>
              <a:rPr lang="ko-KR" altLang="en-US" b="1" dirty="0"/>
              <a:t>④ </a:t>
            </a:r>
            <a:r>
              <a:rPr lang="en-US" altLang="ko-KR" b="1" dirty="0"/>
              <a:t>Smart Contract Address </a:t>
            </a:r>
            <a:r>
              <a:rPr lang="ko-KR" altLang="en-US" b="1" dirty="0"/>
              <a:t>생성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F1C818-2C14-4E68-ACBC-A8E84AFEFE83}"/>
              </a:ext>
            </a:extLst>
          </p:cNvPr>
          <p:cNvSpPr/>
          <p:nvPr/>
        </p:nvSpPr>
        <p:spPr>
          <a:xfrm>
            <a:off x="259792" y="1104536"/>
            <a:ext cx="224751" cy="246805"/>
          </a:xfrm>
          <a:prstGeom prst="rect">
            <a:avLst/>
          </a:prstGeom>
          <a:solidFill>
            <a:srgbClr val="27457B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F7226F6-C5E8-42F3-892F-72AFF5CD999E}"/>
              </a:ext>
            </a:extLst>
          </p:cNvPr>
          <p:cNvSpPr/>
          <p:nvPr/>
        </p:nvSpPr>
        <p:spPr>
          <a:xfrm>
            <a:off x="2162782" y="4611166"/>
            <a:ext cx="8313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선거 집행기관은 각 후보별로 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Smart Contract Address</a:t>
            </a: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생성한다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유권자들은 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Smart Contract</a:t>
            </a: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내용을 볼 수 있으므로 신뢰할 수 있다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grpSp>
        <p:nvGrpSpPr>
          <p:cNvPr id="42" name="Google Shape;106;p14">
            <a:extLst>
              <a:ext uri="{FF2B5EF4-FFF2-40B4-BE49-F238E27FC236}">
                <a16:creationId xmlns:a16="http://schemas.microsoft.com/office/drawing/2014/main" id="{C65D4FED-D289-499D-A95E-5FE15EE8B55C}"/>
              </a:ext>
            </a:extLst>
          </p:cNvPr>
          <p:cNvGrpSpPr/>
          <p:nvPr/>
        </p:nvGrpSpPr>
        <p:grpSpPr>
          <a:xfrm>
            <a:off x="65277" y="45685"/>
            <a:ext cx="2329580" cy="366151"/>
            <a:chOff x="786181" y="2139729"/>
            <a:chExt cx="3203212" cy="605920"/>
          </a:xfrm>
        </p:grpSpPr>
        <p:sp>
          <p:nvSpPr>
            <p:cNvPr id="43" name="Google Shape;107;p14">
              <a:extLst>
                <a:ext uri="{FF2B5EF4-FFF2-40B4-BE49-F238E27FC236}">
                  <a16:creationId xmlns:a16="http://schemas.microsoft.com/office/drawing/2014/main" id="{7564FA82-D71F-4C33-B303-CD2688DAF905}"/>
                </a:ext>
              </a:extLst>
            </p:cNvPr>
            <p:cNvSpPr/>
            <p:nvPr/>
          </p:nvSpPr>
          <p:spPr>
            <a:xfrm>
              <a:off x="933656" y="2232004"/>
              <a:ext cx="3055737" cy="458108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r"/>
              <a:r>
                <a: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블록체인선거 시스템의 소개</a:t>
              </a:r>
              <a:endParaRPr sz="1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4" name="Google Shape;108;p14">
              <a:extLst>
                <a:ext uri="{FF2B5EF4-FFF2-40B4-BE49-F238E27FC236}">
                  <a16:creationId xmlns:a16="http://schemas.microsoft.com/office/drawing/2014/main" id="{BCCFDE1D-FBB6-4598-A3DF-9DB7467AF736}"/>
                </a:ext>
              </a:extLst>
            </p:cNvPr>
            <p:cNvSpPr/>
            <p:nvPr/>
          </p:nvSpPr>
          <p:spPr>
            <a:xfrm>
              <a:off x="786181" y="2139729"/>
              <a:ext cx="605921" cy="605920"/>
            </a:xfrm>
            <a:prstGeom prst="ellipse">
              <a:avLst/>
            </a:prstGeom>
            <a:solidFill>
              <a:srgbClr val="1A3D68"/>
            </a:solidFill>
            <a:ln w="12700" cap="flat" cmpd="sng">
              <a:solidFill>
                <a:srgbClr val="1A3D6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dirty="0" err="1">
                  <a:solidFill>
                    <a:schemeClr val="lt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Ⅱ</a:t>
              </a:r>
              <a:endParaRPr sz="11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3" name="화살표: 줄무늬가 있는 오른쪽 2">
            <a:extLst>
              <a:ext uri="{FF2B5EF4-FFF2-40B4-BE49-F238E27FC236}">
                <a16:creationId xmlns:a16="http://schemas.microsoft.com/office/drawing/2014/main" id="{0BD159D7-D111-4B2B-B434-E70C2082D84A}"/>
              </a:ext>
            </a:extLst>
          </p:cNvPr>
          <p:cNvSpPr/>
          <p:nvPr/>
        </p:nvSpPr>
        <p:spPr>
          <a:xfrm>
            <a:off x="4402672" y="2733646"/>
            <a:ext cx="2498489" cy="1121133"/>
          </a:xfrm>
          <a:prstGeom prst="striped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Address </a:t>
            </a:r>
            <a:r>
              <a:rPr lang="ko-KR" altLang="en-US" dirty="0"/>
              <a:t>생성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4F2153-C0FA-434F-8260-0C11C56434CA}"/>
              </a:ext>
            </a:extLst>
          </p:cNvPr>
          <p:cNvSpPr/>
          <p:nvPr/>
        </p:nvSpPr>
        <p:spPr>
          <a:xfrm>
            <a:off x="6008719" y="1735195"/>
            <a:ext cx="65875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Smart Contract Address</a:t>
            </a:r>
          </a:p>
        </p:txBody>
      </p:sp>
    </p:spTree>
    <p:extLst>
      <p:ext uri="{BB962C8B-B14F-4D97-AF65-F5344CB8AC3E}">
        <p14:creationId xmlns:p14="http://schemas.microsoft.com/office/powerpoint/2010/main" val="863644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7343A21-D561-438E-8046-9497702DC571}"/>
              </a:ext>
            </a:extLst>
          </p:cNvPr>
          <p:cNvSpPr txBox="1"/>
          <p:nvPr/>
        </p:nvSpPr>
        <p:spPr>
          <a:xfrm>
            <a:off x="-1" y="411836"/>
            <a:ext cx="432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2.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블록체인 선거 시스템 소개</a:t>
            </a:r>
          </a:p>
        </p:txBody>
      </p:sp>
      <p:sp>
        <p:nvSpPr>
          <p:cNvPr id="30" name="슬라이드 번호 개체 틀 2">
            <a:extLst>
              <a:ext uri="{FF2B5EF4-FFF2-40B4-BE49-F238E27FC236}">
                <a16:creationId xmlns:a16="http://schemas.microsoft.com/office/drawing/2014/main" id="{609B4F22-A216-4FAA-9E91-BA0ADC04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612" y="6492875"/>
            <a:ext cx="2743200" cy="365125"/>
          </a:xfrm>
        </p:spPr>
        <p:txBody>
          <a:bodyPr/>
          <a:lstStyle/>
          <a:p>
            <a:fld id="{40FBB2B5-D120-49A8-824F-3F9D6329F4B7}" type="slidenum"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14</a:t>
            </a:fld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50F32F-DCED-4EB1-A474-3937F90DE277}"/>
              </a:ext>
            </a:extLst>
          </p:cNvPr>
          <p:cNvSpPr/>
          <p:nvPr/>
        </p:nvSpPr>
        <p:spPr>
          <a:xfrm>
            <a:off x="9176430" y="418002"/>
            <a:ext cx="2460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charset="-127"/>
                <a:ea typeface="나눔스퀘어라운드 Bold" panose="020B0600000101010101" charset="-127"/>
                <a:cs typeface="Malgun Gothic"/>
                <a:sym typeface="Malgun Gothic"/>
              </a:rPr>
              <a:t>블록체인을 이용한 선거 시스템</a:t>
            </a:r>
          </a:p>
        </p:txBody>
      </p:sp>
      <p:cxnSp>
        <p:nvCxnSpPr>
          <p:cNvPr id="36" name="Google Shape;211;p20">
            <a:extLst>
              <a:ext uri="{FF2B5EF4-FFF2-40B4-BE49-F238E27FC236}">
                <a16:creationId xmlns:a16="http://schemas.microsoft.com/office/drawing/2014/main" id="{505B3FD5-6054-49B5-91E6-20C2F98DB902}"/>
              </a:ext>
            </a:extLst>
          </p:cNvPr>
          <p:cNvCxnSpPr/>
          <p:nvPr/>
        </p:nvCxnSpPr>
        <p:spPr>
          <a:xfrm>
            <a:off x="0" y="798976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1A3D6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C0E730D-B8C7-41F2-8666-B327F147E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816" y="2694295"/>
            <a:ext cx="905067" cy="920407"/>
          </a:xfrm>
          <a:prstGeom prst="rect">
            <a:avLst/>
          </a:prstGeom>
        </p:spPr>
      </p:pic>
      <p:sp>
        <p:nvSpPr>
          <p:cNvPr id="20" name="화살표: 줄무늬가 있는 오른쪽 19">
            <a:extLst>
              <a:ext uri="{FF2B5EF4-FFF2-40B4-BE49-F238E27FC236}">
                <a16:creationId xmlns:a16="http://schemas.microsoft.com/office/drawing/2014/main" id="{0AFDC097-A005-4CE5-905A-2D96D510B06B}"/>
              </a:ext>
            </a:extLst>
          </p:cNvPr>
          <p:cNvSpPr/>
          <p:nvPr/>
        </p:nvSpPr>
        <p:spPr>
          <a:xfrm>
            <a:off x="4116344" y="3129106"/>
            <a:ext cx="3499067" cy="279957"/>
          </a:xfrm>
          <a:prstGeom prst="stripedRightArrow">
            <a:avLst>
              <a:gd name="adj1" fmla="val 52817"/>
              <a:gd name="adj2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04A436E-5A2E-4031-911D-0255DD38E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900678" y="2092770"/>
            <a:ext cx="1120670" cy="20142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E32E08F-94C6-490C-B3A3-EFF21A01B94D}"/>
              </a:ext>
            </a:extLst>
          </p:cNvPr>
          <p:cNvSpPr txBox="1"/>
          <p:nvPr/>
        </p:nvSpPr>
        <p:spPr>
          <a:xfrm>
            <a:off x="9059451" y="2931388"/>
            <a:ext cx="92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후보 </a:t>
            </a:r>
            <a:r>
              <a:rPr lang="en-US" altLang="ko-KR" b="1" dirty="0"/>
              <a:t>2 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FC13A-BC5C-4494-B40F-A768F23EC008}"/>
              </a:ext>
            </a:extLst>
          </p:cNvPr>
          <p:cNvSpPr txBox="1"/>
          <p:nvPr/>
        </p:nvSpPr>
        <p:spPr>
          <a:xfrm>
            <a:off x="5175573" y="3090262"/>
            <a:ext cx="138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Arial Black" panose="020B0A04020102020204" pitchFamily="34" charset="0"/>
              </a:rPr>
              <a:t>1 Coin</a:t>
            </a:r>
            <a:endParaRPr lang="ko-KR" alt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D8B45-7A6E-4777-AA88-67A4B24B8BB9}"/>
              </a:ext>
            </a:extLst>
          </p:cNvPr>
          <p:cNvSpPr txBox="1"/>
          <p:nvPr/>
        </p:nvSpPr>
        <p:spPr>
          <a:xfrm>
            <a:off x="2339284" y="3417600"/>
            <a:ext cx="905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유권자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385F7A-859D-4B74-A7CB-898553C7BB9C}"/>
              </a:ext>
            </a:extLst>
          </p:cNvPr>
          <p:cNvSpPr txBox="1"/>
          <p:nvPr/>
        </p:nvSpPr>
        <p:spPr>
          <a:xfrm>
            <a:off x="362857" y="1052182"/>
            <a:ext cx="874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  </a:t>
            </a:r>
            <a:r>
              <a:rPr lang="ko-KR" altLang="en-US" b="1" dirty="0"/>
              <a:t>⑤ </a:t>
            </a:r>
            <a:r>
              <a:rPr lang="ko-KR" altLang="en-US" sz="2000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후보자에게 </a:t>
            </a:r>
            <a:r>
              <a:rPr lang="ko-KR" altLang="en-US" sz="2000" dirty="0">
                <a:solidFill>
                  <a:prstClr val="black"/>
                </a:solidFill>
                <a:latin typeface="나눔스퀘어라운드 Bold" panose="020B0600000101010101" charset="-127"/>
                <a:ea typeface="나눔스퀘어라운드 Bold" panose="020B0600000101010101" charset="-127"/>
              </a:rPr>
              <a:t>투표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charset="-127"/>
              <a:ea typeface="나눔스퀘어라운드 Bold" panose="020B0600000101010101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F1C818-2C14-4E68-ACBC-A8E84AFEFE83}"/>
              </a:ext>
            </a:extLst>
          </p:cNvPr>
          <p:cNvSpPr/>
          <p:nvPr/>
        </p:nvSpPr>
        <p:spPr>
          <a:xfrm>
            <a:off x="259792" y="1104536"/>
            <a:ext cx="224751" cy="246805"/>
          </a:xfrm>
          <a:prstGeom prst="rect">
            <a:avLst/>
          </a:prstGeom>
          <a:solidFill>
            <a:srgbClr val="27457B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F7226F6-C5E8-42F3-892F-72AFF5CD999E}"/>
              </a:ext>
            </a:extLst>
          </p:cNvPr>
          <p:cNvSpPr/>
          <p:nvPr/>
        </p:nvSpPr>
        <p:spPr>
          <a:xfrm>
            <a:off x="1689300" y="4611166"/>
            <a:ext cx="87488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유권자는 투표하고 싶은 후보의 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Smart Contract </a:t>
            </a: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주소로 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Coin</a:t>
            </a: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전송한다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선거 집행기관에서 만든 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Smart Contract</a:t>
            </a: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 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Logic</a:t>
            </a: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따라 위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변조를 확인하고 이상이 없으면 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Coin</a:t>
            </a: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받는다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grpSp>
        <p:nvGrpSpPr>
          <p:cNvPr id="26" name="Google Shape;106;p14">
            <a:extLst>
              <a:ext uri="{FF2B5EF4-FFF2-40B4-BE49-F238E27FC236}">
                <a16:creationId xmlns:a16="http://schemas.microsoft.com/office/drawing/2014/main" id="{D7ECA9A1-F744-49CC-8028-0E6A46A4B2A1}"/>
              </a:ext>
            </a:extLst>
          </p:cNvPr>
          <p:cNvGrpSpPr/>
          <p:nvPr/>
        </p:nvGrpSpPr>
        <p:grpSpPr>
          <a:xfrm>
            <a:off x="65277" y="45685"/>
            <a:ext cx="2329580" cy="366151"/>
            <a:chOff x="786181" y="2139729"/>
            <a:chExt cx="3203212" cy="605920"/>
          </a:xfrm>
        </p:grpSpPr>
        <p:sp>
          <p:nvSpPr>
            <p:cNvPr id="31" name="Google Shape;107;p14">
              <a:extLst>
                <a:ext uri="{FF2B5EF4-FFF2-40B4-BE49-F238E27FC236}">
                  <a16:creationId xmlns:a16="http://schemas.microsoft.com/office/drawing/2014/main" id="{4F2ADF44-4A7E-48BF-9ABF-2EB72609FF93}"/>
                </a:ext>
              </a:extLst>
            </p:cNvPr>
            <p:cNvSpPr/>
            <p:nvPr/>
          </p:nvSpPr>
          <p:spPr>
            <a:xfrm>
              <a:off x="933656" y="2232004"/>
              <a:ext cx="3055737" cy="458108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r"/>
              <a:r>
                <a: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블록체인선거 시스템의 소개</a:t>
              </a:r>
              <a:endParaRPr sz="1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5" name="Google Shape;108;p14">
              <a:extLst>
                <a:ext uri="{FF2B5EF4-FFF2-40B4-BE49-F238E27FC236}">
                  <a16:creationId xmlns:a16="http://schemas.microsoft.com/office/drawing/2014/main" id="{92EB55A6-ADDB-453A-ADB5-EA262053B8FE}"/>
                </a:ext>
              </a:extLst>
            </p:cNvPr>
            <p:cNvSpPr/>
            <p:nvPr/>
          </p:nvSpPr>
          <p:spPr>
            <a:xfrm>
              <a:off x="786181" y="2139729"/>
              <a:ext cx="605921" cy="605920"/>
            </a:xfrm>
            <a:prstGeom prst="ellipse">
              <a:avLst/>
            </a:prstGeom>
            <a:solidFill>
              <a:srgbClr val="1A3D68"/>
            </a:solidFill>
            <a:ln w="12700" cap="flat" cmpd="sng">
              <a:solidFill>
                <a:srgbClr val="1A3D6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dirty="0" err="1">
                  <a:solidFill>
                    <a:schemeClr val="lt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Ⅱ</a:t>
              </a:r>
              <a:endParaRPr sz="11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endParaRPr>
            </a:p>
          </p:txBody>
        </p: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B08B1FB8-6C4E-46C2-8294-E6E82EB37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876371" y="1129297"/>
            <a:ext cx="1120670" cy="201421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B4205E8-E176-45FC-B250-00AB74993AE5}"/>
              </a:ext>
            </a:extLst>
          </p:cNvPr>
          <p:cNvSpPr txBox="1"/>
          <p:nvPr/>
        </p:nvSpPr>
        <p:spPr>
          <a:xfrm>
            <a:off x="9044937" y="1963520"/>
            <a:ext cx="201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후보 </a:t>
            </a:r>
            <a:r>
              <a:rPr lang="en-US" altLang="ko-KR" b="1" dirty="0"/>
              <a:t>1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ACA4A6B-8B70-4A3A-B525-3D07DAB55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900678" y="3056243"/>
            <a:ext cx="1120670" cy="201421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18835AC-0284-487C-A9C0-5AD49487946A}"/>
              </a:ext>
            </a:extLst>
          </p:cNvPr>
          <p:cNvSpPr txBox="1"/>
          <p:nvPr/>
        </p:nvSpPr>
        <p:spPr>
          <a:xfrm>
            <a:off x="9059451" y="3859571"/>
            <a:ext cx="92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후보 </a:t>
            </a:r>
            <a:r>
              <a:rPr lang="en-US" altLang="ko-KR" b="1" dirty="0"/>
              <a:t>3 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A6CB7A-223E-4189-AA3A-3F471E44CDE9}"/>
              </a:ext>
            </a:extLst>
          </p:cNvPr>
          <p:cNvSpPr txBox="1"/>
          <p:nvPr/>
        </p:nvSpPr>
        <p:spPr>
          <a:xfrm>
            <a:off x="8846175" y="2265397"/>
            <a:ext cx="201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D3j2df1e11g4w…</a:t>
            </a:r>
            <a:endParaRPr lang="ko-KR" altLang="en-US" sz="1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97A344-D425-44CA-9233-9E62D6623A84}"/>
              </a:ext>
            </a:extLst>
          </p:cNvPr>
          <p:cNvSpPr txBox="1"/>
          <p:nvPr/>
        </p:nvSpPr>
        <p:spPr>
          <a:xfrm>
            <a:off x="8846175" y="3221053"/>
            <a:ext cx="201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L318Amj2kfnefs…</a:t>
            </a:r>
            <a:endParaRPr lang="ko-KR" altLang="en-US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7C8BFF-A02C-484C-B266-F832655F98AA}"/>
              </a:ext>
            </a:extLst>
          </p:cNvPr>
          <p:cNvSpPr txBox="1"/>
          <p:nvPr/>
        </p:nvSpPr>
        <p:spPr>
          <a:xfrm>
            <a:off x="8846175" y="4127603"/>
            <a:ext cx="201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Nefkl1k2nl12afkl…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504840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7343A21-D561-438E-8046-9497702DC571}"/>
              </a:ext>
            </a:extLst>
          </p:cNvPr>
          <p:cNvSpPr txBox="1"/>
          <p:nvPr/>
        </p:nvSpPr>
        <p:spPr>
          <a:xfrm>
            <a:off x="-1" y="411836"/>
            <a:ext cx="432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2.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블록체인 선거 시스템 소개</a:t>
            </a:r>
          </a:p>
        </p:txBody>
      </p:sp>
      <p:sp>
        <p:nvSpPr>
          <p:cNvPr id="30" name="슬라이드 번호 개체 틀 2">
            <a:extLst>
              <a:ext uri="{FF2B5EF4-FFF2-40B4-BE49-F238E27FC236}">
                <a16:creationId xmlns:a16="http://schemas.microsoft.com/office/drawing/2014/main" id="{609B4F22-A216-4FAA-9E91-BA0ADC04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612" y="6492875"/>
            <a:ext cx="2743200" cy="365125"/>
          </a:xfrm>
        </p:spPr>
        <p:txBody>
          <a:bodyPr/>
          <a:lstStyle/>
          <a:p>
            <a:fld id="{40FBB2B5-D120-49A8-824F-3F9D6329F4B7}" type="slidenum"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15</a:t>
            </a:fld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50F32F-DCED-4EB1-A474-3937F90DE277}"/>
              </a:ext>
            </a:extLst>
          </p:cNvPr>
          <p:cNvSpPr/>
          <p:nvPr/>
        </p:nvSpPr>
        <p:spPr>
          <a:xfrm>
            <a:off x="9176430" y="418002"/>
            <a:ext cx="2460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charset="-127"/>
                <a:ea typeface="나눔스퀘어라운드 Bold" panose="020B0600000101010101" charset="-127"/>
                <a:cs typeface="Malgun Gothic"/>
                <a:sym typeface="Malgun Gothic"/>
              </a:rPr>
              <a:t>블록체인을 이용한 선거 시스템</a:t>
            </a:r>
          </a:p>
        </p:txBody>
      </p:sp>
      <p:cxnSp>
        <p:nvCxnSpPr>
          <p:cNvPr id="36" name="Google Shape;211;p20">
            <a:extLst>
              <a:ext uri="{FF2B5EF4-FFF2-40B4-BE49-F238E27FC236}">
                <a16:creationId xmlns:a16="http://schemas.microsoft.com/office/drawing/2014/main" id="{505B3FD5-6054-49B5-91E6-20C2F98DB902}"/>
              </a:ext>
            </a:extLst>
          </p:cNvPr>
          <p:cNvCxnSpPr/>
          <p:nvPr/>
        </p:nvCxnSpPr>
        <p:spPr>
          <a:xfrm>
            <a:off x="0" y="798976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1A3D6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385F7A-859D-4B74-A7CB-898553C7BB9C}"/>
              </a:ext>
            </a:extLst>
          </p:cNvPr>
          <p:cNvSpPr txBox="1"/>
          <p:nvPr/>
        </p:nvSpPr>
        <p:spPr>
          <a:xfrm>
            <a:off x="362857" y="1052182"/>
            <a:ext cx="874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  </a:t>
            </a:r>
            <a:r>
              <a:rPr lang="ko-KR" altLang="en-US" b="1" dirty="0"/>
              <a:t>⑥</a:t>
            </a:r>
            <a:r>
              <a:rPr lang="ko-KR" altLang="en-US" sz="2000" b="1" dirty="0">
                <a:solidFill>
                  <a:prstClr val="black"/>
                </a:solidFill>
                <a:latin typeface="나눔스퀘어라운드 Bold" panose="020B0600000101010101" charset="-127"/>
                <a:ea typeface="나눔스퀘어라운드 Bold" panose="020B0600000101010101" charset="-127"/>
              </a:rPr>
              <a:t> 실시간 투표현황 확인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F1C818-2C14-4E68-ACBC-A8E84AFEFE83}"/>
              </a:ext>
            </a:extLst>
          </p:cNvPr>
          <p:cNvSpPr/>
          <p:nvPr/>
        </p:nvSpPr>
        <p:spPr>
          <a:xfrm>
            <a:off x="259792" y="1104536"/>
            <a:ext cx="224751" cy="246805"/>
          </a:xfrm>
          <a:prstGeom prst="rect">
            <a:avLst/>
          </a:prstGeom>
          <a:solidFill>
            <a:srgbClr val="27457B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F7226F6-C5E8-42F3-892F-72AFF5CD999E}"/>
              </a:ext>
            </a:extLst>
          </p:cNvPr>
          <p:cNvSpPr/>
          <p:nvPr/>
        </p:nvSpPr>
        <p:spPr>
          <a:xfrm>
            <a:off x="1041962" y="5409993"/>
            <a:ext cx="10294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유권자들은 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Smart Contract Address</a:t>
            </a: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통해 실시간으로 투표현황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코인 개수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확인 할 수 있다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en-US" altLang="ko-KR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6" name="Google Shape;106;p14">
            <a:extLst>
              <a:ext uri="{FF2B5EF4-FFF2-40B4-BE49-F238E27FC236}">
                <a16:creationId xmlns:a16="http://schemas.microsoft.com/office/drawing/2014/main" id="{D7ECA9A1-F744-49CC-8028-0E6A46A4B2A1}"/>
              </a:ext>
            </a:extLst>
          </p:cNvPr>
          <p:cNvGrpSpPr/>
          <p:nvPr/>
        </p:nvGrpSpPr>
        <p:grpSpPr>
          <a:xfrm>
            <a:off x="65277" y="45685"/>
            <a:ext cx="2329580" cy="366151"/>
            <a:chOff x="786181" y="2139729"/>
            <a:chExt cx="3203212" cy="605920"/>
          </a:xfrm>
        </p:grpSpPr>
        <p:sp>
          <p:nvSpPr>
            <p:cNvPr id="31" name="Google Shape;107;p14">
              <a:extLst>
                <a:ext uri="{FF2B5EF4-FFF2-40B4-BE49-F238E27FC236}">
                  <a16:creationId xmlns:a16="http://schemas.microsoft.com/office/drawing/2014/main" id="{4F2ADF44-4A7E-48BF-9ABF-2EB72609FF93}"/>
                </a:ext>
              </a:extLst>
            </p:cNvPr>
            <p:cNvSpPr/>
            <p:nvPr/>
          </p:nvSpPr>
          <p:spPr>
            <a:xfrm>
              <a:off x="933656" y="2232004"/>
              <a:ext cx="3055737" cy="458108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r"/>
              <a:r>
                <a: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블록체인선거 시스템의 소개</a:t>
              </a:r>
              <a:endParaRPr sz="1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5" name="Google Shape;108;p14">
              <a:extLst>
                <a:ext uri="{FF2B5EF4-FFF2-40B4-BE49-F238E27FC236}">
                  <a16:creationId xmlns:a16="http://schemas.microsoft.com/office/drawing/2014/main" id="{92EB55A6-ADDB-453A-ADB5-EA262053B8FE}"/>
                </a:ext>
              </a:extLst>
            </p:cNvPr>
            <p:cNvSpPr/>
            <p:nvPr/>
          </p:nvSpPr>
          <p:spPr>
            <a:xfrm>
              <a:off x="786181" y="2139729"/>
              <a:ext cx="605921" cy="605920"/>
            </a:xfrm>
            <a:prstGeom prst="ellipse">
              <a:avLst/>
            </a:prstGeom>
            <a:solidFill>
              <a:srgbClr val="1A3D68"/>
            </a:solidFill>
            <a:ln w="12700" cap="flat" cmpd="sng">
              <a:solidFill>
                <a:srgbClr val="1A3D6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dirty="0" err="1">
                  <a:solidFill>
                    <a:schemeClr val="lt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Ⅱ</a:t>
              </a:r>
              <a:endParaRPr sz="11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endParaRPr>
            </a:p>
          </p:txBody>
        </p:sp>
      </p:grpSp>
      <p:pic>
        <p:nvPicPr>
          <p:cNvPr id="4" name="그림 3" descr="연, 비행, 공기, 물이(가) 표시된 사진&#10;&#10;자동 생성된 설명">
            <a:extLst>
              <a:ext uri="{FF2B5EF4-FFF2-40B4-BE49-F238E27FC236}">
                <a16:creationId xmlns:a16="http://schemas.microsoft.com/office/drawing/2014/main" id="{1ED2DB08-9043-4F1D-BDA3-073FB0FE3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47" y="1692528"/>
            <a:ext cx="4670961" cy="35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7343A21-D561-438E-8046-9497702DC571}"/>
              </a:ext>
            </a:extLst>
          </p:cNvPr>
          <p:cNvSpPr txBox="1"/>
          <p:nvPr/>
        </p:nvSpPr>
        <p:spPr>
          <a:xfrm>
            <a:off x="-1" y="411836"/>
            <a:ext cx="432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2.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블록체인 선거 시스템 소개</a:t>
            </a:r>
          </a:p>
        </p:txBody>
      </p:sp>
      <p:sp>
        <p:nvSpPr>
          <p:cNvPr id="30" name="슬라이드 번호 개체 틀 2">
            <a:extLst>
              <a:ext uri="{FF2B5EF4-FFF2-40B4-BE49-F238E27FC236}">
                <a16:creationId xmlns:a16="http://schemas.microsoft.com/office/drawing/2014/main" id="{609B4F22-A216-4FAA-9E91-BA0ADC04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612" y="6492875"/>
            <a:ext cx="2743200" cy="365125"/>
          </a:xfrm>
        </p:spPr>
        <p:txBody>
          <a:bodyPr/>
          <a:lstStyle/>
          <a:p>
            <a:fld id="{40FBB2B5-D120-49A8-824F-3F9D6329F4B7}" type="slidenum"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16</a:t>
            </a:fld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50F32F-DCED-4EB1-A474-3937F90DE277}"/>
              </a:ext>
            </a:extLst>
          </p:cNvPr>
          <p:cNvSpPr/>
          <p:nvPr/>
        </p:nvSpPr>
        <p:spPr>
          <a:xfrm>
            <a:off x="9176430" y="418002"/>
            <a:ext cx="2460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charset="-127"/>
                <a:ea typeface="나눔스퀘어라운드 Bold" panose="020B0600000101010101" charset="-127"/>
                <a:cs typeface="Malgun Gothic"/>
                <a:sym typeface="Malgun Gothic"/>
              </a:rPr>
              <a:t>블록체인을 이용한 선거 시스템</a:t>
            </a:r>
          </a:p>
        </p:txBody>
      </p:sp>
      <p:cxnSp>
        <p:nvCxnSpPr>
          <p:cNvPr id="36" name="Google Shape;211;p20">
            <a:extLst>
              <a:ext uri="{FF2B5EF4-FFF2-40B4-BE49-F238E27FC236}">
                <a16:creationId xmlns:a16="http://schemas.microsoft.com/office/drawing/2014/main" id="{505B3FD5-6054-49B5-91E6-20C2F98DB902}"/>
              </a:ext>
            </a:extLst>
          </p:cNvPr>
          <p:cNvCxnSpPr/>
          <p:nvPr/>
        </p:nvCxnSpPr>
        <p:spPr>
          <a:xfrm>
            <a:off x="0" y="798976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1A3D6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385F7A-859D-4B74-A7CB-898553C7BB9C}"/>
              </a:ext>
            </a:extLst>
          </p:cNvPr>
          <p:cNvSpPr txBox="1"/>
          <p:nvPr/>
        </p:nvSpPr>
        <p:spPr>
          <a:xfrm>
            <a:off x="362857" y="1052182"/>
            <a:ext cx="874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  블록체인 선거 시스템 </a:t>
            </a:r>
            <a:r>
              <a:rPr lang="ko-KR" altLang="en-US" sz="2000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순서도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F1C818-2C14-4E68-ACBC-A8E84AFEFE83}"/>
              </a:ext>
            </a:extLst>
          </p:cNvPr>
          <p:cNvSpPr/>
          <p:nvPr/>
        </p:nvSpPr>
        <p:spPr>
          <a:xfrm>
            <a:off x="259792" y="1104536"/>
            <a:ext cx="224751" cy="246805"/>
          </a:xfrm>
          <a:prstGeom prst="rect">
            <a:avLst/>
          </a:prstGeom>
          <a:solidFill>
            <a:srgbClr val="27457B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grpSp>
        <p:nvGrpSpPr>
          <p:cNvPr id="26" name="Google Shape;106;p14">
            <a:extLst>
              <a:ext uri="{FF2B5EF4-FFF2-40B4-BE49-F238E27FC236}">
                <a16:creationId xmlns:a16="http://schemas.microsoft.com/office/drawing/2014/main" id="{D7ECA9A1-F744-49CC-8028-0E6A46A4B2A1}"/>
              </a:ext>
            </a:extLst>
          </p:cNvPr>
          <p:cNvGrpSpPr/>
          <p:nvPr/>
        </p:nvGrpSpPr>
        <p:grpSpPr>
          <a:xfrm>
            <a:off x="65277" y="45685"/>
            <a:ext cx="2329580" cy="366151"/>
            <a:chOff x="786181" y="2139729"/>
            <a:chExt cx="3203212" cy="605920"/>
          </a:xfrm>
        </p:grpSpPr>
        <p:sp>
          <p:nvSpPr>
            <p:cNvPr id="31" name="Google Shape;107;p14">
              <a:extLst>
                <a:ext uri="{FF2B5EF4-FFF2-40B4-BE49-F238E27FC236}">
                  <a16:creationId xmlns:a16="http://schemas.microsoft.com/office/drawing/2014/main" id="{4F2ADF44-4A7E-48BF-9ABF-2EB72609FF93}"/>
                </a:ext>
              </a:extLst>
            </p:cNvPr>
            <p:cNvSpPr/>
            <p:nvPr/>
          </p:nvSpPr>
          <p:spPr>
            <a:xfrm>
              <a:off x="933656" y="2232004"/>
              <a:ext cx="3055737" cy="458108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r"/>
              <a:r>
                <a: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블록체인선거 시스템의 소개</a:t>
              </a:r>
              <a:endParaRPr sz="1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5" name="Google Shape;108;p14">
              <a:extLst>
                <a:ext uri="{FF2B5EF4-FFF2-40B4-BE49-F238E27FC236}">
                  <a16:creationId xmlns:a16="http://schemas.microsoft.com/office/drawing/2014/main" id="{92EB55A6-ADDB-453A-ADB5-EA262053B8FE}"/>
                </a:ext>
              </a:extLst>
            </p:cNvPr>
            <p:cNvSpPr/>
            <p:nvPr/>
          </p:nvSpPr>
          <p:spPr>
            <a:xfrm>
              <a:off x="786181" y="2139729"/>
              <a:ext cx="605921" cy="605920"/>
            </a:xfrm>
            <a:prstGeom prst="ellipse">
              <a:avLst/>
            </a:prstGeom>
            <a:solidFill>
              <a:srgbClr val="1A3D68"/>
            </a:solidFill>
            <a:ln w="12700" cap="flat" cmpd="sng">
              <a:solidFill>
                <a:srgbClr val="1A3D6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dirty="0" err="1">
                  <a:solidFill>
                    <a:schemeClr val="lt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Ⅱ</a:t>
              </a:r>
              <a:endParaRPr sz="11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20123F12-5BC8-4946-AB58-63FDDC9C3B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4072002"/>
              </p:ext>
            </p:extLst>
          </p:nvPr>
        </p:nvGraphicFramePr>
        <p:xfrm>
          <a:off x="820917" y="3094336"/>
          <a:ext cx="10550166" cy="1637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5F1ACB24-28F2-4E6F-9941-EEDCBBD3DFF4}"/>
              </a:ext>
            </a:extLst>
          </p:cNvPr>
          <p:cNvSpPr/>
          <p:nvPr/>
        </p:nvSpPr>
        <p:spPr>
          <a:xfrm>
            <a:off x="820916" y="2020320"/>
            <a:ext cx="2078147" cy="878743"/>
          </a:xfrm>
          <a:prstGeom prst="wedgeRoundRectCallout">
            <a:avLst>
              <a:gd name="adj1" fmla="val -13333"/>
              <a:gd name="adj2" fmla="val 76690"/>
              <a:gd name="adj3" fmla="val 1666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Private </a:t>
            </a:r>
            <a:r>
              <a:rPr lang="ko-KR" altLang="en-US" dirty="0">
                <a:solidFill>
                  <a:schemeClr val="tx1"/>
                </a:solidFill>
              </a:rPr>
              <a:t>블록체인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ED188C27-7F16-497F-88BB-EDE92EA75446}"/>
              </a:ext>
            </a:extLst>
          </p:cNvPr>
          <p:cNvSpPr/>
          <p:nvPr/>
        </p:nvSpPr>
        <p:spPr>
          <a:xfrm>
            <a:off x="4325566" y="1705498"/>
            <a:ext cx="2480479" cy="1193566"/>
          </a:xfrm>
          <a:prstGeom prst="wedgeRoundRectCallout">
            <a:avLst>
              <a:gd name="adj1" fmla="val 10964"/>
              <a:gd name="adj2" fmla="val 67985"/>
              <a:gd name="adj3" fmla="val 1666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본인인증 후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유권자의 </a:t>
            </a:r>
            <a:r>
              <a:rPr lang="en-US" altLang="ko-KR" dirty="0">
                <a:solidFill>
                  <a:schemeClr val="tx1"/>
                </a:solidFill>
              </a:rPr>
              <a:t>Address</a:t>
            </a:r>
            <a:r>
              <a:rPr lang="ko-KR" altLang="en-US" dirty="0">
                <a:solidFill>
                  <a:schemeClr val="tx1"/>
                </a:solidFill>
              </a:rPr>
              <a:t>로 코인 전송</a:t>
            </a:r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8C41CC57-A829-437C-9121-E918F7C7F8CB}"/>
              </a:ext>
            </a:extLst>
          </p:cNvPr>
          <p:cNvSpPr/>
          <p:nvPr/>
        </p:nvSpPr>
        <p:spPr>
          <a:xfrm>
            <a:off x="2659153" y="4755050"/>
            <a:ext cx="2078147" cy="878743"/>
          </a:xfrm>
          <a:prstGeom prst="wedgeRoundRectCallout">
            <a:avLst>
              <a:gd name="adj1" fmla="val -6333"/>
              <a:gd name="adj2" fmla="val -66389"/>
              <a:gd name="adj3" fmla="val 1666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유권자가 직접 </a:t>
            </a:r>
            <a:r>
              <a:rPr lang="en-US" altLang="ko-KR" dirty="0">
                <a:solidFill>
                  <a:schemeClr val="tx1"/>
                </a:solidFill>
              </a:rPr>
              <a:t>Private Key </a:t>
            </a:r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12EF82AC-8B0A-4C19-960C-21B13C5CE29B}"/>
              </a:ext>
            </a:extLst>
          </p:cNvPr>
          <p:cNvSpPr/>
          <p:nvPr/>
        </p:nvSpPr>
        <p:spPr>
          <a:xfrm>
            <a:off x="6921638" y="4979673"/>
            <a:ext cx="2361827" cy="1222423"/>
          </a:xfrm>
          <a:prstGeom prst="wedgeRoundRectCallout">
            <a:avLst>
              <a:gd name="adj1" fmla="val 1667"/>
              <a:gd name="adj2" fmla="val -75849"/>
              <a:gd name="adj3" fmla="val 1666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해당 후보의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Smart Contract</a:t>
            </a:r>
            <a:r>
              <a:rPr lang="ko-KR" altLang="en-US" dirty="0">
                <a:solidFill>
                  <a:schemeClr val="tx1"/>
                </a:solidFill>
              </a:rPr>
              <a:t>에 코인 전송</a:t>
            </a:r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155F843C-5D40-4270-8DA6-48335311F7E6}"/>
              </a:ext>
            </a:extLst>
          </p:cNvPr>
          <p:cNvSpPr/>
          <p:nvPr/>
        </p:nvSpPr>
        <p:spPr>
          <a:xfrm>
            <a:off x="7936190" y="1608003"/>
            <a:ext cx="2480479" cy="1193566"/>
          </a:xfrm>
          <a:prstGeom prst="wedgeRoundRectCallout">
            <a:avLst>
              <a:gd name="adj1" fmla="val 10964"/>
              <a:gd name="adj2" fmla="val 67985"/>
              <a:gd name="adj3" fmla="val 1666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유권자가 직접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실시간 개표 확인</a:t>
            </a:r>
          </a:p>
        </p:txBody>
      </p:sp>
    </p:spTree>
    <p:extLst>
      <p:ext uri="{BB962C8B-B14F-4D97-AF65-F5344CB8AC3E}">
        <p14:creationId xmlns:p14="http://schemas.microsoft.com/office/powerpoint/2010/main" val="1002916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26;p21">
            <a:extLst>
              <a:ext uri="{FF2B5EF4-FFF2-40B4-BE49-F238E27FC236}">
                <a16:creationId xmlns:a16="http://schemas.microsoft.com/office/drawing/2014/main" id="{B3A430B7-C423-4860-BCDC-1C2195E4A7E7}"/>
              </a:ext>
            </a:extLst>
          </p:cNvPr>
          <p:cNvSpPr/>
          <p:nvPr/>
        </p:nvSpPr>
        <p:spPr>
          <a:xfrm>
            <a:off x="4318987" y="3216306"/>
            <a:ext cx="4239824" cy="20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1" indent="-342900">
              <a:lnSpc>
                <a:spcPct val="150000"/>
              </a:lnSpc>
              <a:buClr>
                <a:srgbClr val="3F3F3F"/>
              </a:buClr>
              <a:buSzPts val="1800"/>
              <a:buFontTx/>
              <a:buAutoNum type="arabicPeriod"/>
            </a:pPr>
            <a:r>
              <a:rPr lang="ko-KR" altLang="en-US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개발환경</a:t>
            </a:r>
            <a:endParaRPr lang="en-US" altLang="ko-KR" dirty="0">
              <a:solidFill>
                <a:srgbClr val="3F3F3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914400" lvl="1" indent="-342900">
              <a:lnSpc>
                <a:spcPct val="150000"/>
              </a:lnSpc>
              <a:buClr>
                <a:srgbClr val="3F3F3F"/>
              </a:buClr>
              <a:buSzPts val="1800"/>
              <a:buFontTx/>
              <a:buAutoNum type="arabicPeriod"/>
            </a:pPr>
            <a:r>
              <a:rPr lang="ko-KR" altLang="en-US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시연</a:t>
            </a:r>
            <a:endParaRPr lang="en-US" altLang="ko-KR" dirty="0">
              <a:solidFill>
                <a:srgbClr val="3F3F3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914400" lvl="1" indent="-342900">
              <a:lnSpc>
                <a:spcPct val="150000"/>
              </a:lnSpc>
              <a:buClr>
                <a:srgbClr val="3F3F3F"/>
              </a:buClr>
              <a:buSzPts val="1800"/>
              <a:buFontTx/>
              <a:buAutoNum type="arabicPeriod"/>
            </a:pPr>
            <a:r>
              <a:rPr lang="ko-KR" altLang="en-US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 리뷰</a:t>
            </a:r>
            <a:endParaRPr lang="en-US" altLang="ko-KR" dirty="0">
              <a:solidFill>
                <a:srgbClr val="3F3F3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0C6F22CC-62E4-41EC-B8C3-319FB8FB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612" y="6492875"/>
            <a:ext cx="2743200" cy="365125"/>
          </a:xfrm>
        </p:spPr>
        <p:txBody>
          <a:bodyPr/>
          <a:lstStyle/>
          <a:p>
            <a:fld id="{40FBB2B5-D120-49A8-824F-3F9D6329F4B7}" type="slidenum"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17</a:t>
            </a:fld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" name="Google Shape;109;p14">
            <a:extLst>
              <a:ext uri="{FF2B5EF4-FFF2-40B4-BE49-F238E27FC236}">
                <a16:creationId xmlns:a16="http://schemas.microsoft.com/office/drawing/2014/main" id="{606C16B9-3A58-4BD0-A57C-FD15AF85BB48}"/>
              </a:ext>
            </a:extLst>
          </p:cNvPr>
          <p:cNvGrpSpPr/>
          <p:nvPr/>
        </p:nvGrpSpPr>
        <p:grpSpPr>
          <a:xfrm>
            <a:off x="4401200" y="2518109"/>
            <a:ext cx="3149396" cy="605920"/>
            <a:chOff x="786181" y="2139729"/>
            <a:chExt cx="3228858" cy="605920"/>
          </a:xfrm>
        </p:grpSpPr>
        <p:sp>
          <p:nvSpPr>
            <p:cNvPr id="11" name="Google Shape;110;p14">
              <a:extLst>
                <a:ext uri="{FF2B5EF4-FFF2-40B4-BE49-F238E27FC236}">
                  <a16:creationId xmlns:a16="http://schemas.microsoft.com/office/drawing/2014/main" id="{46F7DBC0-7C16-405E-BD6F-F2BF1156C7DF}"/>
                </a:ext>
              </a:extLst>
            </p:cNvPr>
            <p:cNvSpPr/>
            <p:nvPr/>
          </p:nvSpPr>
          <p:spPr>
            <a:xfrm>
              <a:off x="933657" y="2232006"/>
              <a:ext cx="3081382" cy="458109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개발 진행 내용</a:t>
              </a:r>
              <a:endParaRPr sz="20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Google Shape;111;p14">
              <a:extLst>
                <a:ext uri="{FF2B5EF4-FFF2-40B4-BE49-F238E27FC236}">
                  <a16:creationId xmlns:a16="http://schemas.microsoft.com/office/drawing/2014/main" id="{48B47C7D-20A5-4576-8222-4B6541D39E8E}"/>
                </a:ext>
              </a:extLst>
            </p:cNvPr>
            <p:cNvSpPr/>
            <p:nvPr/>
          </p:nvSpPr>
          <p:spPr>
            <a:xfrm>
              <a:off x="786181" y="2139729"/>
              <a:ext cx="605920" cy="605920"/>
            </a:xfrm>
            <a:prstGeom prst="ellipse">
              <a:avLst/>
            </a:prstGeom>
            <a:solidFill>
              <a:srgbClr val="1A3D68"/>
            </a:solidFill>
            <a:ln w="12700" cap="flat" cmpd="sng">
              <a:solidFill>
                <a:srgbClr val="1A3D6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dirty="0" err="1">
                  <a:solidFill>
                    <a:schemeClr val="lt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Ⅲ</a:t>
              </a:r>
              <a:endParaRPr sz="24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8C6F12-F5A5-403D-89C2-B88F3D85F3B9}"/>
              </a:ext>
            </a:extLst>
          </p:cNvPr>
          <p:cNvSpPr/>
          <p:nvPr/>
        </p:nvSpPr>
        <p:spPr>
          <a:xfrm>
            <a:off x="4641402" y="1144124"/>
            <a:ext cx="29091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 dirty="0">
                <a:solidFill>
                  <a:srgbClr val="1A3D6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Team </a:t>
            </a:r>
            <a:r>
              <a:rPr lang="ko-KR" altLang="en-US" sz="3200" dirty="0">
                <a:solidFill>
                  <a:srgbClr val="1A3D6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깡통코딩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A38E303-2859-455C-AA80-58CC5D54684B}"/>
              </a:ext>
            </a:extLst>
          </p:cNvPr>
          <p:cNvCxnSpPr>
            <a:cxnSpLocks/>
          </p:cNvCxnSpPr>
          <p:nvPr/>
        </p:nvCxnSpPr>
        <p:spPr>
          <a:xfrm>
            <a:off x="4728341" y="1728899"/>
            <a:ext cx="2735316" cy="0"/>
          </a:xfrm>
          <a:prstGeom prst="line">
            <a:avLst/>
          </a:prstGeom>
          <a:ln w="28575">
            <a:solidFill>
              <a:srgbClr val="213B6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Google Shape;331;p31"/>
          <p:cNvCxnSpPr/>
          <p:nvPr/>
        </p:nvCxnSpPr>
        <p:spPr>
          <a:xfrm>
            <a:off x="0" y="798976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1A3D6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슬라이드 번호 개체 틀 2">
            <a:extLst>
              <a:ext uri="{FF2B5EF4-FFF2-40B4-BE49-F238E27FC236}">
                <a16:creationId xmlns:a16="http://schemas.microsoft.com/office/drawing/2014/main" id="{B1243EAE-96C6-4A8D-B46B-6F313261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612" y="6492875"/>
            <a:ext cx="2743200" cy="365125"/>
          </a:xfrm>
        </p:spPr>
        <p:txBody>
          <a:bodyPr/>
          <a:lstStyle/>
          <a:p>
            <a:fld id="{40FBB2B5-D120-49A8-824F-3F9D6329F4B7}" type="slidenum"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18</a:t>
            </a:fld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3" name="Google Shape;109;p14">
            <a:extLst>
              <a:ext uri="{FF2B5EF4-FFF2-40B4-BE49-F238E27FC236}">
                <a16:creationId xmlns:a16="http://schemas.microsoft.com/office/drawing/2014/main" id="{6C662BE6-8717-4582-81D3-7C908FE7BB85}"/>
              </a:ext>
            </a:extLst>
          </p:cNvPr>
          <p:cNvGrpSpPr/>
          <p:nvPr/>
        </p:nvGrpSpPr>
        <p:grpSpPr>
          <a:xfrm>
            <a:off x="79004" y="60633"/>
            <a:ext cx="1827618" cy="370038"/>
            <a:chOff x="786181" y="2139729"/>
            <a:chExt cx="3228858" cy="605920"/>
          </a:xfrm>
        </p:grpSpPr>
        <p:sp>
          <p:nvSpPr>
            <p:cNvPr id="25" name="Google Shape;110;p14">
              <a:extLst>
                <a:ext uri="{FF2B5EF4-FFF2-40B4-BE49-F238E27FC236}">
                  <a16:creationId xmlns:a16="http://schemas.microsoft.com/office/drawing/2014/main" id="{69BD0A10-AB05-47B9-A03B-9AA3B6A5D294}"/>
                </a:ext>
              </a:extLst>
            </p:cNvPr>
            <p:cNvSpPr/>
            <p:nvPr/>
          </p:nvSpPr>
          <p:spPr>
            <a:xfrm>
              <a:off x="933657" y="2232006"/>
              <a:ext cx="3081382" cy="458109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개발 진행 내용 </a:t>
              </a:r>
              <a:endParaRPr sz="11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6" name="Google Shape;111;p14">
              <a:extLst>
                <a:ext uri="{FF2B5EF4-FFF2-40B4-BE49-F238E27FC236}">
                  <a16:creationId xmlns:a16="http://schemas.microsoft.com/office/drawing/2014/main" id="{2B892ED8-A758-4FF7-B505-4C09CBE6DF3F}"/>
                </a:ext>
              </a:extLst>
            </p:cNvPr>
            <p:cNvSpPr/>
            <p:nvPr/>
          </p:nvSpPr>
          <p:spPr>
            <a:xfrm>
              <a:off x="786181" y="2139729"/>
              <a:ext cx="605920" cy="605920"/>
            </a:xfrm>
            <a:prstGeom prst="ellipse">
              <a:avLst/>
            </a:prstGeom>
            <a:solidFill>
              <a:srgbClr val="1A3D68"/>
            </a:solidFill>
            <a:ln w="12700" cap="flat" cmpd="sng">
              <a:solidFill>
                <a:srgbClr val="1A3D6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lt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Ⅲ</a:t>
              </a:r>
              <a:endParaRPr sz="12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A2DC76C-8187-4B74-B2D9-E31D4522B32D}"/>
              </a:ext>
            </a:extLst>
          </p:cNvPr>
          <p:cNvSpPr txBox="1"/>
          <p:nvPr/>
        </p:nvSpPr>
        <p:spPr>
          <a:xfrm>
            <a:off x="638600" y="1282040"/>
            <a:ext cx="9192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환경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3730B0-CA16-4392-B072-C7DBF4541ED4}"/>
              </a:ext>
            </a:extLst>
          </p:cNvPr>
          <p:cNvSpPr txBox="1"/>
          <p:nvPr/>
        </p:nvSpPr>
        <p:spPr>
          <a:xfrm>
            <a:off x="0" y="410849"/>
            <a:ext cx="3929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1.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개발환경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C943F9-BA78-4FF7-841E-195D63FF3C3D}"/>
              </a:ext>
            </a:extLst>
          </p:cNvPr>
          <p:cNvSpPr/>
          <p:nvPr/>
        </p:nvSpPr>
        <p:spPr>
          <a:xfrm>
            <a:off x="9176430" y="418002"/>
            <a:ext cx="2460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charset="-127"/>
                <a:ea typeface="나눔스퀘어라운드 Bold" panose="020B0600000101010101" charset="-127"/>
                <a:cs typeface="Malgun Gothic"/>
                <a:sym typeface="Malgun Gothic"/>
              </a:rPr>
              <a:t>블록체인을 이용한 선거 시스템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DFACD8-B565-47B5-99CC-3BFE1225B3E5}"/>
              </a:ext>
            </a:extLst>
          </p:cNvPr>
          <p:cNvSpPr/>
          <p:nvPr/>
        </p:nvSpPr>
        <p:spPr>
          <a:xfrm>
            <a:off x="638600" y="1647956"/>
            <a:ext cx="87488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도구 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ATOM Editor</a:t>
            </a: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언어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: Lua script </a:t>
            </a:r>
          </a:p>
          <a:p>
            <a:pPr lvl="0">
              <a:defRPr/>
            </a:pPr>
            <a:endParaRPr lang="en-US" altLang="ko-KR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블록체인 지갑 서비스  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dirty="0" err="1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Aergo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Connect </a:t>
            </a: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블록체인 탐색기  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dirty="0" err="1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Aergo</a:t>
            </a: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Scan </a:t>
            </a:r>
          </a:p>
        </p:txBody>
      </p:sp>
    </p:spTree>
    <p:extLst>
      <p:ext uri="{BB962C8B-B14F-4D97-AF65-F5344CB8AC3E}">
        <p14:creationId xmlns:p14="http://schemas.microsoft.com/office/powerpoint/2010/main" val="781358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Google Shape;331;p31"/>
          <p:cNvCxnSpPr/>
          <p:nvPr/>
        </p:nvCxnSpPr>
        <p:spPr>
          <a:xfrm>
            <a:off x="0" y="798976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1A3D6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슬라이드 번호 개체 틀 2">
            <a:extLst>
              <a:ext uri="{FF2B5EF4-FFF2-40B4-BE49-F238E27FC236}">
                <a16:creationId xmlns:a16="http://schemas.microsoft.com/office/drawing/2014/main" id="{B1243EAE-96C6-4A8D-B46B-6F313261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612" y="6492875"/>
            <a:ext cx="2743200" cy="365125"/>
          </a:xfrm>
        </p:spPr>
        <p:txBody>
          <a:bodyPr/>
          <a:lstStyle/>
          <a:p>
            <a:fld id="{40FBB2B5-D120-49A8-824F-3F9D6329F4B7}" type="slidenum"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19</a:t>
            </a:fld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3" name="Google Shape;109;p14">
            <a:extLst>
              <a:ext uri="{FF2B5EF4-FFF2-40B4-BE49-F238E27FC236}">
                <a16:creationId xmlns:a16="http://schemas.microsoft.com/office/drawing/2014/main" id="{6C662BE6-8717-4582-81D3-7C908FE7BB85}"/>
              </a:ext>
            </a:extLst>
          </p:cNvPr>
          <p:cNvGrpSpPr/>
          <p:nvPr/>
        </p:nvGrpSpPr>
        <p:grpSpPr>
          <a:xfrm>
            <a:off x="79004" y="60633"/>
            <a:ext cx="1827618" cy="370038"/>
            <a:chOff x="786181" y="2139729"/>
            <a:chExt cx="3228858" cy="605920"/>
          </a:xfrm>
        </p:grpSpPr>
        <p:sp>
          <p:nvSpPr>
            <p:cNvPr id="25" name="Google Shape;110;p14">
              <a:extLst>
                <a:ext uri="{FF2B5EF4-FFF2-40B4-BE49-F238E27FC236}">
                  <a16:creationId xmlns:a16="http://schemas.microsoft.com/office/drawing/2014/main" id="{69BD0A10-AB05-47B9-A03B-9AA3B6A5D294}"/>
                </a:ext>
              </a:extLst>
            </p:cNvPr>
            <p:cNvSpPr/>
            <p:nvPr/>
          </p:nvSpPr>
          <p:spPr>
            <a:xfrm>
              <a:off x="933657" y="2232006"/>
              <a:ext cx="3081382" cy="458109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개발 진행 내용 </a:t>
              </a:r>
              <a:endParaRPr sz="11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6" name="Google Shape;111;p14">
              <a:extLst>
                <a:ext uri="{FF2B5EF4-FFF2-40B4-BE49-F238E27FC236}">
                  <a16:creationId xmlns:a16="http://schemas.microsoft.com/office/drawing/2014/main" id="{2B892ED8-A758-4FF7-B505-4C09CBE6DF3F}"/>
                </a:ext>
              </a:extLst>
            </p:cNvPr>
            <p:cNvSpPr/>
            <p:nvPr/>
          </p:nvSpPr>
          <p:spPr>
            <a:xfrm>
              <a:off x="786181" y="2139729"/>
              <a:ext cx="605920" cy="605920"/>
            </a:xfrm>
            <a:prstGeom prst="ellipse">
              <a:avLst/>
            </a:prstGeom>
            <a:solidFill>
              <a:srgbClr val="1A3D68"/>
            </a:solidFill>
            <a:ln w="12700" cap="flat" cmpd="sng">
              <a:solidFill>
                <a:srgbClr val="1A3D6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lt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Ⅲ</a:t>
              </a:r>
              <a:endParaRPr sz="12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3730B0-CA16-4392-B072-C7DBF4541ED4}"/>
              </a:ext>
            </a:extLst>
          </p:cNvPr>
          <p:cNvSpPr txBox="1"/>
          <p:nvPr/>
        </p:nvSpPr>
        <p:spPr>
          <a:xfrm>
            <a:off x="0" y="410849"/>
            <a:ext cx="3929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2.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C943F9-BA78-4FF7-841E-195D63FF3C3D}"/>
              </a:ext>
            </a:extLst>
          </p:cNvPr>
          <p:cNvSpPr/>
          <p:nvPr/>
        </p:nvSpPr>
        <p:spPr>
          <a:xfrm>
            <a:off x="9176430" y="418002"/>
            <a:ext cx="2460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charset="-127"/>
                <a:ea typeface="나눔스퀘어라운드 Bold" panose="020B0600000101010101" charset="-127"/>
                <a:cs typeface="Malgun Gothic"/>
                <a:sym typeface="Malgun Gothic"/>
              </a:rPr>
              <a:t>블록체인을 이용한 선거 시스템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3BD7A6E-9B14-4C3C-8967-E8BDAE4FF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388" y="1697216"/>
            <a:ext cx="4877223" cy="45800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61680D-9339-4A50-9CA6-2B16BE72CD46}"/>
              </a:ext>
            </a:extLst>
          </p:cNvPr>
          <p:cNvSpPr txBox="1"/>
          <p:nvPr/>
        </p:nvSpPr>
        <p:spPr>
          <a:xfrm>
            <a:off x="250487" y="1128855"/>
            <a:ext cx="9192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블록체인 선거 시스템의 이해를 돕기 위해 제작했습니다</a:t>
            </a:r>
            <a:r>
              <a:rPr lang="en-US" altLang="ko-KR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(WAS : Tomcat 7.0)</a:t>
            </a:r>
            <a:endParaRPr lang="ko-KR" altLang="en-US" sz="2000" b="1" dirty="0">
              <a:solidFill>
                <a:srgbClr val="27457B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C0BACC-9D89-4147-992E-64E7D4D7556D}"/>
              </a:ext>
            </a:extLst>
          </p:cNvPr>
          <p:cNvSpPr/>
          <p:nvPr/>
        </p:nvSpPr>
        <p:spPr>
          <a:xfrm>
            <a:off x="7431784" y="5160784"/>
            <a:ext cx="30864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dirty="0">
              <a:solidFill>
                <a:schemeClr val="accent2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defRPr/>
            </a:pP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이름과 지갑주소 입력 후 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defRPr/>
            </a:pP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코인받기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버튼 클릭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42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115491" y="91100"/>
            <a:ext cx="873912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/>
                <a:sym typeface="Arial"/>
              </a:rPr>
              <a:t>목차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0" y="798976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1A3D6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슬라이드 번호 개체 틀 2">
            <a:extLst>
              <a:ext uri="{FF2B5EF4-FFF2-40B4-BE49-F238E27FC236}">
                <a16:creationId xmlns:a16="http://schemas.microsoft.com/office/drawing/2014/main" id="{E5CF8747-439B-48FD-96E0-5E58F25B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612" y="6492875"/>
            <a:ext cx="2743200" cy="365125"/>
          </a:xfrm>
        </p:spPr>
        <p:txBody>
          <a:bodyPr/>
          <a:lstStyle/>
          <a:p>
            <a:fld id="{40FBB2B5-D120-49A8-824F-3F9D6329F4B7}" type="slidenum"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fld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587D5AE-05F1-499B-A405-0034FE497EF1}"/>
              </a:ext>
            </a:extLst>
          </p:cNvPr>
          <p:cNvGrpSpPr/>
          <p:nvPr/>
        </p:nvGrpSpPr>
        <p:grpSpPr>
          <a:xfrm>
            <a:off x="4253714" y="1955580"/>
            <a:ext cx="4892898" cy="605920"/>
            <a:chOff x="816152" y="2232320"/>
            <a:chExt cx="4179882" cy="605920"/>
          </a:xfrm>
        </p:grpSpPr>
        <p:sp>
          <p:nvSpPr>
            <p:cNvPr id="21" name="Google Shape;103;p14">
              <a:extLst>
                <a:ext uri="{FF2B5EF4-FFF2-40B4-BE49-F238E27FC236}">
                  <a16:creationId xmlns:a16="http://schemas.microsoft.com/office/drawing/2014/main" id="{CCC0C5E6-2474-4FA0-8ECC-52BEC1D54BA1}"/>
                </a:ext>
              </a:extLst>
            </p:cNvPr>
            <p:cNvSpPr/>
            <p:nvPr/>
          </p:nvSpPr>
          <p:spPr>
            <a:xfrm>
              <a:off x="959998" y="2324597"/>
              <a:ext cx="4036036" cy="458109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 블록체인 선거 시스템의 필요성</a:t>
              </a:r>
            </a:p>
          </p:txBody>
        </p:sp>
        <p:sp>
          <p:nvSpPr>
            <p:cNvPr id="23" name="Google Shape;104;p14">
              <a:extLst>
                <a:ext uri="{FF2B5EF4-FFF2-40B4-BE49-F238E27FC236}">
                  <a16:creationId xmlns:a16="http://schemas.microsoft.com/office/drawing/2014/main" id="{B5391922-D315-4C90-B69C-993B5DFBB1ED}"/>
                </a:ext>
              </a:extLst>
            </p:cNvPr>
            <p:cNvSpPr/>
            <p:nvPr/>
          </p:nvSpPr>
          <p:spPr>
            <a:xfrm>
              <a:off x="816152" y="2232320"/>
              <a:ext cx="591008" cy="605920"/>
            </a:xfrm>
            <a:prstGeom prst="ellipse">
              <a:avLst/>
            </a:prstGeom>
            <a:solidFill>
              <a:srgbClr val="1A3D68"/>
            </a:solidFill>
            <a:ln w="12700" cap="flat" cmpd="sng">
              <a:solidFill>
                <a:srgbClr val="1A3D6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dirty="0" err="1">
                  <a:solidFill>
                    <a:schemeClr val="lt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Ⅰ</a:t>
              </a:r>
              <a:endParaRPr sz="24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24" name="Google Shape;106;p14">
            <a:extLst>
              <a:ext uri="{FF2B5EF4-FFF2-40B4-BE49-F238E27FC236}">
                <a16:creationId xmlns:a16="http://schemas.microsoft.com/office/drawing/2014/main" id="{D7B67BBD-34A3-4321-BE74-E055FC727314}"/>
              </a:ext>
            </a:extLst>
          </p:cNvPr>
          <p:cNvGrpSpPr/>
          <p:nvPr/>
        </p:nvGrpSpPr>
        <p:grpSpPr>
          <a:xfrm>
            <a:off x="4251807" y="2880504"/>
            <a:ext cx="4894804" cy="605920"/>
            <a:chOff x="786181" y="2139729"/>
            <a:chExt cx="4235273" cy="605920"/>
          </a:xfrm>
        </p:grpSpPr>
        <p:sp>
          <p:nvSpPr>
            <p:cNvPr id="25" name="Google Shape;107;p14">
              <a:extLst>
                <a:ext uri="{FF2B5EF4-FFF2-40B4-BE49-F238E27FC236}">
                  <a16:creationId xmlns:a16="http://schemas.microsoft.com/office/drawing/2014/main" id="{65296914-C04D-4FB4-8A6A-ACE1E1827FB0}"/>
                </a:ext>
              </a:extLst>
            </p:cNvPr>
            <p:cNvSpPr/>
            <p:nvPr/>
          </p:nvSpPr>
          <p:spPr>
            <a:xfrm>
              <a:off x="933655" y="2232006"/>
              <a:ext cx="4087799" cy="458109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블록체인 선거 시스템 소개</a:t>
              </a:r>
              <a:endParaRPr sz="20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6" name="Google Shape;108;p14">
              <a:extLst>
                <a:ext uri="{FF2B5EF4-FFF2-40B4-BE49-F238E27FC236}">
                  <a16:creationId xmlns:a16="http://schemas.microsoft.com/office/drawing/2014/main" id="{C126FFC8-6468-4A08-92BE-75480677FB22}"/>
                </a:ext>
              </a:extLst>
            </p:cNvPr>
            <p:cNvSpPr/>
            <p:nvPr/>
          </p:nvSpPr>
          <p:spPr>
            <a:xfrm>
              <a:off x="786181" y="2139729"/>
              <a:ext cx="605920" cy="605920"/>
            </a:xfrm>
            <a:prstGeom prst="ellipse">
              <a:avLst/>
            </a:prstGeom>
            <a:solidFill>
              <a:srgbClr val="1A3D68"/>
            </a:solidFill>
            <a:ln w="12700" cap="flat" cmpd="sng">
              <a:solidFill>
                <a:srgbClr val="1A3D6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dirty="0" err="1">
                  <a:solidFill>
                    <a:schemeClr val="lt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Ⅱ</a:t>
              </a:r>
              <a:endParaRPr sz="24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27" name="Google Shape;109;p14">
            <a:extLst>
              <a:ext uri="{FF2B5EF4-FFF2-40B4-BE49-F238E27FC236}">
                <a16:creationId xmlns:a16="http://schemas.microsoft.com/office/drawing/2014/main" id="{42A6912F-F2D7-4859-A4F2-F118B367C0A2}"/>
              </a:ext>
            </a:extLst>
          </p:cNvPr>
          <p:cNvGrpSpPr/>
          <p:nvPr/>
        </p:nvGrpSpPr>
        <p:grpSpPr>
          <a:xfrm>
            <a:off x="4252686" y="3805428"/>
            <a:ext cx="4892748" cy="605920"/>
            <a:chOff x="786181" y="2139729"/>
            <a:chExt cx="4285214" cy="605920"/>
          </a:xfrm>
        </p:grpSpPr>
        <p:sp>
          <p:nvSpPr>
            <p:cNvPr id="28" name="Google Shape;110;p14">
              <a:extLst>
                <a:ext uri="{FF2B5EF4-FFF2-40B4-BE49-F238E27FC236}">
                  <a16:creationId xmlns:a16="http://schemas.microsoft.com/office/drawing/2014/main" id="{AE47406D-C589-4DC7-BF75-1B81BE556B6C}"/>
                </a:ext>
              </a:extLst>
            </p:cNvPr>
            <p:cNvSpPr/>
            <p:nvPr/>
          </p:nvSpPr>
          <p:spPr>
            <a:xfrm>
              <a:off x="933656" y="2232006"/>
              <a:ext cx="4137739" cy="458109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개발 진행 내용</a:t>
              </a:r>
              <a:endParaRPr sz="20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9" name="Google Shape;111;p14">
              <a:extLst>
                <a:ext uri="{FF2B5EF4-FFF2-40B4-BE49-F238E27FC236}">
                  <a16:creationId xmlns:a16="http://schemas.microsoft.com/office/drawing/2014/main" id="{326C70E8-C19F-4D7F-90F5-96C378C42798}"/>
                </a:ext>
              </a:extLst>
            </p:cNvPr>
            <p:cNvSpPr/>
            <p:nvPr/>
          </p:nvSpPr>
          <p:spPr>
            <a:xfrm>
              <a:off x="786181" y="2139729"/>
              <a:ext cx="605920" cy="605920"/>
            </a:xfrm>
            <a:prstGeom prst="ellipse">
              <a:avLst/>
            </a:prstGeom>
            <a:solidFill>
              <a:srgbClr val="1A3D68"/>
            </a:solidFill>
            <a:ln w="12700" cap="flat" cmpd="sng">
              <a:solidFill>
                <a:srgbClr val="1A3D6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dirty="0" err="1">
                  <a:solidFill>
                    <a:schemeClr val="lt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Ⅲ</a:t>
              </a:r>
              <a:endParaRPr sz="24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30" name="Google Shape;109;p14">
            <a:extLst>
              <a:ext uri="{FF2B5EF4-FFF2-40B4-BE49-F238E27FC236}">
                <a16:creationId xmlns:a16="http://schemas.microsoft.com/office/drawing/2014/main" id="{363F4ADD-1276-4E34-8567-D8D50F902700}"/>
              </a:ext>
            </a:extLst>
          </p:cNvPr>
          <p:cNvGrpSpPr/>
          <p:nvPr/>
        </p:nvGrpSpPr>
        <p:grpSpPr>
          <a:xfrm>
            <a:off x="4252686" y="4730352"/>
            <a:ext cx="4892748" cy="605920"/>
            <a:chOff x="786181" y="2139729"/>
            <a:chExt cx="4285214" cy="605920"/>
          </a:xfrm>
        </p:grpSpPr>
        <p:sp>
          <p:nvSpPr>
            <p:cNvPr id="31" name="Google Shape;110;p14">
              <a:extLst>
                <a:ext uri="{FF2B5EF4-FFF2-40B4-BE49-F238E27FC236}">
                  <a16:creationId xmlns:a16="http://schemas.microsoft.com/office/drawing/2014/main" id="{9E9A8986-A69A-4FA8-A61E-79A40DF2A893}"/>
                </a:ext>
              </a:extLst>
            </p:cNvPr>
            <p:cNvSpPr/>
            <p:nvPr/>
          </p:nvSpPr>
          <p:spPr>
            <a:xfrm>
              <a:off x="933657" y="2232006"/>
              <a:ext cx="4137738" cy="458109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기대 효과</a:t>
              </a:r>
              <a:endParaRPr sz="20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2" name="Google Shape;111;p14">
              <a:extLst>
                <a:ext uri="{FF2B5EF4-FFF2-40B4-BE49-F238E27FC236}">
                  <a16:creationId xmlns:a16="http://schemas.microsoft.com/office/drawing/2014/main" id="{5E9F89FF-6A47-47FC-9539-0F8666B7FB3C}"/>
                </a:ext>
              </a:extLst>
            </p:cNvPr>
            <p:cNvSpPr/>
            <p:nvPr/>
          </p:nvSpPr>
          <p:spPr>
            <a:xfrm>
              <a:off x="786181" y="2139729"/>
              <a:ext cx="605920" cy="605920"/>
            </a:xfrm>
            <a:prstGeom prst="ellipse">
              <a:avLst/>
            </a:prstGeom>
            <a:solidFill>
              <a:srgbClr val="1A3D68"/>
            </a:solidFill>
            <a:ln w="12700" cap="flat" cmpd="sng">
              <a:solidFill>
                <a:srgbClr val="1A3D6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400" dirty="0">
                  <a:solidFill>
                    <a:schemeClr val="lt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Ⅳ</a:t>
              </a:r>
              <a:endParaRPr sz="24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Google Shape;331;p31"/>
          <p:cNvCxnSpPr/>
          <p:nvPr/>
        </p:nvCxnSpPr>
        <p:spPr>
          <a:xfrm>
            <a:off x="0" y="798976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1A3D6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슬라이드 번호 개체 틀 2">
            <a:extLst>
              <a:ext uri="{FF2B5EF4-FFF2-40B4-BE49-F238E27FC236}">
                <a16:creationId xmlns:a16="http://schemas.microsoft.com/office/drawing/2014/main" id="{B1243EAE-96C6-4A8D-B46B-6F313261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612" y="6492875"/>
            <a:ext cx="2743200" cy="365125"/>
          </a:xfrm>
        </p:spPr>
        <p:txBody>
          <a:bodyPr/>
          <a:lstStyle/>
          <a:p>
            <a:fld id="{40FBB2B5-D120-49A8-824F-3F9D6329F4B7}" type="slidenum"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</a:t>
            </a:fld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3" name="Google Shape;109;p14">
            <a:extLst>
              <a:ext uri="{FF2B5EF4-FFF2-40B4-BE49-F238E27FC236}">
                <a16:creationId xmlns:a16="http://schemas.microsoft.com/office/drawing/2014/main" id="{6C662BE6-8717-4582-81D3-7C908FE7BB85}"/>
              </a:ext>
            </a:extLst>
          </p:cNvPr>
          <p:cNvGrpSpPr/>
          <p:nvPr/>
        </p:nvGrpSpPr>
        <p:grpSpPr>
          <a:xfrm>
            <a:off x="79004" y="60633"/>
            <a:ext cx="1827618" cy="370038"/>
            <a:chOff x="786181" y="2139729"/>
            <a:chExt cx="3228858" cy="605920"/>
          </a:xfrm>
        </p:grpSpPr>
        <p:sp>
          <p:nvSpPr>
            <p:cNvPr id="25" name="Google Shape;110;p14">
              <a:extLst>
                <a:ext uri="{FF2B5EF4-FFF2-40B4-BE49-F238E27FC236}">
                  <a16:creationId xmlns:a16="http://schemas.microsoft.com/office/drawing/2014/main" id="{69BD0A10-AB05-47B9-A03B-9AA3B6A5D294}"/>
                </a:ext>
              </a:extLst>
            </p:cNvPr>
            <p:cNvSpPr/>
            <p:nvPr/>
          </p:nvSpPr>
          <p:spPr>
            <a:xfrm>
              <a:off x="933657" y="2232006"/>
              <a:ext cx="3081382" cy="458109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개발 진행 내용 </a:t>
              </a:r>
              <a:endParaRPr sz="11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6" name="Google Shape;111;p14">
              <a:extLst>
                <a:ext uri="{FF2B5EF4-FFF2-40B4-BE49-F238E27FC236}">
                  <a16:creationId xmlns:a16="http://schemas.microsoft.com/office/drawing/2014/main" id="{2B892ED8-A758-4FF7-B505-4C09CBE6DF3F}"/>
                </a:ext>
              </a:extLst>
            </p:cNvPr>
            <p:cNvSpPr/>
            <p:nvPr/>
          </p:nvSpPr>
          <p:spPr>
            <a:xfrm>
              <a:off x="786181" y="2139729"/>
              <a:ext cx="605920" cy="605920"/>
            </a:xfrm>
            <a:prstGeom prst="ellipse">
              <a:avLst/>
            </a:prstGeom>
            <a:solidFill>
              <a:srgbClr val="1A3D68"/>
            </a:solidFill>
            <a:ln w="12700" cap="flat" cmpd="sng">
              <a:solidFill>
                <a:srgbClr val="1A3D6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lt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Ⅲ</a:t>
              </a:r>
              <a:endParaRPr sz="12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3730B0-CA16-4392-B072-C7DBF4541ED4}"/>
              </a:ext>
            </a:extLst>
          </p:cNvPr>
          <p:cNvSpPr txBox="1"/>
          <p:nvPr/>
        </p:nvSpPr>
        <p:spPr>
          <a:xfrm>
            <a:off x="0" y="410849"/>
            <a:ext cx="3929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2.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C943F9-BA78-4FF7-841E-195D63FF3C3D}"/>
              </a:ext>
            </a:extLst>
          </p:cNvPr>
          <p:cNvSpPr/>
          <p:nvPr/>
        </p:nvSpPr>
        <p:spPr>
          <a:xfrm>
            <a:off x="9176430" y="418002"/>
            <a:ext cx="2460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charset="-127"/>
                <a:ea typeface="나눔스퀘어라운드 Bold" panose="020B0600000101010101" charset="-127"/>
                <a:cs typeface="Malgun Gothic"/>
                <a:sym typeface="Malgun Gothic"/>
              </a:rPr>
              <a:t>블록체인을 이용한 선거 시스템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D7DCD68-BC42-45EB-B1CD-4AA2E6D91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974" y="1627002"/>
            <a:ext cx="6218459" cy="406181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805E14-5648-417C-A86C-D6FE97CF893D}"/>
              </a:ext>
            </a:extLst>
          </p:cNvPr>
          <p:cNvSpPr/>
          <p:nvPr/>
        </p:nvSpPr>
        <p:spPr>
          <a:xfrm>
            <a:off x="743605" y="3105834"/>
            <a:ext cx="3086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투표를 원하는 후보의 주소를 복사하여 코인 전송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BF72ED-A65B-4C5F-B3A6-1B7151052F94}"/>
              </a:ext>
            </a:extLst>
          </p:cNvPr>
          <p:cNvSpPr/>
          <p:nvPr/>
        </p:nvSpPr>
        <p:spPr>
          <a:xfrm>
            <a:off x="3952774" y="5412693"/>
            <a:ext cx="5305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버튼을 누르면 </a:t>
            </a:r>
            <a:r>
              <a:rPr lang="ko-KR" altLang="en-US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해당 후보의 투표수 확인 가능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445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Google Shape;331;p31"/>
          <p:cNvCxnSpPr/>
          <p:nvPr/>
        </p:nvCxnSpPr>
        <p:spPr>
          <a:xfrm>
            <a:off x="0" y="798976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1A3D6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슬라이드 번호 개체 틀 2">
            <a:extLst>
              <a:ext uri="{FF2B5EF4-FFF2-40B4-BE49-F238E27FC236}">
                <a16:creationId xmlns:a16="http://schemas.microsoft.com/office/drawing/2014/main" id="{B1243EAE-96C6-4A8D-B46B-6F313261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612" y="6492875"/>
            <a:ext cx="2743200" cy="365125"/>
          </a:xfrm>
        </p:spPr>
        <p:txBody>
          <a:bodyPr/>
          <a:lstStyle/>
          <a:p>
            <a:fld id="{40FBB2B5-D120-49A8-824F-3F9D6329F4B7}" type="slidenum"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21</a:t>
            </a:fld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3" name="Google Shape;109;p14">
            <a:extLst>
              <a:ext uri="{FF2B5EF4-FFF2-40B4-BE49-F238E27FC236}">
                <a16:creationId xmlns:a16="http://schemas.microsoft.com/office/drawing/2014/main" id="{6C662BE6-8717-4582-81D3-7C908FE7BB85}"/>
              </a:ext>
            </a:extLst>
          </p:cNvPr>
          <p:cNvGrpSpPr/>
          <p:nvPr/>
        </p:nvGrpSpPr>
        <p:grpSpPr>
          <a:xfrm>
            <a:off x="79004" y="60633"/>
            <a:ext cx="1827618" cy="370038"/>
            <a:chOff x="786181" y="2139729"/>
            <a:chExt cx="3228858" cy="605920"/>
          </a:xfrm>
        </p:grpSpPr>
        <p:sp>
          <p:nvSpPr>
            <p:cNvPr id="25" name="Google Shape;110;p14">
              <a:extLst>
                <a:ext uri="{FF2B5EF4-FFF2-40B4-BE49-F238E27FC236}">
                  <a16:creationId xmlns:a16="http://schemas.microsoft.com/office/drawing/2014/main" id="{69BD0A10-AB05-47B9-A03B-9AA3B6A5D294}"/>
                </a:ext>
              </a:extLst>
            </p:cNvPr>
            <p:cNvSpPr/>
            <p:nvPr/>
          </p:nvSpPr>
          <p:spPr>
            <a:xfrm>
              <a:off x="933657" y="2232006"/>
              <a:ext cx="3081382" cy="458109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개발 진행 내용 </a:t>
              </a:r>
              <a:endParaRPr sz="11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6" name="Google Shape;111;p14">
              <a:extLst>
                <a:ext uri="{FF2B5EF4-FFF2-40B4-BE49-F238E27FC236}">
                  <a16:creationId xmlns:a16="http://schemas.microsoft.com/office/drawing/2014/main" id="{2B892ED8-A758-4FF7-B505-4C09CBE6DF3F}"/>
                </a:ext>
              </a:extLst>
            </p:cNvPr>
            <p:cNvSpPr/>
            <p:nvPr/>
          </p:nvSpPr>
          <p:spPr>
            <a:xfrm>
              <a:off x="786181" y="2139729"/>
              <a:ext cx="605920" cy="605920"/>
            </a:xfrm>
            <a:prstGeom prst="ellipse">
              <a:avLst/>
            </a:prstGeom>
            <a:solidFill>
              <a:srgbClr val="1A3D68"/>
            </a:solidFill>
            <a:ln w="12700" cap="flat" cmpd="sng">
              <a:solidFill>
                <a:srgbClr val="1A3D6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lt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Ⅲ</a:t>
              </a:r>
              <a:endParaRPr sz="12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3730B0-CA16-4392-B072-C7DBF4541ED4}"/>
              </a:ext>
            </a:extLst>
          </p:cNvPr>
          <p:cNvSpPr txBox="1"/>
          <p:nvPr/>
        </p:nvSpPr>
        <p:spPr>
          <a:xfrm>
            <a:off x="0" y="410849"/>
            <a:ext cx="3929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2.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C943F9-BA78-4FF7-841E-195D63FF3C3D}"/>
              </a:ext>
            </a:extLst>
          </p:cNvPr>
          <p:cNvSpPr/>
          <p:nvPr/>
        </p:nvSpPr>
        <p:spPr>
          <a:xfrm>
            <a:off x="9176430" y="418002"/>
            <a:ext cx="2460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charset="-127"/>
                <a:ea typeface="나눔스퀘어라운드 Bold" panose="020B0600000101010101" charset="-127"/>
                <a:cs typeface="Malgun Gothic"/>
                <a:sym typeface="Malgun Gothic"/>
              </a:rPr>
              <a:t>블록체인을 이용한 선거 시스템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E006EDD-2DEF-4C75-BDF0-9A619ABCC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154" y="1486318"/>
            <a:ext cx="4000847" cy="4801016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16A0308-2FC8-4CBC-A00D-3579074D2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714" y="1333654"/>
            <a:ext cx="4000847" cy="510634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A17353-4EA4-494B-A19A-A0C484D05DA2}"/>
              </a:ext>
            </a:extLst>
          </p:cNvPr>
          <p:cNvSpPr/>
          <p:nvPr/>
        </p:nvSpPr>
        <p:spPr>
          <a:xfrm>
            <a:off x="538119" y="3240495"/>
            <a:ext cx="2133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 후보의 주소로 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defRPr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1000aer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전송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4381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화면이(가) 표시된 사진&#10;&#10;자동 생성된 설명">
            <a:extLst>
              <a:ext uri="{FF2B5EF4-FFF2-40B4-BE49-F238E27FC236}">
                <a16:creationId xmlns:a16="http://schemas.microsoft.com/office/drawing/2014/main" id="{13B07AC2-E639-49D0-AE6E-6B7BF2600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7" y="1231276"/>
            <a:ext cx="11499577" cy="5509737"/>
          </a:xfrm>
          <a:prstGeom prst="rect">
            <a:avLst/>
          </a:prstGeom>
        </p:spPr>
      </p:pic>
      <p:cxnSp>
        <p:nvCxnSpPr>
          <p:cNvPr id="331" name="Google Shape;331;p31"/>
          <p:cNvCxnSpPr/>
          <p:nvPr/>
        </p:nvCxnSpPr>
        <p:spPr>
          <a:xfrm>
            <a:off x="0" y="798976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1A3D6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슬라이드 번호 개체 틀 2">
            <a:extLst>
              <a:ext uri="{FF2B5EF4-FFF2-40B4-BE49-F238E27FC236}">
                <a16:creationId xmlns:a16="http://schemas.microsoft.com/office/drawing/2014/main" id="{B1243EAE-96C6-4A8D-B46B-6F313261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612" y="6492875"/>
            <a:ext cx="2743200" cy="365125"/>
          </a:xfrm>
        </p:spPr>
        <p:txBody>
          <a:bodyPr/>
          <a:lstStyle/>
          <a:p>
            <a:fld id="{40FBB2B5-D120-49A8-824F-3F9D6329F4B7}" type="slidenum"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22</a:t>
            </a:fld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3" name="Google Shape;109;p14">
            <a:extLst>
              <a:ext uri="{FF2B5EF4-FFF2-40B4-BE49-F238E27FC236}">
                <a16:creationId xmlns:a16="http://schemas.microsoft.com/office/drawing/2014/main" id="{6C662BE6-8717-4582-81D3-7C908FE7BB85}"/>
              </a:ext>
            </a:extLst>
          </p:cNvPr>
          <p:cNvGrpSpPr/>
          <p:nvPr/>
        </p:nvGrpSpPr>
        <p:grpSpPr>
          <a:xfrm>
            <a:off x="79004" y="60633"/>
            <a:ext cx="1827618" cy="370038"/>
            <a:chOff x="786181" y="2139729"/>
            <a:chExt cx="3228858" cy="605920"/>
          </a:xfrm>
        </p:grpSpPr>
        <p:sp>
          <p:nvSpPr>
            <p:cNvPr id="25" name="Google Shape;110;p14">
              <a:extLst>
                <a:ext uri="{FF2B5EF4-FFF2-40B4-BE49-F238E27FC236}">
                  <a16:creationId xmlns:a16="http://schemas.microsoft.com/office/drawing/2014/main" id="{69BD0A10-AB05-47B9-A03B-9AA3B6A5D294}"/>
                </a:ext>
              </a:extLst>
            </p:cNvPr>
            <p:cNvSpPr/>
            <p:nvPr/>
          </p:nvSpPr>
          <p:spPr>
            <a:xfrm>
              <a:off x="933657" y="2232006"/>
              <a:ext cx="3081382" cy="458109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개발 진행 내용 </a:t>
              </a:r>
              <a:endParaRPr sz="11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6" name="Google Shape;111;p14">
              <a:extLst>
                <a:ext uri="{FF2B5EF4-FFF2-40B4-BE49-F238E27FC236}">
                  <a16:creationId xmlns:a16="http://schemas.microsoft.com/office/drawing/2014/main" id="{2B892ED8-A758-4FF7-B505-4C09CBE6DF3F}"/>
                </a:ext>
              </a:extLst>
            </p:cNvPr>
            <p:cNvSpPr/>
            <p:nvPr/>
          </p:nvSpPr>
          <p:spPr>
            <a:xfrm>
              <a:off x="786181" y="2139729"/>
              <a:ext cx="605920" cy="605920"/>
            </a:xfrm>
            <a:prstGeom prst="ellipse">
              <a:avLst/>
            </a:prstGeom>
            <a:solidFill>
              <a:srgbClr val="1A3D68"/>
            </a:solidFill>
            <a:ln w="12700" cap="flat" cmpd="sng">
              <a:solidFill>
                <a:srgbClr val="1A3D6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lt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Ⅲ</a:t>
              </a:r>
              <a:endParaRPr sz="12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3730B0-CA16-4392-B072-C7DBF4541ED4}"/>
              </a:ext>
            </a:extLst>
          </p:cNvPr>
          <p:cNvSpPr txBox="1"/>
          <p:nvPr/>
        </p:nvSpPr>
        <p:spPr>
          <a:xfrm>
            <a:off x="0" y="410849"/>
            <a:ext cx="3929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2.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C943F9-BA78-4FF7-841E-195D63FF3C3D}"/>
              </a:ext>
            </a:extLst>
          </p:cNvPr>
          <p:cNvSpPr/>
          <p:nvPr/>
        </p:nvSpPr>
        <p:spPr>
          <a:xfrm>
            <a:off x="9176430" y="418002"/>
            <a:ext cx="2460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charset="-127"/>
                <a:ea typeface="나눔스퀘어라운드 Bold" panose="020B0600000101010101" charset="-127"/>
                <a:cs typeface="Malgun Gothic"/>
                <a:sym typeface="Malgun Gothic"/>
              </a:rPr>
              <a:t>블록체인을 이용한 선거 시스템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A17353-4EA4-494B-A19A-A0C484D05DA2}"/>
              </a:ext>
            </a:extLst>
          </p:cNvPr>
          <p:cNvSpPr/>
          <p:nvPr/>
        </p:nvSpPr>
        <p:spPr>
          <a:xfrm>
            <a:off x="7603937" y="2533914"/>
            <a:ext cx="2133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코인 전송 완료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7171054C-9DF3-4A1C-9F05-F408D3304FB7}"/>
              </a:ext>
            </a:extLst>
          </p:cNvPr>
          <p:cNvSpPr/>
          <p:nvPr/>
        </p:nvSpPr>
        <p:spPr>
          <a:xfrm>
            <a:off x="375211" y="3097721"/>
            <a:ext cx="945573" cy="177684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B0D818-CE10-4CF1-B13F-4EA0A643C4C3}"/>
              </a:ext>
            </a:extLst>
          </p:cNvPr>
          <p:cNvSpPr/>
          <p:nvPr/>
        </p:nvSpPr>
        <p:spPr>
          <a:xfrm>
            <a:off x="257893" y="2665422"/>
            <a:ext cx="2133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투표수 확인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136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Google Shape;331;p31"/>
          <p:cNvCxnSpPr/>
          <p:nvPr/>
        </p:nvCxnSpPr>
        <p:spPr>
          <a:xfrm>
            <a:off x="0" y="798976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1A3D6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슬라이드 번호 개체 틀 2">
            <a:extLst>
              <a:ext uri="{FF2B5EF4-FFF2-40B4-BE49-F238E27FC236}">
                <a16:creationId xmlns:a16="http://schemas.microsoft.com/office/drawing/2014/main" id="{B1243EAE-96C6-4A8D-B46B-6F313261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612" y="6492875"/>
            <a:ext cx="2743200" cy="365125"/>
          </a:xfrm>
        </p:spPr>
        <p:txBody>
          <a:bodyPr/>
          <a:lstStyle/>
          <a:p>
            <a:fld id="{40FBB2B5-D120-49A8-824F-3F9D6329F4B7}" type="slidenum"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23</a:t>
            </a:fld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3" name="Google Shape;109;p14">
            <a:extLst>
              <a:ext uri="{FF2B5EF4-FFF2-40B4-BE49-F238E27FC236}">
                <a16:creationId xmlns:a16="http://schemas.microsoft.com/office/drawing/2014/main" id="{6C662BE6-8717-4582-81D3-7C908FE7BB85}"/>
              </a:ext>
            </a:extLst>
          </p:cNvPr>
          <p:cNvGrpSpPr/>
          <p:nvPr/>
        </p:nvGrpSpPr>
        <p:grpSpPr>
          <a:xfrm>
            <a:off x="79004" y="60633"/>
            <a:ext cx="1827618" cy="370038"/>
            <a:chOff x="786181" y="2139729"/>
            <a:chExt cx="3228858" cy="605920"/>
          </a:xfrm>
        </p:grpSpPr>
        <p:sp>
          <p:nvSpPr>
            <p:cNvPr id="25" name="Google Shape;110;p14">
              <a:extLst>
                <a:ext uri="{FF2B5EF4-FFF2-40B4-BE49-F238E27FC236}">
                  <a16:creationId xmlns:a16="http://schemas.microsoft.com/office/drawing/2014/main" id="{69BD0A10-AB05-47B9-A03B-9AA3B6A5D294}"/>
                </a:ext>
              </a:extLst>
            </p:cNvPr>
            <p:cNvSpPr/>
            <p:nvPr/>
          </p:nvSpPr>
          <p:spPr>
            <a:xfrm>
              <a:off x="933657" y="2232006"/>
              <a:ext cx="3081382" cy="458109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개발 진행 내용 </a:t>
              </a:r>
              <a:endParaRPr sz="11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6" name="Google Shape;111;p14">
              <a:extLst>
                <a:ext uri="{FF2B5EF4-FFF2-40B4-BE49-F238E27FC236}">
                  <a16:creationId xmlns:a16="http://schemas.microsoft.com/office/drawing/2014/main" id="{2B892ED8-A758-4FF7-B505-4C09CBE6DF3F}"/>
                </a:ext>
              </a:extLst>
            </p:cNvPr>
            <p:cNvSpPr/>
            <p:nvPr/>
          </p:nvSpPr>
          <p:spPr>
            <a:xfrm>
              <a:off x="786181" y="2139729"/>
              <a:ext cx="605920" cy="605920"/>
            </a:xfrm>
            <a:prstGeom prst="ellipse">
              <a:avLst/>
            </a:prstGeom>
            <a:solidFill>
              <a:srgbClr val="1A3D68"/>
            </a:solidFill>
            <a:ln w="12700" cap="flat" cmpd="sng">
              <a:solidFill>
                <a:srgbClr val="1A3D6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lt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Ⅲ</a:t>
              </a:r>
              <a:endParaRPr sz="12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3730B0-CA16-4392-B072-C7DBF4541ED4}"/>
              </a:ext>
            </a:extLst>
          </p:cNvPr>
          <p:cNvSpPr txBox="1"/>
          <p:nvPr/>
        </p:nvSpPr>
        <p:spPr>
          <a:xfrm>
            <a:off x="0" y="410849"/>
            <a:ext cx="3929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2.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C943F9-BA78-4FF7-841E-195D63FF3C3D}"/>
              </a:ext>
            </a:extLst>
          </p:cNvPr>
          <p:cNvSpPr/>
          <p:nvPr/>
        </p:nvSpPr>
        <p:spPr>
          <a:xfrm>
            <a:off x="9176430" y="418002"/>
            <a:ext cx="2460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charset="-127"/>
                <a:ea typeface="나눔스퀘어라운드 Bold" panose="020B0600000101010101" charset="-127"/>
                <a:cs typeface="Malgun Gothic"/>
                <a:sym typeface="Malgun Gothic"/>
              </a:rPr>
              <a:t>블록체인을 이용한 선거 시스템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805E14-5648-417C-A86C-D6FE97CF893D}"/>
              </a:ext>
            </a:extLst>
          </p:cNvPr>
          <p:cNvSpPr/>
          <p:nvPr/>
        </p:nvSpPr>
        <p:spPr>
          <a:xfrm>
            <a:off x="3929974" y="4686698"/>
            <a:ext cx="5400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Transaction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확인할 수 있음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E8EB7B5-544D-4317-94F7-BFBA7BE4C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26" y="1608244"/>
            <a:ext cx="11636748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62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Google Shape;331;p31"/>
          <p:cNvCxnSpPr/>
          <p:nvPr/>
        </p:nvCxnSpPr>
        <p:spPr>
          <a:xfrm>
            <a:off x="0" y="798976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1A3D6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슬라이드 번호 개체 틀 2">
            <a:extLst>
              <a:ext uri="{FF2B5EF4-FFF2-40B4-BE49-F238E27FC236}">
                <a16:creationId xmlns:a16="http://schemas.microsoft.com/office/drawing/2014/main" id="{B1243EAE-96C6-4A8D-B46B-6F313261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612" y="6492875"/>
            <a:ext cx="2743200" cy="365125"/>
          </a:xfrm>
        </p:spPr>
        <p:txBody>
          <a:bodyPr/>
          <a:lstStyle/>
          <a:p>
            <a:fld id="{40FBB2B5-D120-49A8-824F-3F9D6329F4B7}" type="slidenum"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24</a:t>
            </a:fld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3" name="Google Shape;109;p14">
            <a:extLst>
              <a:ext uri="{FF2B5EF4-FFF2-40B4-BE49-F238E27FC236}">
                <a16:creationId xmlns:a16="http://schemas.microsoft.com/office/drawing/2014/main" id="{6C662BE6-8717-4582-81D3-7C908FE7BB85}"/>
              </a:ext>
            </a:extLst>
          </p:cNvPr>
          <p:cNvGrpSpPr/>
          <p:nvPr/>
        </p:nvGrpSpPr>
        <p:grpSpPr>
          <a:xfrm>
            <a:off x="79004" y="60633"/>
            <a:ext cx="1827618" cy="370038"/>
            <a:chOff x="786181" y="2139729"/>
            <a:chExt cx="3228858" cy="605920"/>
          </a:xfrm>
        </p:grpSpPr>
        <p:sp>
          <p:nvSpPr>
            <p:cNvPr id="25" name="Google Shape;110;p14">
              <a:extLst>
                <a:ext uri="{FF2B5EF4-FFF2-40B4-BE49-F238E27FC236}">
                  <a16:creationId xmlns:a16="http://schemas.microsoft.com/office/drawing/2014/main" id="{69BD0A10-AB05-47B9-A03B-9AA3B6A5D294}"/>
                </a:ext>
              </a:extLst>
            </p:cNvPr>
            <p:cNvSpPr/>
            <p:nvPr/>
          </p:nvSpPr>
          <p:spPr>
            <a:xfrm>
              <a:off x="933657" y="2232006"/>
              <a:ext cx="3081382" cy="458109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개발 진행 내용 </a:t>
              </a:r>
              <a:endParaRPr sz="11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6" name="Google Shape;111;p14">
              <a:extLst>
                <a:ext uri="{FF2B5EF4-FFF2-40B4-BE49-F238E27FC236}">
                  <a16:creationId xmlns:a16="http://schemas.microsoft.com/office/drawing/2014/main" id="{2B892ED8-A758-4FF7-B505-4C09CBE6DF3F}"/>
                </a:ext>
              </a:extLst>
            </p:cNvPr>
            <p:cNvSpPr/>
            <p:nvPr/>
          </p:nvSpPr>
          <p:spPr>
            <a:xfrm>
              <a:off x="786181" y="2139729"/>
              <a:ext cx="605920" cy="605920"/>
            </a:xfrm>
            <a:prstGeom prst="ellipse">
              <a:avLst/>
            </a:prstGeom>
            <a:solidFill>
              <a:srgbClr val="1A3D68"/>
            </a:solidFill>
            <a:ln w="12700" cap="flat" cmpd="sng">
              <a:solidFill>
                <a:srgbClr val="1A3D6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lt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Ⅲ</a:t>
              </a:r>
              <a:endParaRPr sz="12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3730B0-CA16-4392-B072-C7DBF4541ED4}"/>
              </a:ext>
            </a:extLst>
          </p:cNvPr>
          <p:cNvSpPr txBox="1"/>
          <p:nvPr/>
        </p:nvSpPr>
        <p:spPr>
          <a:xfrm>
            <a:off x="0" y="410849"/>
            <a:ext cx="3929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2.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C943F9-BA78-4FF7-841E-195D63FF3C3D}"/>
              </a:ext>
            </a:extLst>
          </p:cNvPr>
          <p:cNvSpPr/>
          <p:nvPr/>
        </p:nvSpPr>
        <p:spPr>
          <a:xfrm>
            <a:off x="9176430" y="418002"/>
            <a:ext cx="2460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charset="-127"/>
                <a:ea typeface="나눔스퀘어라운드 Bold" panose="020B0600000101010101" charset="-127"/>
                <a:cs typeface="Malgun Gothic"/>
                <a:sym typeface="Malgun Gothic"/>
              </a:rPr>
              <a:t>블록체인을 이용한 선거 시스템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DFACD8-B565-47B5-99CC-3BFE1225B3E5}"/>
              </a:ext>
            </a:extLst>
          </p:cNvPr>
          <p:cNvSpPr/>
          <p:nvPr/>
        </p:nvSpPr>
        <p:spPr>
          <a:xfrm>
            <a:off x="7336387" y="6041205"/>
            <a:ext cx="4556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3"/>
              </a:rPr>
              <a:t>http://localhost:8181/ex/NewFile.jsp</a:t>
            </a:r>
            <a:endParaRPr lang="en-US" altLang="ko-KR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실행 단추: 문서 1">
            <a:hlinkClick r:id="rId3" highlightClick="1"/>
            <a:extLst>
              <a:ext uri="{FF2B5EF4-FFF2-40B4-BE49-F238E27FC236}">
                <a16:creationId xmlns:a16="http://schemas.microsoft.com/office/drawing/2014/main" id="{84D22978-F3E1-4429-8820-FA5C916E6712}"/>
              </a:ext>
            </a:extLst>
          </p:cNvPr>
          <p:cNvSpPr/>
          <p:nvPr/>
        </p:nvSpPr>
        <p:spPr>
          <a:xfrm>
            <a:off x="3810000" y="4206131"/>
            <a:ext cx="1101436" cy="1101436"/>
          </a:xfrm>
          <a:prstGeom prst="actionButton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5E2DEF-3E7C-4443-9716-47746275DD08}"/>
              </a:ext>
            </a:extLst>
          </p:cNvPr>
          <p:cNvSpPr txBox="1"/>
          <p:nvPr/>
        </p:nvSpPr>
        <p:spPr>
          <a:xfrm>
            <a:off x="1325391" y="1351313"/>
            <a:ext cx="9192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accent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시연</a:t>
            </a:r>
          </a:p>
        </p:txBody>
      </p:sp>
      <p:sp>
        <p:nvSpPr>
          <p:cNvPr id="3" name="화살표: 굽음 2">
            <a:extLst>
              <a:ext uri="{FF2B5EF4-FFF2-40B4-BE49-F238E27FC236}">
                <a16:creationId xmlns:a16="http://schemas.microsoft.com/office/drawing/2014/main" id="{BE81C560-3CEB-496D-BB37-AA244A251EB4}"/>
              </a:ext>
            </a:extLst>
          </p:cNvPr>
          <p:cNvSpPr/>
          <p:nvPr/>
        </p:nvSpPr>
        <p:spPr>
          <a:xfrm rot="5400000">
            <a:off x="2760996" y="1945034"/>
            <a:ext cx="2337954" cy="1776845"/>
          </a:xfrm>
          <a:prstGeom prst="bentArrow">
            <a:avLst>
              <a:gd name="adj1" fmla="val 16228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03045-F568-4240-A2A8-A8EF694E2CE0}"/>
              </a:ext>
            </a:extLst>
          </p:cNvPr>
          <p:cNvSpPr txBox="1"/>
          <p:nvPr/>
        </p:nvSpPr>
        <p:spPr>
          <a:xfrm>
            <a:off x="4642466" y="3091928"/>
            <a:ext cx="14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902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Google Shape;331;p31"/>
          <p:cNvCxnSpPr/>
          <p:nvPr/>
        </p:nvCxnSpPr>
        <p:spPr>
          <a:xfrm>
            <a:off x="0" y="798976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1A3D6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슬라이드 번호 개체 틀 2">
            <a:extLst>
              <a:ext uri="{FF2B5EF4-FFF2-40B4-BE49-F238E27FC236}">
                <a16:creationId xmlns:a16="http://schemas.microsoft.com/office/drawing/2014/main" id="{B1243EAE-96C6-4A8D-B46B-6F313261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612" y="6492875"/>
            <a:ext cx="2743200" cy="365125"/>
          </a:xfrm>
        </p:spPr>
        <p:txBody>
          <a:bodyPr/>
          <a:lstStyle/>
          <a:p>
            <a:fld id="{40FBB2B5-D120-49A8-824F-3F9D6329F4B7}" type="slidenum"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25</a:t>
            </a:fld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3" name="Google Shape;109;p14">
            <a:extLst>
              <a:ext uri="{FF2B5EF4-FFF2-40B4-BE49-F238E27FC236}">
                <a16:creationId xmlns:a16="http://schemas.microsoft.com/office/drawing/2014/main" id="{6C662BE6-8717-4582-81D3-7C908FE7BB85}"/>
              </a:ext>
            </a:extLst>
          </p:cNvPr>
          <p:cNvGrpSpPr/>
          <p:nvPr/>
        </p:nvGrpSpPr>
        <p:grpSpPr>
          <a:xfrm>
            <a:off x="79004" y="60633"/>
            <a:ext cx="1827618" cy="370038"/>
            <a:chOff x="786181" y="2139729"/>
            <a:chExt cx="3228858" cy="605920"/>
          </a:xfrm>
        </p:grpSpPr>
        <p:sp>
          <p:nvSpPr>
            <p:cNvPr id="25" name="Google Shape;110;p14">
              <a:extLst>
                <a:ext uri="{FF2B5EF4-FFF2-40B4-BE49-F238E27FC236}">
                  <a16:creationId xmlns:a16="http://schemas.microsoft.com/office/drawing/2014/main" id="{69BD0A10-AB05-47B9-A03B-9AA3B6A5D294}"/>
                </a:ext>
              </a:extLst>
            </p:cNvPr>
            <p:cNvSpPr/>
            <p:nvPr/>
          </p:nvSpPr>
          <p:spPr>
            <a:xfrm>
              <a:off x="933657" y="2232006"/>
              <a:ext cx="3081382" cy="458109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개발 진행 내용 </a:t>
              </a:r>
              <a:endParaRPr sz="11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6" name="Google Shape;111;p14">
              <a:extLst>
                <a:ext uri="{FF2B5EF4-FFF2-40B4-BE49-F238E27FC236}">
                  <a16:creationId xmlns:a16="http://schemas.microsoft.com/office/drawing/2014/main" id="{2B892ED8-A758-4FF7-B505-4C09CBE6DF3F}"/>
                </a:ext>
              </a:extLst>
            </p:cNvPr>
            <p:cNvSpPr/>
            <p:nvPr/>
          </p:nvSpPr>
          <p:spPr>
            <a:xfrm>
              <a:off x="786181" y="2139729"/>
              <a:ext cx="605920" cy="605920"/>
            </a:xfrm>
            <a:prstGeom prst="ellipse">
              <a:avLst/>
            </a:prstGeom>
            <a:solidFill>
              <a:srgbClr val="1A3D68"/>
            </a:solidFill>
            <a:ln w="12700" cap="flat" cmpd="sng">
              <a:solidFill>
                <a:srgbClr val="1A3D6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lt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Ⅲ</a:t>
              </a:r>
              <a:endParaRPr sz="12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3730B0-CA16-4392-B072-C7DBF4541ED4}"/>
              </a:ext>
            </a:extLst>
          </p:cNvPr>
          <p:cNvSpPr txBox="1"/>
          <p:nvPr/>
        </p:nvSpPr>
        <p:spPr>
          <a:xfrm>
            <a:off x="0" y="410849"/>
            <a:ext cx="3929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2.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 리뷰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C943F9-BA78-4FF7-841E-195D63FF3C3D}"/>
              </a:ext>
            </a:extLst>
          </p:cNvPr>
          <p:cNvSpPr/>
          <p:nvPr/>
        </p:nvSpPr>
        <p:spPr>
          <a:xfrm>
            <a:off x="9176430" y="418002"/>
            <a:ext cx="2460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charset="-127"/>
                <a:ea typeface="나눔스퀘어라운드 Bold" panose="020B0600000101010101" charset="-127"/>
                <a:cs typeface="Malgun Gothic"/>
                <a:sym typeface="Malgun Gothic"/>
              </a:rPr>
              <a:t>블록체인을 이용한 선거 시스템</a:t>
            </a:r>
          </a:p>
        </p:txBody>
      </p:sp>
      <p:pic>
        <p:nvPicPr>
          <p:cNvPr id="4" name="그림 3" descr="앉아있는, 전화, 휴대폰, 테이블이(가) 표시된 사진&#10;&#10;자동 생성된 설명">
            <a:extLst>
              <a:ext uri="{FF2B5EF4-FFF2-40B4-BE49-F238E27FC236}">
                <a16:creationId xmlns:a16="http://schemas.microsoft.com/office/drawing/2014/main" id="{021B7B4B-1B12-474E-A71B-FC112F416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15" y="1161175"/>
            <a:ext cx="3826605" cy="51331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74E77F-E196-4A78-98A8-A735D2916CB3}"/>
              </a:ext>
            </a:extLst>
          </p:cNvPr>
          <p:cNvSpPr txBox="1"/>
          <p:nvPr/>
        </p:nvSpPr>
        <p:spPr>
          <a:xfrm>
            <a:off x="5532599" y="2051052"/>
            <a:ext cx="59020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10 : </a:t>
            </a:r>
            <a:r>
              <a:rPr lang="ko-KR" altLang="en-US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받는 코인의 양 설정</a:t>
            </a:r>
            <a:r>
              <a:rPr lang="en-US" altLang="ko-KR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(1000aer)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7457B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18 : </a:t>
            </a:r>
            <a:r>
              <a:rPr lang="ko-KR" altLang="en-US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해당 스마트 </a:t>
            </a:r>
            <a:r>
              <a:rPr lang="ko-KR" altLang="en-US" sz="2000" b="1" dirty="0" err="1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컨트랙트</a:t>
            </a:r>
            <a:r>
              <a:rPr lang="ko-KR" altLang="en-US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주소로 정해진 코인을 전송하면 </a:t>
            </a:r>
            <a:r>
              <a:rPr lang="en-US" altLang="ko-KR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VoteCounter1st</a:t>
            </a:r>
            <a:r>
              <a:rPr lang="ko-KR" altLang="en-US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값이 </a:t>
            </a:r>
            <a:r>
              <a:rPr lang="en-US" altLang="ko-KR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씩 증가</a:t>
            </a:r>
            <a:endParaRPr lang="en-US" altLang="ko-KR" sz="2000" b="1" dirty="0">
              <a:solidFill>
                <a:srgbClr val="27457B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7457B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</a:t>
            </a:r>
            <a:r>
              <a:rPr lang="ko-KR" altLang="en-US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21</a:t>
            </a:r>
            <a:r>
              <a:rPr lang="ko-KR" altLang="en-US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r>
              <a:rPr lang="ko-KR" altLang="en-US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정해진 코인 양이 아니라면 받지 않고 에러메시지 출력</a:t>
            </a:r>
            <a:endParaRPr lang="en-US" altLang="ko-KR" sz="2000" b="1" dirty="0">
              <a:solidFill>
                <a:srgbClr val="27457B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7457B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</a:t>
            </a:r>
            <a:r>
              <a:rPr lang="ko-KR" altLang="en-US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24</a:t>
            </a:r>
            <a:r>
              <a:rPr lang="ko-KR" altLang="en-US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r>
              <a:rPr lang="ko-KR" altLang="en-US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해당 후보자의 투표 수</a:t>
            </a:r>
            <a:r>
              <a:rPr lang="en-US" altLang="ko-KR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(VoteCounter1st) </a:t>
            </a:r>
            <a:r>
              <a:rPr lang="ko-KR" altLang="en-US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확인</a:t>
            </a:r>
            <a:endParaRPr lang="en-US" altLang="ko-KR" sz="2000" b="1" dirty="0">
              <a:solidFill>
                <a:srgbClr val="27457B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7457B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28 : </a:t>
            </a:r>
            <a:r>
              <a:rPr lang="ko-KR" altLang="en-US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투표 수 초기화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39A881-FE2C-4B19-B924-703BFA716F8E}"/>
              </a:ext>
            </a:extLst>
          </p:cNvPr>
          <p:cNvSpPr txBox="1"/>
          <p:nvPr/>
        </p:nvSpPr>
        <p:spPr>
          <a:xfrm>
            <a:off x="5735283" y="1255093"/>
            <a:ext cx="6047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b="1" dirty="0"/>
              <a:t> </a:t>
            </a:r>
            <a:r>
              <a:rPr lang="ko-KR" altLang="en-US" sz="2000" b="1" dirty="0"/>
              <a:t>첫번째 후보의 </a:t>
            </a:r>
            <a:r>
              <a:rPr lang="en-US" altLang="ko-KR" sz="2000" b="1" dirty="0"/>
              <a:t>Smart Contract </a:t>
            </a:r>
            <a:r>
              <a:rPr lang="ko-KR" altLang="en-US" sz="2000" b="1" dirty="0"/>
              <a:t>코드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7ED86C-7ACF-4859-A091-1A33E83C8E2D}"/>
              </a:ext>
            </a:extLst>
          </p:cNvPr>
          <p:cNvSpPr/>
          <p:nvPr/>
        </p:nvSpPr>
        <p:spPr>
          <a:xfrm>
            <a:off x="5532599" y="1295889"/>
            <a:ext cx="239031" cy="316978"/>
          </a:xfrm>
          <a:prstGeom prst="rect">
            <a:avLst/>
          </a:prstGeom>
          <a:solidFill>
            <a:srgbClr val="27457B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699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0C6F22CC-62E4-41EC-B8C3-319FB8FB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612" y="6492875"/>
            <a:ext cx="2743200" cy="365125"/>
          </a:xfrm>
        </p:spPr>
        <p:txBody>
          <a:bodyPr/>
          <a:lstStyle/>
          <a:p>
            <a:fld id="{40FBB2B5-D120-49A8-824F-3F9D6329F4B7}" type="slidenum"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26</a:t>
            </a:fld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3" name="Google Shape;109;p14">
            <a:extLst>
              <a:ext uri="{FF2B5EF4-FFF2-40B4-BE49-F238E27FC236}">
                <a16:creationId xmlns:a16="http://schemas.microsoft.com/office/drawing/2014/main" id="{EC6B7A1E-B7E7-4F89-A797-C6AF98F349F6}"/>
              </a:ext>
            </a:extLst>
          </p:cNvPr>
          <p:cNvGrpSpPr/>
          <p:nvPr/>
        </p:nvGrpSpPr>
        <p:grpSpPr>
          <a:xfrm>
            <a:off x="4314260" y="2481804"/>
            <a:ext cx="4244550" cy="605920"/>
            <a:chOff x="786181" y="2139729"/>
            <a:chExt cx="4351644" cy="605920"/>
          </a:xfrm>
        </p:grpSpPr>
        <p:sp>
          <p:nvSpPr>
            <p:cNvPr id="14" name="Google Shape;110;p14">
              <a:extLst>
                <a:ext uri="{FF2B5EF4-FFF2-40B4-BE49-F238E27FC236}">
                  <a16:creationId xmlns:a16="http://schemas.microsoft.com/office/drawing/2014/main" id="{31BB8EEB-FDF2-4DE9-A8FE-B1D887DD7D1A}"/>
                </a:ext>
              </a:extLst>
            </p:cNvPr>
            <p:cNvSpPr/>
            <p:nvPr/>
          </p:nvSpPr>
          <p:spPr>
            <a:xfrm>
              <a:off x="933658" y="2232006"/>
              <a:ext cx="4204167" cy="458109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기대 효과</a:t>
              </a:r>
              <a:endParaRPr sz="20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" name="Google Shape;111;p14">
              <a:extLst>
                <a:ext uri="{FF2B5EF4-FFF2-40B4-BE49-F238E27FC236}">
                  <a16:creationId xmlns:a16="http://schemas.microsoft.com/office/drawing/2014/main" id="{063C1FD0-F5B8-420C-97C5-EBF935356ED1}"/>
                </a:ext>
              </a:extLst>
            </p:cNvPr>
            <p:cNvSpPr/>
            <p:nvPr/>
          </p:nvSpPr>
          <p:spPr>
            <a:xfrm>
              <a:off x="786181" y="2139729"/>
              <a:ext cx="605920" cy="605920"/>
            </a:xfrm>
            <a:prstGeom prst="ellipse">
              <a:avLst/>
            </a:prstGeom>
            <a:solidFill>
              <a:srgbClr val="1A3D68"/>
            </a:solidFill>
            <a:ln w="12700" cap="flat" cmpd="sng">
              <a:solidFill>
                <a:srgbClr val="1A3D6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400" dirty="0">
                  <a:solidFill>
                    <a:schemeClr val="lt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Ⅳ</a:t>
              </a:r>
              <a:endParaRPr sz="24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FCE508-4644-4BEC-9F05-E69DC0CD6BEB}"/>
              </a:ext>
            </a:extLst>
          </p:cNvPr>
          <p:cNvSpPr/>
          <p:nvPr/>
        </p:nvSpPr>
        <p:spPr>
          <a:xfrm>
            <a:off x="4641402" y="1144124"/>
            <a:ext cx="29091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 dirty="0">
                <a:solidFill>
                  <a:srgbClr val="1A3D6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Team </a:t>
            </a:r>
            <a:r>
              <a:rPr lang="ko-KR" altLang="en-US" sz="3200" dirty="0">
                <a:solidFill>
                  <a:srgbClr val="1A3D6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깡통코딩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04C7BB-996E-491E-9414-161B80B9C5F8}"/>
              </a:ext>
            </a:extLst>
          </p:cNvPr>
          <p:cNvCxnSpPr>
            <a:cxnSpLocks/>
          </p:cNvCxnSpPr>
          <p:nvPr/>
        </p:nvCxnSpPr>
        <p:spPr>
          <a:xfrm>
            <a:off x="4728341" y="1728899"/>
            <a:ext cx="2735316" cy="0"/>
          </a:xfrm>
          <a:prstGeom prst="line">
            <a:avLst/>
          </a:prstGeom>
          <a:ln w="28575">
            <a:solidFill>
              <a:srgbClr val="213B6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74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22A59CC8-0655-4A1C-8C15-BA3CED12D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724" y="2706864"/>
            <a:ext cx="3463636" cy="2616969"/>
          </a:xfrm>
          <a:prstGeom prst="rect">
            <a:avLst/>
          </a:prstGeom>
        </p:spPr>
      </p:pic>
      <p:cxnSp>
        <p:nvCxnSpPr>
          <p:cNvPr id="331" name="Google Shape;331;p31"/>
          <p:cNvCxnSpPr/>
          <p:nvPr/>
        </p:nvCxnSpPr>
        <p:spPr>
          <a:xfrm>
            <a:off x="0" y="798976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1A3D6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슬라이드 번호 개체 틀 2">
            <a:extLst>
              <a:ext uri="{FF2B5EF4-FFF2-40B4-BE49-F238E27FC236}">
                <a16:creationId xmlns:a16="http://schemas.microsoft.com/office/drawing/2014/main" id="{B1243EAE-96C6-4A8D-B46B-6F313261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612" y="6492875"/>
            <a:ext cx="2743200" cy="365125"/>
          </a:xfrm>
        </p:spPr>
        <p:txBody>
          <a:bodyPr/>
          <a:lstStyle/>
          <a:p>
            <a:fld id="{40FBB2B5-D120-49A8-824F-3F9D6329F4B7}" type="slidenum"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27</a:t>
            </a:fld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D0E72E-8E75-4133-91BD-F42637061FC3}"/>
              </a:ext>
            </a:extLst>
          </p:cNvPr>
          <p:cNvSpPr/>
          <p:nvPr/>
        </p:nvSpPr>
        <p:spPr>
          <a:xfrm>
            <a:off x="9176430" y="418002"/>
            <a:ext cx="2460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charset="-127"/>
                <a:ea typeface="나눔스퀘어라운드 Bold" panose="020B0600000101010101" charset="-127"/>
                <a:cs typeface="Malgun Gothic"/>
                <a:sym typeface="Malgun Gothic"/>
              </a:rPr>
              <a:t>블록체인을 이용한 선거 시스템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0DAE8C5-E780-4E3F-B1C1-36B7AAB0A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23811F2-E222-4ECB-AD27-F80E7FCE9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BAB4BD0-ADA4-423E-8360-1F8984586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6" name="Google Shape;109;p14">
            <a:extLst>
              <a:ext uri="{FF2B5EF4-FFF2-40B4-BE49-F238E27FC236}">
                <a16:creationId xmlns:a16="http://schemas.microsoft.com/office/drawing/2014/main" id="{0CD258C6-E1AC-480F-8122-2DE522B44229}"/>
              </a:ext>
            </a:extLst>
          </p:cNvPr>
          <p:cNvGrpSpPr/>
          <p:nvPr/>
        </p:nvGrpSpPr>
        <p:grpSpPr>
          <a:xfrm>
            <a:off x="152400" y="77231"/>
            <a:ext cx="2161802" cy="370038"/>
            <a:chOff x="786181" y="2139729"/>
            <a:chExt cx="3876429" cy="605920"/>
          </a:xfrm>
        </p:grpSpPr>
        <p:sp>
          <p:nvSpPr>
            <p:cNvPr id="17" name="Google Shape;110;p14">
              <a:extLst>
                <a:ext uri="{FF2B5EF4-FFF2-40B4-BE49-F238E27FC236}">
                  <a16:creationId xmlns:a16="http://schemas.microsoft.com/office/drawing/2014/main" id="{C14F4DB8-CE7C-407D-A8D2-2EC1E8EB8D86}"/>
                </a:ext>
              </a:extLst>
            </p:cNvPr>
            <p:cNvSpPr/>
            <p:nvPr/>
          </p:nvSpPr>
          <p:spPr>
            <a:xfrm>
              <a:off x="909698" y="2236555"/>
              <a:ext cx="3752912" cy="420832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기대 효과</a:t>
              </a:r>
              <a:endParaRPr sz="11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8" name="Google Shape;111;p14">
              <a:extLst>
                <a:ext uri="{FF2B5EF4-FFF2-40B4-BE49-F238E27FC236}">
                  <a16:creationId xmlns:a16="http://schemas.microsoft.com/office/drawing/2014/main" id="{BC946071-F434-4BDA-BE7F-0D0ECE9E21A0}"/>
                </a:ext>
              </a:extLst>
            </p:cNvPr>
            <p:cNvSpPr/>
            <p:nvPr/>
          </p:nvSpPr>
          <p:spPr>
            <a:xfrm>
              <a:off x="786181" y="2139729"/>
              <a:ext cx="605920" cy="605920"/>
            </a:xfrm>
            <a:prstGeom prst="ellipse">
              <a:avLst/>
            </a:prstGeom>
            <a:solidFill>
              <a:srgbClr val="1A3D68"/>
            </a:solidFill>
            <a:ln w="12700" cap="flat" cmpd="sng">
              <a:solidFill>
                <a:srgbClr val="1A3D6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>
                  <a:solidFill>
                    <a:schemeClr val="lt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Ⅳ</a:t>
              </a:r>
              <a:endParaRPr sz="12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8B19D41-99C2-4E0E-ABF0-084CE60C2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969C4F-449B-4803-BD63-BF8A85479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ADC0824-BADF-4FEA-914E-4EDE3BFD1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4D79652-1CFE-4A00-8976-3D7971802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012" y="13584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6660875-A594-444D-9CD5-62A04FF1A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5647126-457B-4F0A-9A5F-55DACE0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899CF9-FD5F-4456-9530-C23506EB7BBD}"/>
              </a:ext>
            </a:extLst>
          </p:cNvPr>
          <p:cNvSpPr txBox="1"/>
          <p:nvPr/>
        </p:nvSpPr>
        <p:spPr>
          <a:xfrm>
            <a:off x="930431" y="1624359"/>
            <a:ext cx="10178557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온라인 투표를 시행하여 투표율 증가</a:t>
            </a:r>
            <a:endParaRPr lang="en-US" altLang="ko-KR" sz="2000" b="1" dirty="0">
              <a:solidFill>
                <a:srgbClr val="27457B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누구나 확인 가능한 블록체인 기술을 사용하여 신뢰성 증가</a:t>
            </a:r>
            <a:endParaRPr lang="en-US" altLang="ko-KR" sz="2000" b="1" dirty="0">
              <a:solidFill>
                <a:srgbClr val="27457B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유권자의 표가 정상적으로 해당 후보자에게 투표했는지 알 수 있어 투명성 보장</a:t>
            </a:r>
            <a:endParaRPr lang="en-US" altLang="ko-KR" sz="2000" b="1" dirty="0">
              <a:solidFill>
                <a:srgbClr val="27457B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투표자 외에는 </a:t>
            </a:r>
            <a:r>
              <a:rPr lang="en-US" altLang="ko-KR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Private Key</a:t>
            </a:r>
            <a:r>
              <a:rPr lang="ko-KR" altLang="en-US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알 수 없기 때문에 익명성 보장</a:t>
            </a:r>
            <a:endParaRPr lang="en-US" altLang="ko-KR" sz="2000" b="1" dirty="0">
              <a:solidFill>
                <a:srgbClr val="27457B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정확하고 신속하게 모든 후보자의 득표수를 집계함으로써 정확성 보장</a:t>
            </a:r>
            <a:endParaRPr lang="en-US" altLang="ko-KR" sz="2000" b="1" dirty="0">
              <a:solidFill>
                <a:srgbClr val="27457B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7457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선거에 필요한 인력 감소로 인한 선거비용 절약</a:t>
            </a:r>
            <a:endParaRPr lang="en-US" altLang="ko-KR" sz="2000" b="1" dirty="0">
              <a:solidFill>
                <a:srgbClr val="27457B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AD16AC-7B6D-4CB2-A2F6-4A522F814E42}"/>
              </a:ext>
            </a:extLst>
          </p:cNvPr>
          <p:cNvSpPr txBox="1"/>
          <p:nvPr/>
        </p:nvSpPr>
        <p:spPr>
          <a:xfrm>
            <a:off x="930431" y="1282582"/>
            <a:ext cx="432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기대 효과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315624-B61E-4094-830A-C54A33EDAA5D}"/>
              </a:ext>
            </a:extLst>
          </p:cNvPr>
          <p:cNvSpPr/>
          <p:nvPr/>
        </p:nvSpPr>
        <p:spPr>
          <a:xfrm>
            <a:off x="818056" y="1390013"/>
            <a:ext cx="224751" cy="246805"/>
          </a:xfrm>
          <a:prstGeom prst="rect">
            <a:avLst/>
          </a:prstGeom>
          <a:solidFill>
            <a:srgbClr val="27457B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F6095F-5657-4EE3-9288-CE6DA13417D0}"/>
              </a:ext>
            </a:extLst>
          </p:cNvPr>
          <p:cNvSpPr/>
          <p:nvPr/>
        </p:nvSpPr>
        <p:spPr>
          <a:xfrm>
            <a:off x="1089921" y="5665610"/>
            <a:ext cx="93169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신뢰도향상</a:t>
            </a:r>
            <a:r>
              <a:rPr lang="en-US" altLang="ko-KR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, </a:t>
            </a:r>
            <a:r>
              <a:rPr lang="ko-KR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투표율증대</a:t>
            </a:r>
            <a:r>
              <a:rPr lang="en-US" altLang="ko-KR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, </a:t>
            </a:r>
            <a:r>
              <a:rPr lang="ko-KR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저비용 온라인선거 실현</a:t>
            </a:r>
            <a:r>
              <a:rPr lang="en-US" altLang="ko-KR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2729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55B046C-0707-468D-9440-A188944E007D}"/>
              </a:ext>
            </a:extLst>
          </p:cNvPr>
          <p:cNvSpPr/>
          <p:nvPr/>
        </p:nvSpPr>
        <p:spPr>
          <a:xfrm>
            <a:off x="2824160" y="3075057"/>
            <a:ext cx="6638926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0" algn="ctr"/>
            <a:r>
              <a:rPr lang="ko-KR" altLang="en-US" sz="40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rPr>
              <a:t>감사합니다</a:t>
            </a:r>
            <a:r>
              <a:rPr lang="en-US" altLang="ko-KR" sz="40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rPr>
              <a:t>.</a:t>
            </a:r>
            <a:endParaRPr lang="ko-KR" altLang="en-US" sz="4000" b="1" dirty="0">
              <a:ln/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7AE344-04B1-484A-85FC-254A264B5DB5}"/>
              </a:ext>
            </a:extLst>
          </p:cNvPr>
          <p:cNvSpPr/>
          <p:nvPr/>
        </p:nvSpPr>
        <p:spPr>
          <a:xfrm>
            <a:off x="333375" y="1623810"/>
            <a:ext cx="11525250" cy="3610380"/>
          </a:xfrm>
          <a:prstGeom prst="rect">
            <a:avLst/>
          </a:prstGeom>
          <a:noFill/>
          <a:ln w="206375">
            <a:solidFill>
              <a:srgbClr val="1A3D6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4DFF9-C22C-42AF-B308-C03502A0AACF}"/>
              </a:ext>
            </a:extLst>
          </p:cNvPr>
          <p:cNvSpPr txBox="1"/>
          <p:nvPr/>
        </p:nvSpPr>
        <p:spPr>
          <a:xfrm>
            <a:off x="4518108" y="5460009"/>
            <a:ext cx="3155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1A3D6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Team </a:t>
            </a:r>
            <a:r>
              <a:rPr lang="ko-KR" altLang="en-US" sz="3200" dirty="0">
                <a:solidFill>
                  <a:srgbClr val="1A3D6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깡통코딩</a:t>
            </a:r>
          </a:p>
        </p:txBody>
      </p:sp>
    </p:spTree>
    <p:extLst>
      <p:ext uri="{BB962C8B-B14F-4D97-AF65-F5344CB8AC3E}">
        <p14:creationId xmlns:p14="http://schemas.microsoft.com/office/powerpoint/2010/main" val="189272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166260" y="3091614"/>
            <a:ext cx="4447803" cy="1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1" indent="-342900">
              <a:lnSpc>
                <a:spcPct val="150000"/>
              </a:lnSpc>
              <a:buClr>
                <a:srgbClr val="3F3F3F"/>
              </a:buClr>
              <a:buSzPts val="1800"/>
              <a:buAutoNum type="arabicPeriod"/>
            </a:pPr>
            <a:r>
              <a:rPr lang="ko-KR" altLang="en-US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기존 선거 프로세스의 문제점</a:t>
            </a:r>
            <a:endParaRPr lang="en-US" altLang="ko-KR" dirty="0">
              <a:solidFill>
                <a:srgbClr val="3F3F3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Clr>
                <a:srgbClr val="3F3F3F"/>
              </a:buClr>
              <a:buSzPts val="1800"/>
              <a:buAutoNum type="arabicPeriod"/>
            </a:pPr>
            <a:r>
              <a:rPr lang="ko-KR" altLang="en-US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블록체인 선거 시스템의 필요성</a:t>
            </a:r>
            <a:endParaRPr lang="en-US" altLang="ko-KR" dirty="0">
              <a:solidFill>
                <a:srgbClr val="3F3F3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4D32AB2-B00E-478C-BD4C-1FCABED79FCF}"/>
              </a:ext>
            </a:extLst>
          </p:cNvPr>
          <p:cNvGrpSpPr/>
          <p:nvPr/>
        </p:nvGrpSpPr>
        <p:grpSpPr>
          <a:xfrm>
            <a:off x="3883195" y="2393417"/>
            <a:ext cx="4730868" cy="605920"/>
            <a:chOff x="816152" y="2232320"/>
            <a:chExt cx="4730868" cy="605920"/>
          </a:xfrm>
        </p:grpSpPr>
        <p:sp>
          <p:nvSpPr>
            <p:cNvPr id="13" name="Google Shape;103;p14">
              <a:extLst>
                <a:ext uri="{FF2B5EF4-FFF2-40B4-BE49-F238E27FC236}">
                  <a16:creationId xmlns:a16="http://schemas.microsoft.com/office/drawing/2014/main" id="{BB7E6210-B3F8-4E7E-914A-D9734C70557B}"/>
                </a:ext>
              </a:extLst>
            </p:cNvPr>
            <p:cNvSpPr/>
            <p:nvPr/>
          </p:nvSpPr>
          <p:spPr>
            <a:xfrm>
              <a:off x="959998" y="2324597"/>
              <a:ext cx="4587022" cy="458109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 블록체인 선거 시스템의 필요성</a:t>
              </a:r>
            </a:p>
          </p:txBody>
        </p:sp>
        <p:sp>
          <p:nvSpPr>
            <p:cNvPr id="14" name="Google Shape;104;p14">
              <a:extLst>
                <a:ext uri="{FF2B5EF4-FFF2-40B4-BE49-F238E27FC236}">
                  <a16:creationId xmlns:a16="http://schemas.microsoft.com/office/drawing/2014/main" id="{71682309-EFA5-4071-868A-3B9008493F68}"/>
                </a:ext>
              </a:extLst>
            </p:cNvPr>
            <p:cNvSpPr/>
            <p:nvPr/>
          </p:nvSpPr>
          <p:spPr>
            <a:xfrm>
              <a:off x="816152" y="2232320"/>
              <a:ext cx="591008" cy="605920"/>
            </a:xfrm>
            <a:prstGeom prst="ellipse">
              <a:avLst/>
            </a:prstGeom>
            <a:solidFill>
              <a:srgbClr val="1A3D68"/>
            </a:solidFill>
            <a:ln w="12700" cap="flat" cmpd="sng">
              <a:solidFill>
                <a:srgbClr val="1A3D6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dirty="0" err="1">
                  <a:solidFill>
                    <a:schemeClr val="lt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Ⅰ</a:t>
              </a:r>
              <a:endParaRPr sz="24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55D44B-1512-49F2-A641-5E65C8AA0E0F}"/>
              </a:ext>
            </a:extLst>
          </p:cNvPr>
          <p:cNvSpPr/>
          <p:nvPr/>
        </p:nvSpPr>
        <p:spPr>
          <a:xfrm>
            <a:off x="4641402" y="1144124"/>
            <a:ext cx="29091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 dirty="0">
                <a:solidFill>
                  <a:srgbClr val="1A3D6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Team </a:t>
            </a:r>
            <a:r>
              <a:rPr lang="ko-KR" altLang="en-US" sz="3200" dirty="0">
                <a:solidFill>
                  <a:srgbClr val="1A3D6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깡통코딩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AA1BB2-DC34-407F-8CA5-FF7D3A3E144D}"/>
              </a:ext>
            </a:extLst>
          </p:cNvPr>
          <p:cNvCxnSpPr>
            <a:cxnSpLocks/>
          </p:cNvCxnSpPr>
          <p:nvPr/>
        </p:nvCxnSpPr>
        <p:spPr>
          <a:xfrm>
            <a:off x="4728341" y="1728899"/>
            <a:ext cx="2735316" cy="0"/>
          </a:xfrm>
          <a:prstGeom prst="line">
            <a:avLst/>
          </a:prstGeom>
          <a:ln w="28575">
            <a:solidFill>
              <a:srgbClr val="213B6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7CA44ED9-9116-4648-BD0F-FA8BDD49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612" y="6492875"/>
            <a:ext cx="2743200" cy="365125"/>
          </a:xfrm>
        </p:spPr>
        <p:txBody>
          <a:bodyPr/>
          <a:lstStyle/>
          <a:p>
            <a:fld id="{40FBB2B5-D120-49A8-824F-3F9D6329F4B7}" type="slidenum"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fld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EE3D7933-4422-4B16-ACFD-131470D5E912}"/>
              </a:ext>
            </a:extLst>
          </p:cNvPr>
          <p:cNvSpPr txBox="1"/>
          <p:nvPr/>
        </p:nvSpPr>
        <p:spPr>
          <a:xfrm>
            <a:off x="8318283" y="2958618"/>
            <a:ext cx="3092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어마어마한 선거 비용</a:t>
            </a:r>
            <a:endParaRPr lang="en-US" altLang="ko-KR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선거 비용이 부정 없이 제대로 사용되고 있는지에 대한 불신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E53034-572B-4A61-B52D-1062B9063F63}"/>
              </a:ext>
            </a:extLst>
          </p:cNvPr>
          <p:cNvSpPr txBox="1"/>
          <p:nvPr/>
        </p:nvSpPr>
        <p:spPr>
          <a:xfrm>
            <a:off x="8029082" y="2758563"/>
            <a:ext cx="2489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7457B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기사 요약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4FA7570-EB09-4313-96E8-B38F87E0BF77}"/>
              </a:ext>
            </a:extLst>
          </p:cNvPr>
          <p:cNvGrpSpPr/>
          <p:nvPr/>
        </p:nvGrpSpPr>
        <p:grpSpPr>
          <a:xfrm>
            <a:off x="6918654" y="3261088"/>
            <a:ext cx="1104138" cy="966485"/>
            <a:chOff x="483921" y="3800485"/>
            <a:chExt cx="1696398" cy="966485"/>
          </a:xfrm>
        </p:grpSpPr>
        <p:sp>
          <p:nvSpPr>
            <p:cNvPr id="33" name="화살표: 갈매기형 수장 32">
              <a:extLst>
                <a:ext uri="{FF2B5EF4-FFF2-40B4-BE49-F238E27FC236}">
                  <a16:creationId xmlns:a16="http://schemas.microsoft.com/office/drawing/2014/main" id="{65171863-85CD-46C0-B98B-A05EF9835014}"/>
                </a:ext>
              </a:extLst>
            </p:cNvPr>
            <p:cNvSpPr/>
            <p:nvPr/>
          </p:nvSpPr>
          <p:spPr>
            <a:xfrm>
              <a:off x="1245981" y="3800485"/>
              <a:ext cx="934338" cy="966485"/>
            </a:xfrm>
            <a:prstGeom prst="chevron">
              <a:avLst>
                <a:gd name="adj" fmla="val 419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endParaRPr>
            </a:p>
          </p:txBody>
        </p:sp>
        <p:sp>
          <p:nvSpPr>
            <p:cNvPr id="34" name="화살표: 갈매기형 수장 33">
              <a:extLst>
                <a:ext uri="{FF2B5EF4-FFF2-40B4-BE49-F238E27FC236}">
                  <a16:creationId xmlns:a16="http://schemas.microsoft.com/office/drawing/2014/main" id="{2DA27FC1-AAD7-41D6-A129-F7F0C025D7BA}"/>
                </a:ext>
              </a:extLst>
            </p:cNvPr>
            <p:cNvSpPr/>
            <p:nvPr/>
          </p:nvSpPr>
          <p:spPr>
            <a:xfrm>
              <a:off x="483921" y="3803604"/>
              <a:ext cx="547193" cy="960246"/>
            </a:xfrm>
            <a:prstGeom prst="chevron">
              <a:avLst>
                <a:gd name="adj" fmla="val 6808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endParaRPr>
            </a:p>
          </p:txBody>
        </p:sp>
        <p:sp>
          <p:nvSpPr>
            <p:cNvPr id="35" name="화살표: 갈매기형 수장 34">
              <a:extLst>
                <a:ext uri="{FF2B5EF4-FFF2-40B4-BE49-F238E27FC236}">
                  <a16:creationId xmlns:a16="http://schemas.microsoft.com/office/drawing/2014/main" id="{2E9B9641-A47A-430B-989B-630EF124D7D2}"/>
                </a:ext>
              </a:extLst>
            </p:cNvPr>
            <p:cNvSpPr/>
            <p:nvPr/>
          </p:nvSpPr>
          <p:spPr>
            <a:xfrm>
              <a:off x="791989" y="3800485"/>
              <a:ext cx="689873" cy="966485"/>
            </a:xfrm>
            <a:prstGeom prst="chevron">
              <a:avLst>
                <a:gd name="adj" fmla="val 5396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endParaRPr>
            </a:p>
          </p:txBody>
        </p:sp>
      </p:grpSp>
      <p:sp>
        <p:nvSpPr>
          <p:cNvPr id="30" name="슬라이드 번호 개체 틀 2">
            <a:extLst>
              <a:ext uri="{FF2B5EF4-FFF2-40B4-BE49-F238E27FC236}">
                <a16:creationId xmlns:a16="http://schemas.microsoft.com/office/drawing/2014/main" id="{609B4F22-A216-4FAA-9E91-BA0ADC04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612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BB2B5-D120-49A8-824F-3F9D6329F4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50F32F-DCED-4EB1-A474-3937F90DE277}"/>
              </a:ext>
            </a:extLst>
          </p:cNvPr>
          <p:cNvSpPr/>
          <p:nvPr/>
        </p:nvSpPr>
        <p:spPr>
          <a:xfrm>
            <a:off x="9176430" y="418002"/>
            <a:ext cx="2460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charset="-127"/>
                <a:ea typeface="나눔스퀘어라운드 Bold" panose="020B0600000101010101" charset="-127"/>
                <a:cs typeface="Malgun Gothic"/>
                <a:sym typeface="Malgun Gothic"/>
              </a:rPr>
              <a:t>블록체인을 이용한 선거 시스템</a:t>
            </a:r>
          </a:p>
        </p:txBody>
      </p:sp>
      <p:pic>
        <p:nvPicPr>
          <p:cNvPr id="29" name="Google Shape;213;p20">
            <a:extLst>
              <a:ext uri="{FF2B5EF4-FFF2-40B4-BE49-F238E27FC236}">
                <a16:creationId xmlns:a16="http://schemas.microsoft.com/office/drawing/2014/main" id="{A198A87E-A8F7-4E19-980A-4C2E3E7F248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61" y="28830"/>
            <a:ext cx="1581709" cy="4622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211;p20">
            <a:extLst>
              <a:ext uri="{FF2B5EF4-FFF2-40B4-BE49-F238E27FC236}">
                <a16:creationId xmlns:a16="http://schemas.microsoft.com/office/drawing/2014/main" id="{57FC4FDD-4705-4C84-A7CF-36A46CC67F35}"/>
              </a:ext>
            </a:extLst>
          </p:cNvPr>
          <p:cNvCxnSpPr/>
          <p:nvPr/>
        </p:nvCxnSpPr>
        <p:spPr>
          <a:xfrm>
            <a:off x="0" y="798976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1A3D6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07B7581-B2A8-4D28-8D95-E933456159C1}"/>
              </a:ext>
            </a:extLst>
          </p:cNvPr>
          <p:cNvSpPr txBox="1"/>
          <p:nvPr/>
        </p:nvSpPr>
        <p:spPr>
          <a:xfrm>
            <a:off x="403424" y="378098"/>
            <a:ext cx="4333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기존 선거 프로세스의 문제점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A64BFF-E03D-4D66-95B6-9C63F5562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57" y="1757923"/>
            <a:ext cx="6555797" cy="39728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9D5520-A57E-4C6F-B020-D6500AE71789}"/>
              </a:ext>
            </a:extLst>
          </p:cNvPr>
          <p:cNvSpPr txBox="1"/>
          <p:nvPr/>
        </p:nvSpPr>
        <p:spPr>
          <a:xfrm>
            <a:off x="362857" y="1052182"/>
            <a:ext cx="874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  </a:t>
            </a:r>
            <a:r>
              <a:rPr lang="ko-KR" altLang="en-US" sz="2000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막대한 비용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1EA220-9DD2-46D1-854C-4D19CFEFFA30}"/>
              </a:ext>
            </a:extLst>
          </p:cNvPr>
          <p:cNvSpPr/>
          <p:nvPr/>
        </p:nvSpPr>
        <p:spPr>
          <a:xfrm>
            <a:off x="259792" y="1104536"/>
            <a:ext cx="224751" cy="246805"/>
          </a:xfrm>
          <a:prstGeom prst="rect">
            <a:avLst/>
          </a:prstGeom>
          <a:solidFill>
            <a:srgbClr val="27457B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88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20"/>
          <p:cNvCxnSpPr/>
          <p:nvPr/>
        </p:nvCxnSpPr>
        <p:spPr>
          <a:xfrm>
            <a:off x="0" y="798976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1A3D6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3" name="Google Shape;21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61" y="28830"/>
            <a:ext cx="1581709" cy="46223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C6DF949-E4B1-4B19-B643-F8A00308AED9}"/>
              </a:ext>
            </a:extLst>
          </p:cNvPr>
          <p:cNvSpPr txBox="1"/>
          <p:nvPr/>
        </p:nvSpPr>
        <p:spPr>
          <a:xfrm>
            <a:off x="282340" y="1054442"/>
            <a:ext cx="874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   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/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공간적 제약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AF42D08-28DA-4E34-94AF-F173BD2FF646}"/>
              </a:ext>
            </a:extLst>
          </p:cNvPr>
          <p:cNvSpPr/>
          <p:nvPr/>
        </p:nvSpPr>
        <p:spPr>
          <a:xfrm>
            <a:off x="259792" y="1104536"/>
            <a:ext cx="224751" cy="246805"/>
          </a:xfrm>
          <a:prstGeom prst="rect">
            <a:avLst/>
          </a:prstGeom>
          <a:solidFill>
            <a:srgbClr val="27457B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49" name="슬라이드 번호 개체 틀 2">
            <a:extLst>
              <a:ext uri="{FF2B5EF4-FFF2-40B4-BE49-F238E27FC236}">
                <a16:creationId xmlns:a16="http://schemas.microsoft.com/office/drawing/2014/main" id="{5BD9EBB8-8957-4FDE-AF87-1A83A81C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612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BB2B5-D120-49A8-824F-3F9D6329F4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303BAD-727D-4251-B394-93F35345F906}"/>
              </a:ext>
            </a:extLst>
          </p:cNvPr>
          <p:cNvSpPr/>
          <p:nvPr/>
        </p:nvSpPr>
        <p:spPr>
          <a:xfrm>
            <a:off x="9176430" y="418002"/>
            <a:ext cx="2460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charset="-127"/>
                <a:ea typeface="나눔스퀘어라운드 Bold" panose="020B0600000101010101" charset="-127"/>
                <a:cs typeface="Malgun Gothic"/>
                <a:sym typeface="Malgun Gothic"/>
              </a:rPr>
              <a:t>블록체인을 이용한 선거 시스템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35125E-4E85-46A6-96D2-E9476D9D16B9}"/>
              </a:ext>
            </a:extLst>
          </p:cNvPr>
          <p:cNvSpPr txBox="1"/>
          <p:nvPr/>
        </p:nvSpPr>
        <p:spPr>
          <a:xfrm>
            <a:off x="403424" y="378098"/>
            <a:ext cx="4333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기존 선거 프로세스의 문제점</a:t>
            </a:r>
          </a:p>
        </p:txBody>
      </p:sp>
      <p:pic>
        <p:nvPicPr>
          <p:cNvPr id="5" name="그림 4" descr="실내, 남자, 테이블, 앉아있는이(가) 표시된 사진&#10;&#10;자동 생성된 설명">
            <a:extLst>
              <a:ext uri="{FF2B5EF4-FFF2-40B4-BE49-F238E27FC236}">
                <a16:creationId xmlns:a16="http://schemas.microsoft.com/office/drawing/2014/main" id="{D5BCA39D-D63C-4235-AF61-A943402FC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9" y="2221679"/>
            <a:ext cx="6621049" cy="35818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48628F-5865-405B-ABFE-CDAF215D1408}"/>
              </a:ext>
            </a:extLst>
          </p:cNvPr>
          <p:cNvSpPr txBox="1"/>
          <p:nvPr/>
        </p:nvSpPr>
        <p:spPr>
          <a:xfrm>
            <a:off x="7944207" y="2958618"/>
            <a:ext cx="3092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유권자의 불편함 증대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유권자의 투표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율 하락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lang="en-US" altLang="ko-KR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많은 인력 필요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C08F07-62FA-4F3E-9B01-5A09264EF825}"/>
              </a:ext>
            </a:extLst>
          </p:cNvPr>
          <p:cNvSpPr txBox="1"/>
          <p:nvPr/>
        </p:nvSpPr>
        <p:spPr>
          <a:xfrm>
            <a:off x="7655006" y="2758563"/>
            <a:ext cx="465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7457B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정해진 시간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7457B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7457B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정해진 장소에서 투표</a:t>
            </a:r>
          </a:p>
        </p:txBody>
      </p:sp>
    </p:spTree>
    <p:extLst>
      <p:ext uri="{BB962C8B-B14F-4D97-AF65-F5344CB8AC3E}">
        <p14:creationId xmlns:p14="http://schemas.microsoft.com/office/powerpoint/2010/main" val="124818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20"/>
          <p:cNvCxnSpPr/>
          <p:nvPr/>
        </p:nvCxnSpPr>
        <p:spPr>
          <a:xfrm>
            <a:off x="0" y="798976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1A3D6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3" name="Google Shape;21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61" y="28830"/>
            <a:ext cx="1581709" cy="46223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C6DF949-E4B1-4B19-B643-F8A00308AED9}"/>
              </a:ext>
            </a:extLst>
          </p:cNvPr>
          <p:cNvSpPr txBox="1"/>
          <p:nvPr/>
        </p:nvSpPr>
        <p:spPr>
          <a:xfrm>
            <a:off x="282340" y="1054442"/>
            <a:ext cx="874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   낮은 투표율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AF42D08-28DA-4E34-94AF-F173BD2FF646}"/>
              </a:ext>
            </a:extLst>
          </p:cNvPr>
          <p:cNvSpPr/>
          <p:nvPr/>
        </p:nvSpPr>
        <p:spPr>
          <a:xfrm>
            <a:off x="259792" y="1104536"/>
            <a:ext cx="224751" cy="246805"/>
          </a:xfrm>
          <a:prstGeom prst="rect">
            <a:avLst/>
          </a:prstGeom>
          <a:solidFill>
            <a:srgbClr val="27457B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49" name="슬라이드 번호 개체 틀 2">
            <a:extLst>
              <a:ext uri="{FF2B5EF4-FFF2-40B4-BE49-F238E27FC236}">
                <a16:creationId xmlns:a16="http://schemas.microsoft.com/office/drawing/2014/main" id="{5BD9EBB8-8957-4FDE-AF87-1A83A81C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612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BB2B5-D120-49A8-824F-3F9D6329F4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303BAD-727D-4251-B394-93F35345F906}"/>
              </a:ext>
            </a:extLst>
          </p:cNvPr>
          <p:cNvSpPr/>
          <p:nvPr/>
        </p:nvSpPr>
        <p:spPr>
          <a:xfrm>
            <a:off x="9176430" y="418002"/>
            <a:ext cx="2460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charset="-127"/>
                <a:ea typeface="나눔스퀘어라운드 Bold" panose="020B0600000101010101" charset="-127"/>
                <a:cs typeface="Malgun Gothic"/>
                <a:sym typeface="Malgun Gothic"/>
              </a:rPr>
              <a:t>블록체인을 이용한 선거 시스템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4026B2-17FC-4BB1-8269-F2635BCF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169" y="4160208"/>
            <a:ext cx="8715375" cy="20717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3B9C8DA-49C7-4DD4-9745-4E8B176AE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870" y="1577776"/>
            <a:ext cx="8705850" cy="19398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E5CBDB-8C08-4C0A-9A30-DF965A2914DC}"/>
              </a:ext>
            </a:extLst>
          </p:cNvPr>
          <p:cNvSpPr txBox="1"/>
          <p:nvPr/>
        </p:nvSpPr>
        <p:spPr>
          <a:xfrm>
            <a:off x="4702627" y="3558879"/>
            <a:ext cx="249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</a:t>
            </a:r>
            <a:r>
              <a:rPr lang="ko-KR" altLang="en-US" b="1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역대 대선 투표율</a:t>
            </a:r>
            <a:r>
              <a:rPr lang="en-US" altLang="ko-KR" b="1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5DF53-42A3-47A8-968F-E4417F40B493}"/>
              </a:ext>
            </a:extLst>
          </p:cNvPr>
          <p:cNvSpPr txBox="1"/>
          <p:nvPr/>
        </p:nvSpPr>
        <p:spPr>
          <a:xfrm>
            <a:off x="4745566" y="6177774"/>
            <a:ext cx="249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</a:t>
            </a:r>
            <a:r>
              <a:rPr lang="ko-KR" altLang="en-US" b="1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역대 총선 투표율</a:t>
            </a:r>
            <a:r>
              <a:rPr lang="en-US" altLang="ko-KR" b="1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35125E-4E85-46A6-96D2-E9476D9D16B9}"/>
              </a:ext>
            </a:extLst>
          </p:cNvPr>
          <p:cNvSpPr txBox="1"/>
          <p:nvPr/>
        </p:nvSpPr>
        <p:spPr>
          <a:xfrm>
            <a:off x="403424" y="378098"/>
            <a:ext cx="4333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기존 선거 프로세스의 문제점</a:t>
            </a:r>
          </a:p>
        </p:txBody>
      </p:sp>
    </p:spTree>
    <p:extLst>
      <p:ext uri="{BB962C8B-B14F-4D97-AF65-F5344CB8AC3E}">
        <p14:creationId xmlns:p14="http://schemas.microsoft.com/office/powerpoint/2010/main" val="73482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20"/>
          <p:cNvCxnSpPr/>
          <p:nvPr/>
        </p:nvCxnSpPr>
        <p:spPr>
          <a:xfrm>
            <a:off x="0" y="798976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1A3D6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3" name="Google Shape;21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61" y="28830"/>
            <a:ext cx="1581709" cy="46223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C6DF949-E4B1-4B19-B643-F8A00308AED9}"/>
              </a:ext>
            </a:extLst>
          </p:cNvPr>
          <p:cNvSpPr txBox="1"/>
          <p:nvPr/>
        </p:nvSpPr>
        <p:spPr>
          <a:xfrm>
            <a:off x="7387990" y="2375331"/>
            <a:ext cx="364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</a:p>
        </p:txBody>
      </p:sp>
      <p:sp>
        <p:nvSpPr>
          <p:cNvPr id="49" name="슬라이드 번호 개체 틀 2">
            <a:extLst>
              <a:ext uri="{FF2B5EF4-FFF2-40B4-BE49-F238E27FC236}">
                <a16:creationId xmlns:a16="http://schemas.microsoft.com/office/drawing/2014/main" id="{5BD9EBB8-8957-4FDE-AF87-1A83A81C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612" y="6492875"/>
            <a:ext cx="2743200" cy="365125"/>
          </a:xfrm>
        </p:spPr>
        <p:txBody>
          <a:bodyPr/>
          <a:lstStyle/>
          <a:p>
            <a:fld id="{40FBB2B5-D120-49A8-824F-3F9D6329F4B7}" type="slidenum"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</a:t>
            </a:fld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14296E-41CD-4939-990E-BBA13F1524C5}"/>
              </a:ext>
            </a:extLst>
          </p:cNvPr>
          <p:cNvSpPr/>
          <p:nvPr/>
        </p:nvSpPr>
        <p:spPr>
          <a:xfrm>
            <a:off x="9176430" y="418002"/>
            <a:ext cx="2460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charset="-127"/>
                <a:ea typeface="나눔스퀘어라운드 Bold" panose="020B0600000101010101" charset="-127"/>
                <a:cs typeface="Malgun Gothic"/>
                <a:sym typeface="Malgun Gothic"/>
              </a:rPr>
              <a:t>블록체인을 이용한 선거 시스템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2DD568D-3E99-465C-949C-C935C0EF8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09835" y="3759978"/>
            <a:ext cx="3594277" cy="2099685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ko-KR" altLang="en-US" sz="2400" b="1" dirty="0">
                <a:ln w="6600">
                  <a:solidFill>
                    <a:schemeClr val="accent1"/>
                  </a:solidFill>
                  <a:prstDash val="solid"/>
                </a:ln>
              </a:rPr>
              <a:t>선거 조작 가능성</a:t>
            </a:r>
            <a:r>
              <a:rPr lang="en-US" altLang="ko-KR" sz="2400" b="1" dirty="0">
                <a:ln w="6600">
                  <a:solidFill>
                    <a:schemeClr val="accent1"/>
                  </a:solidFill>
                  <a:prstDash val="solid"/>
                </a:ln>
              </a:rPr>
              <a:t> </a:t>
            </a:r>
            <a:r>
              <a:rPr lang="ko-KR" altLang="en-US" sz="2400" b="1" dirty="0">
                <a:ln w="6600">
                  <a:solidFill>
                    <a:schemeClr val="accent1"/>
                  </a:solidFill>
                  <a:prstDash val="solid"/>
                </a:ln>
              </a:rPr>
              <a:t>혹은 여러 음모론이 종식되지 않고 있다</a:t>
            </a:r>
            <a:r>
              <a:rPr lang="en-US" altLang="ko-KR" sz="2400" b="1" dirty="0">
                <a:ln w="6600">
                  <a:solidFill>
                    <a:schemeClr val="accent1"/>
                  </a:solidFill>
                  <a:prstDash val="solid"/>
                </a:ln>
              </a:rPr>
              <a:t>.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BDBCAFE0-65BE-435A-884C-0E536CF0EE60}"/>
              </a:ext>
            </a:extLst>
          </p:cNvPr>
          <p:cNvSpPr/>
          <p:nvPr/>
        </p:nvSpPr>
        <p:spPr>
          <a:xfrm>
            <a:off x="6986232" y="3759978"/>
            <a:ext cx="1275127" cy="889233"/>
          </a:xfrm>
          <a:prstGeom prst="rightArrow">
            <a:avLst>
              <a:gd name="adj1" fmla="val 46226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F09904-F618-49E5-AA73-C2A30C498AD1}"/>
              </a:ext>
            </a:extLst>
          </p:cNvPr>
          <p:cNvSpPr txBox="1"/>
          <p:nvPr/>
        </p:nvSpPr>
        <p:spPr>
          <a:xfrm>
            <a:off x="362857" y="1052182"/>
            <a:ext cx="874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 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커지는 사람들의 불신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A21DCF-C7D1-4B8A-913B-0C572847C56A}"/>
              </a:ext>
            </a:extLst>
          </p:cNvPr>
          <p:cNvSpPr/>
          <p:nvPr/>
        </p:nvSpPr>
        <p:spPr>
          <a:xfrm>
            <a:off x="259792" y="1104536"/>
            <a:ext cx="224751" cy="246805"/>
          </a:xfrm>
          <a:prstGeom prst="rect">
            <a:avLst/>
          </a:prstGeom>
          <a:solidFill>
            <a:srgbClr val="27457B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CF8C8-6B6C-440B-98E5-B022E468C3F3}"/>
              </a:ext>
            </a:extLst>
          </p:cNvPr>
          <p:cNvSpPr txBox="1"/>
          <p:nvPr/>
        </p:nvSpPr>
        <p:spPr>
          <a:xfrm>
            <a:off x="403424" y="378098"/>
            <a:ext cx="4333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기존 선거 프로세스의 문제점</a:t>
            </a:r>
          </a:p>
        </p:txBody>
      </p:sp>
      <p:pic>
        <p:nvPicPr>
          <p:cNvPr id="3" name="그림 2" descr="사람, 텍스트, 표지판, 앉아있는이(가) 표시된 사진&#10;&#10;자동 생성된 설명">
            <a:extLst>
              <a:ext uri="{FF2B5EF4-FFF2-40B4-BE49-F238E27FC236}">
                <a16:creationId xmlns:a16="http://schemas.microsoft.com/office/drawing/2014/main" id="{F3B3D3B9-D60F-49E7-B391-53FC6CA34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05" y="2404918"/>
            <a:ext cx="4896533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1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F5BCCF-D603-4E79-B663-5763785DC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8944">
            <a:off x="328988" y="1651867"/>
            <a:ext cx="6185321" cy="2859879"/>
          </a:xfrm>
          <a:prstGeom prst="rect">
            <a:avLst/>
          </a:prstGeom>
        </p:spPr>
      </p:pic>
      <p:cxnSp>
        <p:nvCxnSpPr>
          <p:cNvPr id="211" name="Google Shape;211;p20"/>
          <p:cNvCxnSpPr/>
          <p:nvPr/>
        </p:nvCxnSpPr>
        <p:spPr>
          <a:xfrm>
            <a:off x="0" y="798976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1A3D6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3" name="Google Shape;21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161" y="28830"/>
            <a:ext cx="1581709" cy="46223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B0222BF-056D-4AD5-8FD2-5F4D3BB398E1}"/>
              </a:ext>
            </a:extLst>
          </p:cNvPr>
          <p:cNvSpPr txBox="1"/>
          <p:nvPr/>
        </p:nvSpPr>
        <p:spPr>
          <a:xfrm>
            <a:off x="289579" y="411836"/>
            <a:ext cx="505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2. </a:t>
            </a:r>
            <a:r>
              <a:rPr lang="ko-KR" altLang="en-US" sz="2000" b="1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블록체인 선거 시스템의 필요성</a:t>
            </a:r>
            <a:endParaRPr lang="ko-KR" altLang="en-US" sz="2000" b="1" dirty="0">
              <a:solidFill>
                <a:prstClr val="black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9" name="슬라이드 번호 개체 틀 2">
            <a:extLst>
              <a:ext uri="{FF2B5EF4-FFF2-40B4-BE49-F238E27FC236}">
                <a16:creationId xmlns:a16="http://schemas.microsoft.com/office/drawing/2014/main" id="{5BD9EBB8-8957-4FDE-AF87-1A83A81C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612" y="6492875"/>
            <a:ext cx="2743200" cy="365125"/>
          </a:xfrm>
        </p:spPr>
        <p:txBody>
          <a:bodyPr/>
          <a:lstStyle/>
          <a:p>
            <a:fld id="{40FBB2B5-D120-49A8-824F-3F9D6329F4B7}" type="slidenum"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fld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14296E-41CD-4939-990E-BBA13F1524C5}"/>
              </a:ext>
            </a:extLst>
          </p:cNvPr>
          <p:cNvSpPr/>
          <p:nvPr/>
        </p:nvSpPr>
        <p:spPr>
          <a:xfrm>
            <a:off x="9176430" y="418002"/>
            <a:ext cx="2460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charset="-127"/>
                <a:ea typeface="나눔스퀘어라운드 Bold" panose="020B0600000101010101" charset="-127"/>
                <a:cs typeface="Malgun Gothic"/>
                <a:sym typeface="Malgun Gothic"/>
              </a:rPr>
              <a:t>블록체인을 이용한 선거 시스템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2DD568D-3E99-465C-949C-C935C0EF8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1867" y="5634085"/>
            <a:ext cx="8206662" cy="858354"/>
          </a:xfrm>
        </p:spPr>
        <p:txBody>
          <a:bodyPr>
            <a:normAutofit lnSpcReduction="1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ko-KR" altLang="en-US" sz="2400" b="1" dirty="0">
                <a:ln w="6600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블록체인 선거 시스템을 이용해</a:t>
            </a:r>
            <a:endParaRPr lang="en-US" altLang="ko-KR" sz="2400" b="1" dirty="0">
              <a:ln w="6600">
                <a:solidFill>
                  <a:schemeClr val="bg1"/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400" b="1" dirty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HY수평선B" panose="02030600000101010101" pitchFamily="18" charset="-127"/>
                <a:ea typeface="HY수평선B" panose="02030600000101010101" pitchFamily="18" charset="-127"/>
              </a:rPr>
              <a:t>비용 절감</a:t>
            </a:r>
            <a:r>
              <a:rPr lang="en-US" altLang="ko-KR" sz="2400" b="1" dirty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HY수평선B" panose="02030600000101010101" pitchFamily="18" charset="-127"/>
                <a:ea typeface="HY수평선B" panose="02030600000101010101" pitchFamily="18" charset="-127"/>
              </a:rPr>
              <a:t>, </a:t>
            </a:r>
            <a:r>
              <a:rPr lang="ko-KR" altLang="en-US" sz="2400" b="1" dirty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HY수평선B" panose="02030600000101010101" pitchFamily="18" charset="-127"/>
                <a:ea typeface="HY수평선B" panose="02030600000101010101" pitchFamily="18" charset="-127"/>
              </a:rPr>
              <a:t>투표율 향상</a:t>
            </a:r>
            <a:r>
              <a:rPr lang="en-US" altLang="ko-KR" sz="2400" b="1" dirty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HY수평선B" panose="02030600000101010101" pitchFamily="18" charset="-127"/>
                <a:ea typeface="HY수평선B" panose="02030600000101010101" pitchFamily="18" charset="-127"/>
              </a:rPr>
              <a:t>, </a:t>
            </a:r>
            <a:r>
              <a:rPr lang="ko-KR" altLang="en-US" sz="2400" b="1" dirty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HY수평선B" panose="02030600000101010101" pitchFamily="18" charset="-127"/>
                <a:ea typeface="HY수평선B" panose="02030600000101010101" pitchFamily="18" charset="-127"/>
              </a:rPr>
              <a:t>편의성 향상</a:t>
            </a:r>
            <a:r>
              <a:rPr lang="en-US" altLang="ko-KR" sz="2400" b="1" dirty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HY수평선B" panose="02030600000101010101" pitchFamily="18" charset="-127"/>
                <a:ea typeface="HY수평선B" panose="02030600000101010101" pitchFamily="18" charset="-127"/>
              </a:rPr>
              <a:t>,</a:t>
            </a:r>
            <a:r>
              <a:rPr lang="ko-KR" altLang="en-US" sz="2400" b="1" dirty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HY수평선B" panose="02030600000101010101" pitchFamily="18" charset="-127"/>
                <a:ea typeface="HY수평선B" panose="02030600000101010101" pitchFamily="18" charset="-127"/>
              </a:rPr>
              <a:t> 신뢰성 향상</a:t>
            </a:r>
            <a:r>
              <a:rPr lang="ko-KR" altLang="en-US" sz="2400" b="1" dirty="0">
                <a:ln w="6600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을 노린다</a:t>
            </a:r>
            <a:r>
              <a:rPr lang="en-US" altLang="ko-KR" sz="2400" b="1" dirty="0">
                <a:ln w="6600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!</a:t>
            </a:r>
          </a:p>
        </p:txBody>
      </p:sp>
      <p:sp>
        <p:nvSpPr>
          <p:cNvPr id="6" name="화살표: 줄무늬가 있는 오른쪽 5">
            <a:extLst>
              <a:ext uri="{FF2B5EF4-FFF2-40B4-BE49-F238E27FC236}">
                <a16:creationId xmlns:a16="http://schemas.microsoft.com/office/drawing/2014/main" id="{A2DA7EB3-0792-4528-A34C-049BA531DBD7}"/>
              </a:ext>
            </a:extLst>
          </p:cNvPr>
          <p:cNvSpPr/>
          <p:nvPr/>
        </p:nvSpPr>
        <p:spPr>
          <a:xfrm>
            <a:off x="830050" y="5699647"/>
            <a:ext cx="1989435" cy="676275"/>
          </a:xfrm>
          <a:prstGeom prst="stripedRightArrow">
            <a:avLst>
              <a:gd name="adj1" fmla="val 52817"/>
              <a:gd name="adj2" fmla="val 50000"/>
            </a:avLst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0C77FC-60C9-4D3B-B834-11896C1773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3488">
            <a:off x="5431409" y="2030609"/>
            <a:ext cx="5957459" cy="3000058"/>
          </a:xfrm>
          <a:prstGeom prst="rect">
            <a:avLst/>
          </a:prstGeom>
        </p:spPr>
      </p:pic>
      <p:sp>
        <p:nvSpPr>
          <p:cNvPr id="2" name="&quot;허용 안 됨&quot; 기호 1">
            <a:extLst>
              <a:ext uri="{FF2B5EF4-FFF2-40B4-BE49-F238E27FC236}">
                <a16:creationId xmlns:a16="http://schemas.microsoft.com/office/drawing/2014/main" id="{7C89B19C-8A7D-457F-88BA-1A814EBA3D3B}"/>
              </a:ext>
            </a:extLst>
          </p:cNvPr>
          <p:cNvSpPr/>
          <p:nvPr/>
        </p:nvSpPr>
        <p:spPr>
          <a:xfrm rot="20275849">
            <a:off x="722815" y="1829272"/>
            <a:ext cx="3025277" cy="3025277"/>
          </a:xfrm>
          <a:prstGeom prst="noSmoking">
            <a:avLst>
              <a:gd name="adj" fmla="val 12967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&quot;허용 안 됨&quot; 기호 11">
            <a:extLst>
              <a:ext uri="{FF2B5EF4-FFF2-40B4-BE49-F238E27FC236}">
                <a16:creationId xmlns:a16="http://schemas.microsoft.com/office/drawing/2014/main" id="{96AEC6BB-E6F0-4320-81B1-662A5C5C7EE0}"/>
              </a:ext>
            </a:extLst>
          </p:cNvPr>
          <p:cNvSpPr/>
          <p:nvPr/>
        </p:nvSpPr>
        <p:spPr>
          <a:xfrm rot="900000">
            <a:off x="7035427" y="1988838"/>
            <a:ext cx="3025277" cy="3025277"/>
          </a:xfrm>
          <a:prstGeom prst="noSmoking">
            <a:avLst>
              <a:gd name="adj" fmla="val 12967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2">
            <a:extLst>
              <a:ext uri="{FF2B5EF4-FFF2-40B4-BE49-F238E27FC236}">
                <a16:creationId xmlns:a16="http://schemas.microsoft.com/office/drawing/2014/main" id="{F3D4B516-C1B2-4BD8-816A-C1F35D83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612" y="6492875"/>
            <a:ext cx="2743200" cy="365125"/>
          </a:xfrm>
        </p:spPr>
        <p:txBody>
          <a:bodyPr/>
          <a:lstStyle/>
          <a:p>
            <a:fld id="{40FBB2B5-D120-49A8-824F-3F9D6329F4B7}" type="slidenum"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</a:t>
            </a:fld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2BEECD-7DF7-4068-927F-3D45DB2D0723}"/>
              </a:ext>
            </a:extLst>
          </p:cNvPr>
          <p:cNvSpPr/>
          <p:nvPr/>
        </p:nvSpPr>
        <p:spPr>
          <a:xfrm>
            <a:off x="4641402" y="1144124"/>
            <a:ext cx="29091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 dirty="0">
                <a:solidFill>
                  <a:srgbClr val="1A3D6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Team </a:t>
            </a:r>
            <a:r>
              <a:rPr lang="ko-KR" altLang="en-US" sz="3200" dirty="0">
                <a:solidFill>
                  <a:srgbClr val="1A3D6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깡통코딩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B7A411-5361-4FB7-A402-956CE38DD153}"/>
              </a:ext>
            </a:extLst>
          </p:cNvPr>
          <p:cNvCxnSpPr>
            <a:cxnSpLocks/>
          </p:cNvCxnSpPr>
          <p:nvPr/>
        </p:nvCxnSpPr>
        <p:spPr>
          <a:xfrm>
            <a:off x="4728341" y="1728899"/>
            <a:ext cx="2735316" cy="0"/>
          </a:xfrm>
          <a:prstGeom prst="line">
            <a:avLst/>
          </a:prstGeom>
          <a:ln w="28575">
            <a:solidFill>
              <a:srgbClr val="213B6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26;p21">
            <a:extLst>
              <a:ext uri="{FF2B5EF4-FFF2-40B4-BE49-F238E27FC236}">
                <a16:creationId xmlns:a16="http://schemas.microsoft.com/office/drawing/2014/main" id="{D1960B49-114C-4B95-8B49-BC5360F90EA3}"/>
              </a:ext>
            </a:extLst>
          </p:cNvPr>
          <p:cNvSpPr/>
          <p:nvPr/>
        </p:nvSpPr>
        <p:spPr>
          <a:xfrm>
            <a:off x="4119828" y="3308542"/>
            <a:ext cx="4298853" cy="20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ko-KR" altLang="en-US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블록체인 선거 시스템 소개</a:t>
            </a:r>
            <a:endParaRPr lang="en-US" altLang="ko-KR" dirty="0">
              <a:solidFill>
                <a:srgbClr val="3F3F3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ko-KR" altLang="en-US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블록체인 선거 시스템 순서도</a:t>
            </a:r>
            <a:endParaRPr lang="en-US" altLang="ko-KR" dirty="0">
              <a:solidFill>
                <a:srgbClr val="3F3F3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8" name="Google Shape;106;p14">
            <a:extLst>
              <a:ext uri="{FF2B5EF4-FFF2-40B4-BE49-F238E27FC236}">
                <a16:creationId xmlns:a16="http://schemas.microsoft.com/office/drawing/2014/main" id="{9D0FBEC3-8BA6-4732-AD94-44C6B9F07EC0}"/>
              </a:ext>
            </a:extLst>
          </p:cNvPr>
          <p:cNvGrpSpPr/>
          <p:nvPr/>
        </p:nvGrpSpPr>
        <p:grpSpPr>
          <a:xfrm>
            <a:off x="4119828" y="2702621"/>
            <a:ext cx="4124796" cy="605920"/>
            <a:chOff x="786181" y="2139729"/>
            <a:chExt cx="3313904" cy="605920"/>
          </a:xfrm>
        </p:grpSpPr>
        <p:sp>
          <p:nvSpPr>
            <p:cNvPr id="19" name="Google Shape;107;p14">
              <a:extLst>
                <a:ext uri="{FF2B5EF4-FFF2-40B4-BE49-F238E27FC236}">
                  <a16:creationId xmlns:a16="http://schemas.microsoft.com/office/drawing/2014/main" id="{1065214B-F6BF-40C0-A9D7-6E12A4E51EA0}"/>
                </a:ext>
              </a:extLst>
            </p:cNvPr>
            <p:cNvSpPr/>
            <p:nvPr/>
          </p:nvSpPr>
          <p:spPr>
            <a:xfrm>
              <a:off x="933656" y="2232006"/>
              <a:ext cx="3166429" cy="458109"/>
            </a:xfrm>
            <a:prstGeom prst="rect">
              <a:avLst/>
            </a:prstGeom>
            <a:solidFill>
              <a:srgbClr val="1A3D68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 블록체인 선거 시스템의 소개</a:t>
              </a:r>
              <a:endParaRPr sz="20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0" name="Google Shape;108;p14">
              <a:extLst>
                <a:ext uri="{FF2B5EF4-FFF2-40B4-BE49-F238E27FC236}">
                  <a16:creationId xmlns:a16="http://schemas.microsoft.com/office/drawing/2014/main" id="{3DC7B599-76B6-4CC7-BA92-DFD3C6DE9711}"/>
                </a:ext>
              </a:extLst>
            </p:cNvPr>
            <p:cNvSpPr/>
            <p:nvPr/>
          </p:nvSpPr>
          <p:spPr>
            <a:xfrm>
              <a:off x="786181" y="2139729"/>
              <a:ext cx="488886" cy="605920"/>
            </a:xfrm>
            <a:prstGeom prst="ellipse">
              <a:avLst/>
            </a:prstGeom>
            <a:solidFill>
              <a:srgbClr val="1A3D68"/>
            </a:solidFill>
            <a:ln w="12700" cap="flat" cmpd="sng">
              <a:solidFill>
                <a:srgbClr val="1A3D6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dirty="0" err="1">
                  <a:solidFill>
                    <a:schemeClr val="lt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Ⅱ</a:t>
              </a:r>
              <a:endParaRPr sz="24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6430</TotalTime>
  <Words>924</Words>
  <Application>Microsoft Office PowerPoint</Application>
  <PresentationFormat>와이드스크린</PresentationFormat>
  <Paragraphs>271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HY나무M</vt:lpstr>
      <vt:lpstr>나눔바른고딕</vt:lpstr>
      <vt:lpstr>HY수평선M</vt:lpstr>
      <vt:lpstr>Wingdings</vt:lpstr>
      <vt:lpstr>HY수평선B</vt:lpstr>
      <vt:lpstr>나눔스퀘어라운드 Bold</vt:lpstr>
      <vt:lpstr>맑은 고딕</vt:lpstr>
      <vt:lpstr>Arial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kimminjeong</dc:creator>
  <cp:lastModifiedBy>Jinwoo Do</cp:lastModifiedBy>
  <cp:revision>404</cp:revision>
  <dcterms:created xsi:type="dcterms:W3CDTF">2019-10-11T06:53:14Z</dcterms:created>
  <dcterms:modified xsi:type="dcterms:W3CDTF">2020-02-07T04:38:39Z</dcterms:modified>
</cp:coreProperties>
</file>