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97" r:id="rId4"/>
    <p:sldId id="322" r:id="rId5"/>
    <p:sldId id="308" r:id="rId6"/>
    <p:sldId id="309" r:id="rId7"/>
    <p:sldId id="310" r:id="rId8"/>
    <p:sldId id="311" r:id="rId9"/>
    <p:sldId id="323" r:id="rId10"/>
    <p:sldId id="327" r:id="rId11"/>
    <p:sldId id="326" r:id="rId12"/>
    <p:sldId id="328" r:id="rId13"/>
    <p:sldId id="314" r:id="rId14"/>
    <p:sldId id="318" r:id="rId15"/>
    <p:sldId id="259" r:id="rId16"/>
  </p:sldIdLst>
  <p:sldSz cx="9144000" cy="6858000" type="screen4x3"/>
  <p:notesSz cx="6858000" cy="9144000"/>
  <p:embeddedFontLst>
    <p:embeddedFont>
      <p:font typeface="HY헤드라인M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176" autoAdjust="0"/>
  </p:normalViewPr>
  <p:slideViewPr>
    <p:cSldViewPr>
      <p:cViewPr varScale="1">
        <p:scale>
          <a:sx n="106" d="100"/>
          <a:sy n="106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GIL(Global Interpreter Lock)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정해진 시간에는 하나의 쓰레드만 일하므로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멀티프로세싱을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구현한 것과 성능을 비교할 필요가 있다</a:t>
            </a:r>
            <a:endParaRPr lang="en-US" altLang="ko-K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3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CCTV</a:t>
            </a:r>
            <a:r>
              <a:rPr lang="ko-KR" altLang="en-US" dirty="0"/>
              <a:t>에 대한 정보들을 </a:t>
            </a:r>
            <a:r>
              <a:rPr lang="en-US" altLang="ko-KR" dirty="0" err="1"/>
              <a:t>dict</a:t>
            </a:r>
            <a:r>
              <a:rPr lang="ko-KR" altLang="en-US" dirty="0"/>
              <a:t>형태로 </a:t>
            </a:r>
            <a:r>
              <a:rPr lang="ko-KR" altLang="en-US" dirty="0" err="1"/>
              <a:t>저장해놓았습니다</a:t>
            </a:r>
            <a:r>
              <a:rPr lang="en-US" altLang="ko-KR" dirty="0"/>
              <a:t>. </a:t>
            </a:r>
            <a:r>
              <a:rPr lang="en-US" altLang="ko-KR" dirty="0" err="1"/>
              <a:t>Dict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중 </a:t>
            </a:r>
            <a:r>
              <a:rPr lang="en-US" altLang="ko-KR" dirty="0"/>
              <a:t>alert</a:t>
            </a:r>
            <a:r>
              <a:rPr lang="ko-KR" altLang="en-US" dirty="0"/>
              <a:t>과 </a:t>
            </a:r>
            <a:r>
              <a:rPr lang="en-US" altLang="ko-KR" dirty="0"/>
              <a:t>trash</a:t>
            </a:r>
            <a:r>
              <a:rPr lang="ko-KR" altLang="en-US" dirty="0"/>
              <a:t>만 변경하며 이 두 </a:t>
            </a:r>
            <a:r>
              <a:rPr lang="en-US" altLang="ko-KR" dirty="0"/>
              <a:t>key</a:t>
            </a:r>
            <a:r>
              <a:rPr lang="ko-KR" altLang="en-US" dirty="0"/>
              <a:t>에 대한 </a:t>
            </a:r>
            <a:r>
              <a:rPr lang="en-US" altLang="ko-KR" dirty="0"/>
              <a:t>value</a:t>
            </a:r>
            <a:r>
              <a:rPr lang="ko-KR" altLang="en-US" dirty="0"/>
              <a:t>를 변경하기 위한 알고리즘을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변수들을 조정하기 위한 함수에서 쓰이는 변수들을 </a:t>
            </a:r>
            <a:r>
              <a:rPr lang="en-US" altLang="ko-KR" dirty="0"/>
              <a:t>global</a:t>
            </a:r>
            <a:r>
              <a:rPr lang="ko-KR" altLang="en-US" dirty="0"/>
              <a:t>로 저장하여 조작이 용이하게 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5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쓰레기 감지 알고리즘은 사람이 쓰러진 상황과는 조금 달랐습니다</a:t>
            </a:r>
            <a:r>
              <a:rPr lang="en-US" altLang="ko-KR" dirty="0"/>
              <a:t>. </a:t>
            </a:r>
            <a:r>
              <a:rPr lang="ko-KR" altLang="en-US" dirty="0"/>
              <a:t>쓰레기가 감지되는 순간 알림을 주기에는 단순히 사람이 쓰레기를 들고 지나가는 경우일 수도 있기 </a:t>
            </a:r>
            <a:r>
              <a:rPr lang="ko-KR" altLang="en-US" dirty="0" err="1"/>
              <a:t>떄문이었습니다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사람이 쓰레기를 버리는 순간을 감지하기 위해서 </a:t>
            </a:r>
            <a:r>
              <a:rPr lang="ko-KR" altLang="en-US" dirty="0" err="1"/>
              <a:t>디텍트한</a:t>
            </a:r>
            <a:r>
              <a:rPr lang="ko-KR" altLang="en-US" dirty="0"/>
              <a:t> 사람과 쓰레기의 좌표간 거리를 측정하려 했으나</a:t>
            </a:r>
            <a:r>
              <a:rPr lang="en-US" altLang="ko-KR" dirty="0"/>
              <a:t>, </a:t>
            </a:r>
            <a:r>
              <a:rPr lang="ko-KR" altLang="en-US" dirty="0"/>
              <a:t>객체 인식만으로 가까운 거리와 먼 거리의 객체간 거리를 계산하는데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쓰레기를 </a:t>
            </a:r>
            <a:r>
              <a:rPr lang="ko-KR" altLang="en-US" dirty="0" err="1"/>
              <a:t>디텍트하고</a:t>
            </a:r>
            <a:r>
              <a:rPr lang="ko-KR" altLang="en-US" dirty="0"/>
              <a:t> 약 </a:t>
            </a:r>
            <a:r>
              <a:rPr lang="en-US" altLang="ko-KR" dirty="0"/>
              <a:t>10</a:t>
            </a:r>
            <a:r>
              <a:rPr lang="ko-KR" altLang="en-US" dirty="0"/>
              <a:t>분 정도의 시간을 두어 지속적으로 쓰레기가 감지된다면 쓰레기가 버려져 있다고 판단하여 변수를 변경하도록 했습니다</a:t>
            </a:r>
            <a:r>
              <a:rPr lang="en-US" altLang="ko-KR" dirty="0"/>
              <a:t>. </a:t>
            </a:r>
            <a:r>
              <a:rPr lang="ko-KR" altLang="en-US" dirty="0"/>
              <a:t>그 대신 쓰레기가 감지된 직후부터 일정 시간의 영상을 캡처하여 </a:t>
            </a:r>
            <a:r>
              <a:rPr lang="en-US" altLang="ko-KR" dirty="0"/>
              <a:t>10</a:t>
            </a:r>
            <a:r>
              <a:rPr lang="ko-KR" altLang="en-US" dirty="0"/>
              <a:t>분이 지나 쓰레기가 버려졌다고 판단하면 해당 영상을 저장하여 추후에 관리자가 영상을 참조해 범인 색출에 도움이 되도록 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5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31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3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ㅂ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53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F6931DF-63B3-4383-980D-446DE6FC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6D1C85C-62F3-41BA-8FC7-9816E51DA1EF}"/>
              </a:ext>
            </a:extLst>
          </p:cNvPr>
          <p:cNvSpPr txBox="1">
            <a:spLocks/>
          </p:cNvSpPr>
          <p:nvPr/>
        </p:nvSpPr>
        <p:spPr>
          <a:xfrm>
            <a:off x="1415935" y="5789696"/>
            <a:ext cx="6674952" cy="92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단일 카메라를 사용한 객체 인식보다 프레임이 현저히 감소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A0BAF-EF22-46C2-BB1A-2E5F9EA4D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13" y="2564291"/>
            <a:ext cx="4279075" cy="2820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410520-C4BD-4A1B-A467-8BC63FB49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" y="2564291"/>
            <a:ext cx="4220878" cy="28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7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B739A-F70E-4CF2-B71A-A9D3618F2AC2}"/>
              </a:ext>
            </a:extLst>
          </p:cNvPr>
          <p:cNvSpPr txBox="1"/>
          <p:nvPr/>
        </p:nvSpPr>
        <p:spPr>
          <a:xfrm>
            <a:off x="269348" y="1785579"/>
            <a:ext cx="775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B1222-CFAA-4AD3-8CDE-55B675E12745}"/>
              </a:ext>
            </a:extLst>
          </p:cNvPr>
          <p:cNvSpPr txBox="1"/>
          <p:nvPr/>
        </p:nvSpPr>
        <p:spPr>
          <a:xfrm>
            <a:off x="351122" y="5790394"/>
            <a:ext cx="724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단위로 카운트를 하여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카운트의 속도가 컴퓨터의 성능에 좌우됨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라이브러리를 통한 절대적인 비교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57235AF-5B36-4B4A-9CCC-29CF95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9" y="2218506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CCTV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{'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cam_id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1, 'alert': 'safe', 'trash': False}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7E369EE-25E3-40E2-BFFC-33B8DA0D3A45}"/>
              </a:ext>
            </a:extLst>
          </p:cNvPr>
          <p:cNvSpPr txBox="1">
            <a:spLocks/>
          </p:cNvSpPr>
          <p:nvPr/>
        </p:nvSpPr>
        <p:spPr>
          <a:xfrm>
            <a:off x="269348" y="2564904"/>
            <a:ext cx="8450521" cy="386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사람을 감지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카운트 증가 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 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변경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서버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24E2248-A7D5-4373-8D94-703E8D39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41914"/>
            <a:ext cx="1504950" cy="1619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6996DA1-75E6-4AA3-933E-2EAA9A66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053" y="2988568"/>
            <a:ext cx="1247775" cy="152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0EAB-2591-4C98-9A39-B2D0AC480F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4" b="424"/>
          <a:stretch/>
        </p:blipFill>
        <p:spPr>
          <a:xfrm>
            <a:off x="4860032" y="3158810"/>
            <a:ext cx="3294540" cy="2630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4DCBE-4C3E-48F9-A0DD-9431DA408EA1}"/>
              </a:ext>
            </a:extLst>
          </p:cNvPr>
          <p:cNvSpPr txBox="1"/>
          <p:nvPr/>
        </p:nvSpPr>
        <p:spPr>
          <a:xfrm>
            <a:off x="4071473" y="4235608"/>
            <a:ext cx="482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endParaRPr lang="en-US" altLang="ko-K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E88A7CF-0259-4255-9319-6760605B71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9" y="3159743"/>
            <a:ext cx="3349551" cy="2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7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B739A-F70E-4CF2-B71A-A9D3618F2AC2}"/>
              </a:ext>
            </a:extLst>
          </p:cNvPr>
          <p:cNvSpPr txBox="1"/>
          <p:nvPr/>
        </p:nvSpPr>
        <p:spPr>
          <a:xfrm>
            <a:off x="269348" y="1785579"/>
            <a:ext cx="775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B1222-CFAA-4AD3-8CDE-55B675E12745}"/>
              </a:ext>
            </a:extLst>
          </p:cNvPr>
          <p:cNvSpPr txBox="1"/>
          <p:nvPr/>
        </p:nvSpPr>
        <p:spPr>
          <a:xfrm>
            <a:off x="351122" y="5790394"/>
            <a:ext cx="724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종종 쓰레기가 없음에도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업데이트 하려함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알고리즘 개선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57235AF-5B36-4B4A-9CCC-29CF95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9" y="2218506"/>
            <a:ext cx="7759035" cy="51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CCTV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{'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cam_id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1, 'alert': 'safe', 'trash': False}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7E369EE-25E3-40E2-BFFC-33B8DA0D3A45}"/>
              </a:ext>
            </a:extLst>
          </p:cNvPr>
          <p:cNvSpPr txBox="1">
            <a:spLocks/>
          </p:cNvSpPr>
          <p:nvPr/>
        </p:nvSpPr>
        <p:spPr>
          <a:xfrm>
            <a:off x="269348" y="2564904"/>
            <a:ext cx="8450521" cy="38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카운트 증가 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카운트 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변경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서버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4DCBE-4C3E-48F9-A0DD-9431DA408EA1}"/>
              </a:ext>
            </a:extLst>
          </p:cNvPr>
          <p:cNvSpPr txBox="1"/>
          <p:nvPr/>
        </p:nvSpPr>
        <p:spPr>
          <a:xfrm>
            <a:off x="4071473" y="4235608"/>
            <a:ext cx="482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endParaRPr lang="en-US" altLang="ko-K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2A7AC6-514E-4394-91C8-C503CC75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65" y="2830738"/>
            <a:ext cx="1247775" cy="161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3663CB-0799-47DC-891F-1F203EB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465" y="2979043"/>
            <a:ext cx="1038225" cy="161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AB270-7362-4B18-8F79-6DF74A7F2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32" y="3167132"/>
            <a:ext cx="1872208" cy="26261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59D97C-1D2C-4679-935F-3FB9F381E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5319" b="16019"/>
          <a:stretch/>
        </p:blipFill>
        <p:spPr>
          <a:xfrm>
            <a:off x="4644008" y="3573016"/>
            <a:ext cx="3168352" cy="1520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7A7DEB-8083-463C-BD6B-AAC265C0A4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3" b="-13483"/>
          <a:stretch/>
        </p:blipFill>
        <p:spPr>
          <a:xfrm>
            <a:off x="4644008" y="4941168"/>
            <a:ext cx="3168352" cy="21621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C2B7B6A-888D-4270-AC00-986CFE387973}"/>
              </a:ext>
            </a:extLst>
          </p:cNvPr>
          <p:cNvSpPr/>
          <p:nvPr/>
        </p:nvSpPr>
        <p:spPr>
          <a:xfrm>
            <a:off x="6156176" y="3850091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8E5E93-5CEE-43CC-99C5-0F9D3DFC14A1}"/>
              </a:ext>
            </a:extLst>
          </p:cNvPr>
          <p:cNvSpPr/>
          <p:nvPr/>
        </p:nvSpPr>
        <p:spPr>
          <a:xfrm>
            <a:off x="6156176" y="4185048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371F5A4-AA55-4D90-B9EF-37C139825E47}"/>
              </a:ext>
            </a:extLst>
          </p:cNvPr>
          <p:cNvSpPr/>
          <p:nvPr/>
        </p:nvSpPr>
        <p:spPr>
          <a:xfrm>
            <a:off x="6156176" y="4545088"/>
            <a:ext cx="72008" cy="108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4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쓰레기에 대한 객체 인식 미흡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더 많은 양의 이미 추가 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다수의 입력 수행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사용한 후 성능 비교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→ 코드의 최적화 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67588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741CF05-D17A-4EB1-A9AA-2FE39C89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8" y="2504244"/>
            <a:ext cx="7759035" cy="3586168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및 감지 알고리즘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4867F-BF96-4A5B-B08A-5582E701A04D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임무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inception v2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사전 학습된 모델이 필요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 Image Dataset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16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4177"/>
              </p:ext>
            </p:extLst>
          </p:nvPr>
        </p:nvGraphicFramePr>
        <p:xfrm>
          <a:off x="485278" y="1359775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260153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388557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485278" y="4949780"/>
            <a:ext cx="824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774560" y="4600686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요소 중 가장 큰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남겨 강한 특징만을 부각시킴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0522" y="1844823"/>
            <a:ext cx="4445968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 R-CNN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91A75-6A0E-4A98-A2DC-9DA31AB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1" y="1327977"/>
            <a:ext cx="4295775" cy="21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84362-9F64-48FC-9C3A-74E6B7AD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62" y="4726305"/>
            <a:ext cx="9144000" cy="1270242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5876902"/>
            <a:ext cx="8868534" cy="47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(mean average precision)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평균 정밀도의 평균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모델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SS(Selective Search)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 시스템 대비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정확도와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배의 프레임 향상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6C84568-F75F-4A24-B2C6-CABD035820B2}"/>
              </a:ext>
            </a:extLst>
          </p:cNvPr>
          <p:cNvSpPr txBox="1">
            <a:spLocks/>
          </p:cNvSpPr>
          <p:nvPr/>
        </p:nvSpPr>
        <p:spPr>
          <a:xfrm>
            <a:off x="4228969" y="1299015"/>
            <a:ext cx="5220580" cy="284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67AB7-7F48-4422-B283-1DDD2822AF17}"/>
              </a:ext>
            </a:extLst>
          </p:cNvPr>
          <p:cNvSpPr txBox="1"/>
          <p:nvPr/>
        </p:nvSpPr>
        <p:spPr>
          <a:xfrm>
            <a:off x="4046263" y="3156000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ED168-07A5-4EAE-9CA8-4757124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99640"/>
            <a:ext cx="8943975" cy="1164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DDB17-CBE5-47CB-8320-D319E730A7A3}"/>
              </a:ext>
            </a:extLst>
          </p:cNvPr>
          <p:cNvSpPr txBox="1"/>
          <p:nvPr/>
        </p:nvSpPr>
        <p:spPr>
          <a:xfrm>
            <a:off x="8532639" y="4482455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18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642B6D5-FCB1-4B3B-AF0A-0E3C2F85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376416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객체 인식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 입력 처리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8EA14AB6-5466-48D9-B364-9748087D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3764162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이미지에 대한 머신 러닝 수행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봉투 및 유리병 이미지 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E057B-4FDA-4B11-B376-AFE8E490F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99" t="332" r="-69" b="-332"/>
          <a:stretch/>
        </p:blipFill>
        <p:spPr>
          <a:xfrm>
            <a:off x="5679430" y="2098258"/>
            <a:ext cx="2884262" cy="2560636"/>
          </a:xfrm>
          <a:prstGeom prst="rect">
            <a:avLst/>
          </a:prstGeom>
        </p:spPr>
      </p:pic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158F6DC0-A3A3-4F07-A618-BFA6FF753740}"/>
              </a:ext>
            </a:extLst>
          </p:cNvPr>
          <p:cNvSpPr txBox="1">
            <a:spLocks/>
          </p:cNvSpPr>
          <p:nvPr/>
        </p:nvSpPr>
        <p:spPr>
          <a:xfrm>
            <a:off x="1415935" y="5789696"/>
            <a:ext cx="6674952" cy="92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다양한 이미지를 통한 추가 학습 필요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쓰레기의 종류를 세분화하여 이미지 확보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플라스틱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깡통 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6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893</Words>
  <Application>Microsoft Office PowerPoint</Application>
  <PresentationFormat>화면 슬라이드 쇼(4:3)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Rix비타민 L</vt:lpstr>
      <vt:lpstr>HY헤드라인M</vt:lpstr>
      <vt:lpstr>맑은 고딕</vt:lpstr>
      <vt:lpstr>Arial</vt:lpstr>
      <vt:lpstr>Rix비타민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김민수</cp:lastModifiedBy>
  <cp:revision>154</cp:revision>
  <dcterms:created xsi:type="dcterms:W3CDTF">2016-11-03T20:47:04Z</dcterms:created>
  <dcterms:modified xsi:type="dcterms:W3CDTF">2018-11-07T20:29:04Z</dcterms:modified>
</cp:coreProperties>
</file>