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97" r:id="rId4"/>
    <p:sldId id="322" r:id="rId5"/>
    <p:sldId id="308" r:id="rId6"/>
    <p:sldId id="309" r:id="rId7"/>
    <p:sldId id="310" r:id="rId8"/>
    <p:sldId id="311" r:id="rId9"/>
    <p:sldId id="323" r:id="rId10"/>
    <p:sldId id="327" r:id="rId11"/>
    <p:sldId id="326" r:id="rId12"/>
    <p:sldId id="325" r:id="rId13"/>
    <p:sldId id="324" r:id="rId14"/>
    <p:sldId id="321" r:id="rId15"/>
    <p:sldId id="313" r:id="rId16"/>
    <p:sldId id="319" r:id="rId17"/>
    <p:sldId id="320" r:id="rId18"/>
    <p:sldId id="314" r:id="rId19"/>
    <p:sldId id="318" r:id="rId20"/>
    <p:sldId id="259" r:id="rId21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6E6E6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226" autoAdjust="0"/>
  </p:normalViewPr>
  <p:slideViewPr>
    <p:cSldViewPr>
      <p:cViewPr varScale="1">
        <p:scale>
          <a:sx n="82" d="100"/>
          <a:sy n="82" d="100"/>
        </p:scale>
        <p:origin x="15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431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65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5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1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70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111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51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4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31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4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63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1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img/kites_detections_output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506.01497" TargetMode="External"/><Relationship Id="rId5" Type="http://schemas.openxmlformats.org/officeDocument/2006/relationships/hyperlink" Target="https://laonple.blog.me/220608018546" TargetMode="External"/><Relationship Id="rId4" Type="http://schemas.openxmlformats.org/officeDocument/2006/relationships/hyperlink" Target="http://deeplearning.stanford.edu/wiki/index.php/File:Convolution_schematic.gi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핵심기술발표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47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ko-KR" altLang="en-US" sz="1050" kern="0" spc="0" dirty="0">
              <a:solidFill>
                <a:schemeClr val="bg1"/>
              </a:solidFill>
              <a:effectLst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408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46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675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카메라를 사용한 객체 인식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B739A-F70E-4CF2-B71A-A9D3618F2AC2}"/>
              </a:ext>
            </a:extLst>
          </p:cNvPr>
          <p:cNvSpPr txBox="1"/>
          <p:nvPr/>
        </p:nvSpPr>
        <p:spPr>
          <a:xfrm>
            <a:off x="269348" y="1785579"/>
            <a:ext cx="675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B1222-CFAA-4AD3-8CDE-55B675E12745}"/>
              </a:ext>
            </a:extLst>
          </p:cNvPr>
          <p:cNvSpPr txBox="1"/>
          <p:nvPr/>
        </p:nvSpPr>
        <p:spPr>
          <a:xfrm>
            <a:off x="351122" y="5963662"/>
            <a:ext cx="675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24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408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3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408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95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5174" y="4104923"/>
            <a:ext cx="4445968" cy="202901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약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정도의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시도 차수마다 샘플 이미지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해상도를 달리하여 학습을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실험실 컴퓨터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(I7-6700,16GB RAM,GT730)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22.8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 소요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EC0F1-7EA3-4A7D-91A9-4819EA5F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" y="1319896"/>
            <a:ext cx="9144000" cy="2531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D11672-30FA-46A9-BB5A-DBC4B8BE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" y="4088135"/>
            <a:ext cx="4445969" cy="2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395366"/>
            <a:ext cx="8868534" cy="162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상태에서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가능한지 실험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위해 추가로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457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장의 이미지를 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7330C9-A428-45B1-9400-1E7FD0F4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" y="3100696"/>
            <a:ext cx="3819034" cy="28642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12E2FF-B7FF-46DE-9F54-3C191460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06" y="3086149"/>
            <a:ext cx="3819034" cy="283978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80BD76-9D3C-42FB-AFE7-EE2EDD5A40C8}"/>
              </a:ext>
            </a:extLst>
          </p:cNvPr>
          <p:cNvCxnSpPr/>
          <p:nvPr/>
        </p:nvCxnSpPr>
        <p:spPr>
          <a:xfrm>
            <a:off x="4297765" y="4616220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9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FB5A8-1A3E-4586-A44D-84EB9DB70D6E}"/>
              </a:ext>
            </a:extLst>
          </p:cNvPr>
          <p:cNvCxnSpPr/>
          <p:nvPr/>
        </p:nvCxnSpPr>
        <p:spPr>
          <a:xfrm>
            <a:off x="4309421" y="256490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0FD744-978D-4448-9F7A-CF811F6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" y="1359774"/>
            <a:ext cx="3521229" cy="22132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1A0D25-409E-41C6-9C50-A6D2D421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66278"/>
            <a:ext cx="2905958" cy="22067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E4E416-79CF-4F78-B1F0-8EEBAE305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" y="3652674"/>
            <a:ext cx="3521230" cy="22557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047635-0C0E-43BF-8026-61AAF0D6B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68" y="3679422"/>
            <a:ext cx="3196554" cy="220229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38184-8A2D-43A4-9894-F29A938D36C7}"/>
              </a:ext>
            </a:extLst>
          </p:cNvPr>
          <p:cNvCxnSpPr/>
          <p:nvPr/>
        </p:nvCxnSpPr>
        <p:spPr>
          <a:xfrm>
            <a:off x="4355976" y="472514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2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학습 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추가 실험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FB5A8-1A3E-4586-A44D-84EB9DB70D6E}"/>
              </a:ext>
            </a:extLst>
          </p:cNvPr>
          <p:cNvCxnSpPr/>
          <p:nvPr/>
        </p:nvCxnSpPr>
        <p:spPr>
          <a:xfrm>
            <a:off x="4309421" y="256490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38184-8A2D-43A4-9894-F29A938D36C7}"/>
              </a:ext>
            </a:extLst>
          </p:cNvPr>
          <p:cNvCxnSpPr/>
          <p:nvPr/>
        </p:nvCxnSpPr>
        <p:spPr>
          <a:xfrm>
            <a:off x="4355976" y="4725144"/>
            <a:ext cx="52515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6444DD-9C6F-4347-B147-EF04CA53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2" y="1354158"/>
            <a:ext cx="3447065" cy="23321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A418CA-119C-4C9B-ACEE-0CAE5558E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80" y="1042358"/>
            <a:ext cx="3457645" cy="25058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246023-0298-4E02-AC68-9BD620426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0" y="3768103"/>
            <a:ext cx="3570061" cy="22257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F7DDB7-7412-4CB2-B535-2520435E8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87" y="3686313"/>
            <a:ext cx="3803410" cy="25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1587726"/>
            <a:ext cx="8868534" cy="4145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원활히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 실험실 컴퓨터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한계로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연결하거나 비디오 영상을 입력으로 주었을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향상된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상태를 각기 다른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두어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할 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애매한 동작에 있어서 감지가 어려움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많은 이미지를 가지고 학습 진행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학습을 위한 이미지의 해상도가 높으면 높을수록 학습 시간이 증가하고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특징을 잘 잡아내지 못해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어려움을 겪음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프로그램을 통해 이미지의 해상도를 임의적으로 조정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조도가 낮은 공간에서의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이상없이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극단적으로 조도가 낮은 이미지에 한해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제한적임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∴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Detection API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 제한된 조건에서 사용 가능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9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95847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https://arxiv.org/abs/1506.01497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Shaoqing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Kaiming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Ross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Girshick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Jian Sun. “Faster R-CNN: Towards Real-Time 	Object Detection with Region Proposal Networks”(6 Jan 2016)]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30674" y="1612031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출처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EDUM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767588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4741CF05-D17A-4EB1-A9AA-2FE39C892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348" y="2504244"/>
            <a:ext cx="7759035" cy="3586168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및 감지 알고리즘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4867F-BF96-4A5B-B08A-5582E701A04D}"/>
              </a:ext>
            </a:extLst>
          </p:cNvPr>
          <p:cNvSpPr txBox="1"/>
          <p:nvPr/>
        </p:nvSpPr>
        <p:spPr>
          <a:xfrm>
            <a:off x="269348" y="1234782"/>
            <a:ext cx="322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임무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737" y="251266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소개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536505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본 프로젝트에서 팀이 사용하는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사용하여 구축된 오픈소스 프레임워크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inception v2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62D7C-605E-4216-BEFB-4B0664CF7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81681"/>
            <a:ext cx="4667274" cy="267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25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Detection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Brain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팀에서 연구용으로 개발한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로서 다양한 분야에 활용 가능한 범용성이 높은 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시스템이다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467544" y="42397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Tensorflow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683568" y="5597900"/>
            <a:ext cx="824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객체를 인식하기 위해서는 사전 학습된 모델이 필요</a:t>
            </a: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사용하는 모델은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COCO Image Dataset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사용하여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RCNN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방식으로 학습</a:t>
            </a:r>
            <a:endParaRPr lang="en-US" altLang="ko-KR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1313-447F-4BE8-AC0D-D80698AEAF69}"/>
              </a:ext>
            </a:extLst>
          </p:cNvPr>
          <p:cNvSpPr txBox="1"/>
          <p:nvPr/>
        </p:nvSpPr>
        <p:spPr>
          <a:xfrm>
            <a:off x="467544" y="52162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사용 조건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1DEF-4D64-4E37-BDC7-EDF15AEE1E53}"/>
              </a:ext>
            </a:extLst>
          </p:cNvPr>
          <p:cNvSpPr txBox="1"/>
          <p:nvPr/>
        </p:nvSpPr>
        <p:spPr>
          <a:xfrm>
            <a:off x="4391979" y="4061584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16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4177"/>
              </p:ext>
            </p:extLst>
          </p:nvPr>
        </p:nvGraphicFramePr>
        <p:xfrm>
          <a:off x="485278" y="1359775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CD0408-80E9-41AD-82CF-CAE1D2BD2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" y="1260153"/>
            <a:ext cx="4558263" cy="33277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23" y="2024989"/>
            <a:ext cx="4388557" cy="1799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97F5-9E75-4B81-8B9E-9A059A5613A0}"/>
              </a:ext>
            </a:extLst>
          </p:cNvPr>
          <p:cNvSpPr txBox="1"/>
          <p:nvPr/>
        </p:nvSpPr>
        <p:spPr>
          <a:xfrm>
            <a:off x="4805851" y="1558674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1D92-F041-4656-B438-2352022F46B5}"/>
              </a:ext>
            </a:extLst>
          </p:cNvPr>
          <p:cNvSpPr txBox="1"/>
          <p:nvPr/>
        </p:nvSpPr>
        <p:spPr>
          <a:xfrm>
            <a:off x="485278" y="4949780"/>
            <a:ext cx="8244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6606C-D5D5-4BE4-95EC-2F89B838CD33}"/>
              </a:ext>
            </a:extLst>
          </p:cNvPr>
          <p:cNvSpPr txBox="1"/>
          <p:nvPr/>
        </p:nvSpPr>
        <p:spPr>
          <a:xfrm>
            <a:off x="3774560" y="4600686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122" y="4049824"/>
            <a:ext cx="7893286" cy="179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Subsampling(max-pooling):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앞선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연산으로 구한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요소 중 가장 큰 값만 선택하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 남겨 강한 특징만을 부각시킴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번의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Subsampling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원 이미지보다는 작지만 위 이미지를 대표할 수 있으면서 가장 강한 특징만을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추출함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54C23-5FC5-49C2-AF6F-935E1A1E8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0" y="1512133"/>
            <a:ext cx="8352928" cy="2381250"/>
          </a:xfrm>
          <a:prstGeom prst="rect">
            <a:avLst/>
          </a:prstGeom>
        </p:spPr>
      </p:pic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25FFF-D1E8-40A6-80B6-9FA4C6EA9E25}"/>
              </a:ext>
            </a:extLst>
          </p:cNvPr>
          <p:cNvSpPr txBox="1"/>
          <p:nvPr/>
        </p:nvSpPr>
        <p:spPr>
          <a:xfrm>
            <a:off x="7974377" y="3767085"/>
            <a:ext cx="54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69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 설명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3" name="내용 개체 틀 4">
            <a:extLst>
              <a:ext uri="{FF2B5EF4-FFF2-40B4-BE49-F238E27FC236}">
                <a16:creationId xmlns:a16="http://schemas.microsoft.com/office/drawing/2014/main" id="{32317F6C-E32E-4038-B673-18F423AA1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0522" y="1844823"/>
            <a:ext cx="4445968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특징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FCE6-4F8D-476D-936D-A608173FB1E9}"/>
              </a:ext>
            </a:extLst>
          </p:cNvPr>
          <p:cNvSpPr txBox="1"/>
          <p:nvPr/>
        </p:nvSpPr>
        <p:spPr>
          <a:xfrm>
            <a:off x="90026" y="850922"/>
            <a:ext cx="32578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 R-CNN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91A75-6A0E-4A98-A2DC-9DA31ABE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1" y="1327977"/>
            <a:ext cx="4295775" cy="2173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184362-9F64-48FC-9C3A-74E6B7AD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62" y="4726305"/>
            <a:ext cx="9144000" cy="1270242"/>
          </a:xfrm>
          <a:prstGeom prst="rect">
            <a:avLst/>
          </a:prstGeom>
        </p:spPr>
      </p:pic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01BAF654-7526-4876-9871-7B60D9394E63}"/>
              </a:ext>
            </a:extLst>
          </p:cNvPr>
          <p:cNvSpPr txBox="1">
            <a:spLocks/>
          </p:cNvSpPr>
          <p:nvPr/>
        </p:nvSpPr>
        <p:spPr>
          <a:xfrm>
            <a:off x="167962" y="5876902"/>
            <a:ext cx="8868534" cy="47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(mean average precision)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Class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평균 정밀도의 평균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모델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SS(Selective Search)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사용한 시스템 대비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1%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 정확도와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배의 프레임 향상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F6C84568-F75F-4A24-B2C6-CABD035820B2}"/>
              </a:ext>
            </a:extLst>
          </p:cNvPr>
          <p:cNvSpPr txBox="1">
            <a:spLocks/>
          </p:cNvSpPr>
          <p:nvPr/>
        </p:nvSpPr>
        <p:spPr>
          <a:xfrm>
            <a:off x="4228969" y="1299015"/>
            <a:ext cx="5220580" cy="284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67AB7-7F48-4422-B283-1DDD2822AF17}"/>
              </a:ext>
            </a:extLst>
          </p:cNvPr>
          <p:cNvSpPr txBox="1"/>
          <p:nvPr/>
        </p:nvSpPr>
        <p:spPr>
          <a:xfrm>
            <a:off x="4046263" y="3156000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8ED168-07A5-4EAE-9CA8-475712428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599640"/>
            <a:ext cx="8943975" cy="11643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8DDB17-CBE5-47CB-8320-D319E730A7A3}"/>
              </a:ext>
            </a:extLst>
          </p:cNvPr>
          <p:cNvSpPr txBox="1"/>
          <p:nvPr/>
        </p:nvSpPr>
        <p:spPr>
          <a:xfrm>
            <a:off x="8532639" y="4482455"/>
            <a:ext cx="540061" cy="2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189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642B6D5-FCB1-4B3B-AF0A-0E3C2F85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852" y="2118742"/>
            <a:ext cx="7759035" cy="3764162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객체 인식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다수의 카메라를 사용한 객체 인식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Multithreading</a:t>
            </a: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 알고리즘 개선 및 개발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쓰러진 사람 감지 알고리즘 개선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쓰레기 감지 알고리즘 개발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322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74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9862" y="289966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개발 현황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44B96-DB20-4680-83AD-11A3AC4E6FA5}"/>
              </a:ext>
            </a:extLst>
          </p:cNvPr>
          <p:cNvSpPr txBox="1"/>
          <p:nvPr/>
        </p:nvSpPr>
        <p:spPr>
          <a:xfrm>
            <a:off x="269348" y="1234782"/>
            <a:ext cx="408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인식 추가 학습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62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788</Words>
  <Application>Microsoft Office PowerPoint</Application>
  <PresentationFormat>화면 슬라이드 쇼(4:3)</PresentationFormat>
  <Paragraphs>206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HY헤드라인M</vt:lpstr>
      <vt:lpstr>Arial</vt:lpstr>
      <vt:lpstr>맑은 고딕</vt:lpstr>
      <vt:lpstr>Rix비타민 L</vt:lpstr>
      <vt:lpstr>Rix비타민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139</cp:revision>
  <dcterms:created xsi:type="dcterms:W3CDTF">2016-11-03T20:47:04Z</dcterms:created>
  <dcterms:modified xsi:type="dcterms:W3CDTF">2018-11-07T16:25:47Z</dcterms:modified>
</cp:coreProperties>
</file>