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85" r:id="rId4"/>
    <p:sldId id="262" r:id="rId5"/>
    <p:sldId id="269" r:id="rId6"/>
    <p:sldId id="283" r:id="rId7"/>
    <p:sldId id="279" r:id="rId8"/>
    <p:sldId id="282" r:id="rId9"/>
    <p:sldId id="290" r:id="rId10"/>
    <p:sldId id="289" r:id="rId11"/>
    <p:sldId id="286" r:id="rId12"/>
    <p:sldId id="273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  <a:srgbClr val="E24242"/>
    <a:srgbClr val="EE8E8E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d.or.kr/section/board/bbs_view.html?PID=policydata&amp;seq=5057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339" y="4369167"/>
            <a:ext cx="3076567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627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91" y="1893668"/>
            <a:ext cx="50642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MultiTracker</a:t>
            </a:r>
            <a:r>
              <a:rPr lang="ko-KR" altLang="en-US" sz="2000" b="1" dirty="0"/>
              <a:t>를 통한 행동 인식</a:t>
            </a:r>
            <a:endParaRPr lang="en-US" altLang="ko-KR" sz="2000" b="1" dirty="0"/>
          </a:p>
          <a:p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행동 인식에서는 객체 인식에서 받아온 사람 및 쓰레기 등의 경계 박스 좌표 정보를 받아와 </a:t>
            </a:r>
            <a:r>
              <a:rPr lang="en-US" altLang="ko-KR" sz="1600" dirty="0"/>
              <a:t>OpenCV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제공되는 다수 객체 </a:t>
            </a:r>
            <a:r>
              <a:rPr lang="ko-KR" altLang="en-US" sz="1600" dirty="0" err="1"/>
              <a:t>추적기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MultiTracker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객체들의 위치를 상자로 설정하면 그 다음부터 매 프레임마다 업데이트되는 각 객체들의 위치를 추적하고 새 위치를 받을 수 있다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월담</a:t>
            </a:r>
            <a:r>
              <a:rPr lang="ko-KR" altLang="en-US" sz="1600" dirty="0"/>
              <a:t> 감지의 경우 모든 사람 객체들을 추적하며 같은 사람에 대해 이전 프레임에서의 위치와 현재  프레임에서의 위치가</a:t>
            </a:r>
            <a:r>
              <a:rPr lang="en-US" altLang="ko-KR" sz="1600" dirty="0"/>
              <a:t> </a:t>
            </a:r>
            <a:r>
              <a:rPr lang="ko-KR" altLang="en-US" sz="1600" dirty="0"/>
              <a:t>가상 펜스 선을 기준으로 변경되었을 때 월담으로 감지한다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쓰레기 투기의 경우에는 쓰레기와 사람 객체 상자가 겹친 후 매 프레임마다 두 상자의 거리를 계산하여 이 거리가 멀어지면 쓰레기 투기로 감지한다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930" y="2104530"/>
            <a:ext cx="1343025" cy="1076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6587C93-EABE-48A1-8138-F4F3F5F31AF0}"/>
              </a:ext>
            </a:extLst>
          </p:cNvPr>
          <p:cNvGrpSpPr/>
          <p:nvPr/>
        </p:nvGrpSpPr>
        <p:grpSpPr>
          <a:xfrm>
            <a:off x="5891232" y="1663697"/>
            <a:ext cx="2764729" cy="2135840"/>
            <a:chOff x="559392" y="3731936"/>
            <a:chExt cx="4012608" cy="259943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288B2D5-FDD4-4D2C-AB72-BF858A3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92" y="3731936"/>
              <a:ext cx="4012608" cy="2599435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214561" y="4869317"/>
              <a:ext cx="120483" cy="1082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75451" y="4792770"/>
              <a:ext cx="661080" cy="261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x, y</a:t>
              </a:r>
              <a:endParaRPr lang="ko-KR" altLang="en-US" sz="12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234980" y="4874511"/>
              <a:ext cx="616562" cy="10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024553" y="4331627"/>
              <a:ext cx="762753" cy="2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w, h</a:t>
              </a:r>
              <a:endParaRPr lang="ko-KR" altLang="en-US" sz="1200" b="1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22330" y="3937332"/>
              <a:ext cx="0" cy="9319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C3B6B4-75AC-420C-877A-E66A475332C8}"/>
              </a:ext>
            </a:extLst>
          </p:cNvPr>
          <p:cNvGrpSpPr/>
          <p:nvPr/>
        </p:nvGrpSpPr>
        <p:grpSpPr>
          <a:xfrm>
            <a:off x="8018460" y="3996385"/>
            <a:ext cx="3302940" cy="2241271"/>
            <a:chOff x="7487730" y="3731936"/>
            <a:chExt cx="4012608" cy="259943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288B2D5-FDD4-4D2C-AB72-BF858A3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730" y="3731936"/>
              <a:ext cx="4012608" cy="2599435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9179169" y="3958353"/>
              <a:ext cx="553916" cy="872022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08730" y="4075112"/>
              <a:ext cx="694593" cy="956541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35006" y="4075112"/>
              <a:ext cx="694593" cy="956541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733086" y="3905201"/>
              <a:ext cx="597877" cy="956675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584472" y="3905200"/>
              <a:ext cx="597877" cy="1493277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742735" y="3905201"/>
              <a:ext cx="693125" cy="1503292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8799425" y="2370077"/>
            <a:ext cx="695567" cy="4338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오른쪽 화살표 39">
            <a:extLst>
              <a:ext uri="{FF2B5EF4-FFF2-40B4-BE49-F238E27FC236}">
                <a16:creationId xmlns:a16="http://schemas.microsoft.com/office/drawing/2014/main" id="{CB7634A6-E679-4909-B4FE-AE8B4E7A73E0}"/>
              </a:ext>
            </a:extLst>
          </p:cNvPr>
          <p:cNvSpPr/>
          <p:nvPr/>
        </p:nvSpPr>
        <p:spPr>
          <a:xfrm rot="5400000">
            <a:off x="10041180" y="3416588"/>
            <a:ext cx="600524" cy="4338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6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959565" y="2967832"/>
            <a:ext cx="2260391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EE8E8E"/>
                </a:solidFill>
                <a:latin typeface="+mj-ea"/>
              </a:rPr>
              <a:t>시 연</a:t>
            </a:r>
            <a:endParaRPr lang="en-US" altLang="ko-KR" sz="2800" b="1" dirty="0">
              <a:solidFill>
                <a:srgbClr val="EE8E8E"/>
              </a:solidFill>
              <a:latin typeface="+mj-e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2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6.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사업성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977657"/>
            <a:ext cx="49141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성장하는 시장 규모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규모는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증가가 예상되고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154.9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전체시장의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차지하며 연평균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20.6%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고성장률을 기록할 것으로 예측된다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시스템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시스템보다 더 적은 비용으로 시스템을  구축할 수 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효율적이며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있는 시스템이다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774382"/>
            <a:ext cx="5218233" cy="21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FD7BF3-0AFD-4F27-9FAD-C9CA7C59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08982"/>
            <a:ext cx="521823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7C9C9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/>
          <p:cNvGrpSpPr/>
          <p:nvPr/>
        </p:nvGrpSpPr>
        <p:grpSpPr>
          <a:xfrm>
            <a:off x="6644759" y="3048079"/>
            <a:ext cx="1170393" cy="1170393"/>
            <a:chOff x="3865314" y="1566605"/>
            <a:chExt cx="1426531" cy="1426531"/>
          </a:xfrm>
        </p:grpSpPr>
        <p:sp>
          <p:nvSpPr>
            <p:cNvPr id="47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 dirty="0"/>
            </a:p>
          </p:txBody>
        </p:sp>
        <p:sp>
          <p:nvSpPr>
            <p:cNvPr id="48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485415" y="3060312"/>
            <a:ext cx="1170393" cy="117039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388264" y="3046213"/>
            <a:ext cx="1174125" cy="1174125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5" name="TextBox 34"/>
          <p:cNvSpPr txBox="1"/>
          <p:nvPr/>
        </p:nvSpPr>
        <p:spPr>
          <a:xfrm>
            <a:off x="2374184" y="3346372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제작동기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31336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5.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시연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43" name="Group 5"/>
          <p:cNvGrpSpPr/>
          <p:nvPr/>
        </p:nvGrpSpPr>
        <p:grpSpPr>
          <a:xfrm>
            <a:off x="4538768" y="3056867"/>
            <a:ext cx="1170393" cy="1170393"/>
            <a:chOff x="3865314" y="1566605"/>
            <a:chExt cx="1426531" cy="1426531"/>
          </a:xfrm>
        </p:grpSpPr>
        <p:sp>
          <p:nvSpPr>
            <p:cNvPr id="44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5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33153" y="3354305"/>
            <a:ext cx="1733551" cy="45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구성도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23" name="Group 5"/>
          <p:cNvGrpSpPr/>
          <p:nvPr/>
        </p:nvGrpSpPr>
        <p:grpSpPr>
          <a:xfrm>
            <a:off x="5598454" y="3056867"/>
            <a:ext cx="1170393" cy="1170393"/>
            <a:chOff x="3865314" y="1566605"/>
            <a:chExt cx="1426531" cy="1426531"/>
          </a:xfrm>
        </p:grpSpPr>
        <p:sp>
          <p:nvSpPr>
            <p:cNvPr id="2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09772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기술소개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E7B147E4-0E1C-4559-8C2D-C8E01B983853}"/>
              </a:ext>
            </a:extLst>
          </p:cNvPr>
          <p:cNvGrpSpPr/>
          <p:nvPr/>
        </p:nvGrpSpPr>
        <p:grpSpPr>
          <a:xfrm>
            <a:off x="7698112" y="3003836"/>
            <a:ext cx="1170393" cy="1170393"/>
            <a:chOff x="3865314" y="1566605"/>
            <a:chExt cx="1426531" cy="1426531"/>
          </a:xfrm>
        </p:grpSpPr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A8BC9458-1F21-4BC7-8D5B-14290B1BF8E6}"/>
                </a:ext>
              </a:extLst>
            </p:cNvPr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CD9D17BA-B029-4966-8E88-0A279218C413}"/>
                </a:ext>
              </a:extLst>
            </p:cNvPr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4" name="Teardrop 15"/>
          <p:cNvSpPr/>
          <p:nvPr/>
        </p:nvSpPr>
        <p:spPr>
          <a:xfrm>
            <a:off x="8782617" y="3056867"/>
            <a:ext cx="1174125" cy="1174125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41" name="TextBox 40"/>
          <p:cNvSpPr txBox="1"/>
          <p:nvPr/>
        </p:nvSpPr>
        <p:spPr>
          <a:xfrm>
            <a:off x="8919582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7. Q&amp;A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14719-3178-47B4-ACDC-29E96A6B7606}"/>
              </a:ext>
            </a:extLst>
          </p:cNvPr>
          <p:cNvSpPr txBox="1"/>
          <p:nvPr/>
        </p:nvSpPr>
        <p:spPr>
          <a:xfrm>
            <a:off x="7785090" y="3318125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6.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사업성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0531" y="3352646"/>
            <a:ext cx="1733551" cy="4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제품소개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EE8E8E"/>
                </a:solidFill>
                <a:latin typeface="+mj-ea"/>
              </a:rPr>
              <a:t>1.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 제품 소개 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제작동기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EC171DB-3D47-45C7-A500-5DF02811A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2975" y="1853567"/>
            <a:ext cx="4991100" cy="2289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D9F55E-D6DB-4D61-A8BB-2DFC8F9A3F81}"/>
              </a:ext>
            </a:extLst>
          </p:cNvPr>
          <p:cNvSpPr txBox="1"/>
          <p:nvPr/>
        </p:nvSpPr>
        <p:spPr>
          <a:xfrm>
            <a:off x="919162" y="4387124"/>
            <a:ext cx="103536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기존의 보안 시스템은 관리자가 직접 영상을 보며 이상 상황을 판단하는 방식이다</a:t>
            </a:r>
            <a:r>
              <a:rPr lang="en-US" altLang="ko-KR" dirty="0"/>
              <a:t>. </a:t>
            </a:r>
            <a:r>
              <a:rPr lang="ko-KR" altLang="en-US" dirty="0"/>
              <a:t>하지만 미 국립 사법 연구소의 보고서에 따르면</a:t>
            </a:r>
            <a:r>
              <a:rPr lang="en-US" altLang="ko-KR" dirty="0"/>
              <a:t>,</a:t>
            </a:r>
            <a:r>
              <a:rPr lang="ko-KR" altLang="en-US" dirty="0"/>
              <a:t> 위 그래프와 같이 사람이 직접 여러 카메라를 관제할 경우 관제 능력이 </a:t>
            </a:r>
            <a:r>
              <a:rPr lang="en-US" altLang="ko-KR" dirty="0"/>
              <a:t>12</a:t>
            </a:r>
            <a:r>
              <a:rPr lang="ko-KR" altLang="en-US" dirty="0"/>
              <a:t>분이 지나면 </a:t>
            </a:r>
            <a:r>
              <a:rPr lang="en-US" altLang="ko-KR" dirty="0"/>
              <a:t>45%</a:t>
            </a:r>
            <a:r>
              <a:rPr lang="ko-KR" altLang="en-US" dirty="0"/>
              <a:t>로</a:t>
            </a:r>
            <a:r>
              <a:rPr lang="en-US" altLang="ko-KR" dirty="0"/>
              <a:t>, 22</a:t>
            </a:r>
            <a:r>
              <a:rPr lang="ko-KR" altLang="en-US" dirty="0"/>
              <a:t>분이 지나면 </a:t>
            </a:r>
            <a:r>
              <a:rPr lang="en-US" altLang="ko-KR" dirty="0"/>
              <a:t>95%</a:t>
            </a:r>
            <a:r>
              <a:rPr lang="ko-KR" altLang="en-US" dirty="0"/>
              <a:t>로 감소하여 위급 상황 발생 시 빠른 대처가 어려움을 알 수 있다</a:t>
            </a:r>
            <a:r>
              <a:rPr lang="en-US" altLang="ko-KR" dirty="0"/>
              <a:t>. </a:t>
            </a:r>
          </a:p>
          <a:p>
            <a:endParaRPr lang="en-US" altLang="ko-KR" sz="600" dirty="0"/>
          </a:p>
          <a:p>
            <a:r>
              <a:rPr lang="ko-KR" altLang="en-US" dirty="0"/>
              <a:t>따라서 본 프로젝트에서는 객체 인식을 통한 이상 상황 판단 및 알림을 통해 기존의 관리 및 감독 시스템보다 효율적이고 편리한 방식의 보안 시스템을 구축하는 데에 목적이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4EAFD-EEB1-4EEE-82A5-E6937320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2" y="1984011"/>
            <a:ext cx="5153025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805BF9-9371-4844-84DA-8516AB92CA4B}"/>
              </a:ext>
            </a:extLst>
          </p:cNvPr>
          <p:cNvSpPr txBox="1"/>
          <p:nvPr/>
        </p:nvSpPr>
        <p:spPr>
          <a:xfrm>
            <a:off x="942975" y="4187068"/>
            <a:ext cx="53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자료제공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5"/>
              </a:rPr>
              <a:t>https://www.klid.or.kr/section/board/bbs_view.html?PID=policydata&amp;seq=5057</a:t>
            </a:r>
            <a:r>
              <a:rPr lang="en-US" altLang="ko-KR" sz="1000" dirty="0"/>
              <a:t> 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774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2.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35223" y="1621339"/>
            <a:ext cx="9321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사에서 제공하는 </a:t>
            </a:r>
            <a:r>
              <a:rPr lang="en-US" altLang="ko-KR" sz="1600" dirty="0"/>
              <a:t>Inception v2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실시간으로 카메라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 객체들의 상태를 판단하고 이상 상황 발생시 알림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팝업 알림과 영상을 통하여 이상 상황을 파악한다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이상상황 발생시 로그인 되어있는 관리자에게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주민은 원하는 영상을 웹 서비스를 통해 제공받을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69408" y="3753370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쓰러진 사람을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E42F8FD5-A349-4868-AF8A-77D133C30D8A}"/>
              </a:ext>
            </a:extLst>
          </p:cNvPr>
          <p:cNvSpPr/>
          <p:nvPr/>
        </p:nvSpPr>
        <p:spPr>
          <a:xfrm>
            <a:off x="3799491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쓰레기를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830B48B9-06FC-4757-906C-9A50ABBC4BD8}"/>
              </a:ext>
            </a:extLst>
          </p:cNvPr>
          <p:cNvSpPr/>
          <p:nvPr/>
        </p:nvSpPr>
        <p:spPr>
          <a:xfrm>
            <a:off x="6329574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제한구역에 침입을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5C2B811F-0836-4D28-BACE-43CC48AD2805}"/>
              </a:ext>
            </a:extLst>
          </p:cNvPr>
          <p:cNvSpPr/>
          <p:nvPr/>
        </p:nvSpPr>
        <p:spPr>
          <a:xfrm>
            <a:off x="8859657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월담하는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파악하여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6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CC0DC61-0938-44C6-B1A7-5D23CD3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14" y="2966519"/>
            <a:ext cx="992446" cy="1301287"/>
          </a:xfrm>
          <a:prstGeom prst="rect">
            <a:avLst/>
          </a:prstGeom>
        </p:spPr>
      </p:pic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전체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mobile iconì ëí ì´ë¯¸ì§ ê²ìê²°ê³¼">
            <a:extLst>
              <a:ext uri="{FF2B5EF4-FFF2-40B4-BE49-F238E27FC236}">
                <a16:creationId xmlns:a16="http://schemas.microsoft.com/office/drawing/2014/main" id="{81A0D4A8-BC85-4E3A-9A2C-03C8FE58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74" y="5205801"/>
            <a:ext cx="783155" cy="11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63">
            <a:extLst>
              <a:ext uri="{FF2B5EF4-FFF2-40B4-BE49-F238E27FC236}">
                <a16:creationId xmlns:a16="http://schemas.microsoft.com/office/drawing/2014/main" id="{BC162E45-20BC-4DE3-A949-FE182EF3A6CC}"/>
              </a:ext>
            </a:extLst>
          </p:cNvPr>
          <p:cNvSpPr/>
          <p:nvPr/>
        </p:nvSpPr>
        <p:spPr>
          <a:xfrm>
            <a:off x="8615777" y="1965282"/>
            <a:ext cx="2663495" cy="1941515"/>
          </a:xfrm>
          <a:prstGeom prst="roundRect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43">
            <a:extLst>
              <a:ext uri="{FF2B5EF4-FFF2-40B4-BE49-F238E27FC236}">
                <a16:creationId xmlns:a16="http://schemas.microsoft.com/office/drawing/2014/main" id="{00540C35-E63E-4DA3-A815-7F287515F78B}"/>
              </a:ext>
            </a:extLst>
          </p:cNvPr>
          <p:cNvSpPr/>
          <p:nvPr/>
        </p:nvSpPr>
        <p:spPr>
          <a:xfrm>
            <a:off x="3253166" y="1877826"/>
            <a:ext cx="3088250" cy="2462740"/>
          </a:xfrm>
          <a:prstGeom prst="round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492276-7897-4CC4-97F9-22683050FA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8" y="1903229"/>
            <a:ext cx="911113" cy="749663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754C1B-E234-44E6-A9F8-20D101EA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8" y="2884425"/>
            <a:ext cx="911113" cy="749663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4431A3-A785-430F-A82C-251AC25ED043}"/>
              </a:ext>
            </a:extLst>
          </p:cNvPr>
          <p:cNvCxnSpPr/>
          <p:nvPr/>
        </p:nvCxnSpPr>
        <p:spPr>
          <a:xfrm flipH="1">
            <a:off x="1763087" y="2549812"/>
            <a:ext cx="498535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1D4B05-A7A1-4FDB-9219-E925D9ED7D10}"/>
              </a:ext>
            </a:extLst>
          </p:cNvPr>
          <p:cNvCxnSpPr/>
          <p:nvPr/>
        </p:nvCxnSpPr>
        <p:spPr>
          <a:xfrm flipH="1">
            <a:off x="1755389" y="3531429"/>
            <a:ext cx="355185" cy="1486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CB5E45C-D1B8-4C86-901D-2CB4DAA21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79" y="2461844"/>
            <a:ext cx="1399770" cy="13896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6C0441-2DA5-4FE5-BEC2-867C02A41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76" y="2004507"/>
            <a:ext cx="990509" cy="992526"/>
          </a:xfrm>
          <a:prstGeom prst="rect">
            <a:avLst/>
          </a:prstGeom>
        </p:spPr>
      </p:pic>
      <p:sp>
        <p:nvSpPr>
          <p:cNvPr id="19" name="왼쪽 화살표 49">
            <a:extLst>
              <a:ext uri="{FF2B5EF4-FFF2-40B4-BE49-F238E27FC236}">
                <a16:creationId xmlns:a16="http://schemas.microsoft.com/office/drawing/2014/main" id="{016306C2-9E73-4E69-BDCC-CDB2BE61E352}"/>
              </a:ext>
            </a:extLst>
          </p:cNvPr>
          <p:cNvSpPr/>
          <p:nvPr/>
        </p:nvSpPr>
        <p:spPr>
          <a:xfrm rot="10800000">
            <a:off x="2327417" y="2409534"/>
            <a:ext cx="845084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C116C8-FCCD-4D8C-AC97-62B4342B84D6}"/>
              </a:ext>
            </a:extLst>
          </p:cNvPr>
          <p:cNvCxnSpPr/>
          <p:nvPr/>
        </p:nvCxnSpPr>
        <p:spPr>
          <a:xfrm>
            <a:off x="2087319" y="2575530"/>
            <a:ext cx="5845" cy="95534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화살표 57">
            <a:extLst>
              <a:ext uri="{FF2B5EF4-FFF2-40B4-BE49-F238E27FC236}">
                <a16:creationId xmlns:a16="http://schemas.microsoft.com/office/drawing/2014/main" id="{44AA313F-4555-4B60-AB1B-A7D6EDC1F4D2}"/>
              </a:ext>
            </a:extLst>
          </p:cNvPr>
          <p:cNvSpPr/>
          <p:nvPr/>
        </p:nvSpPr>
        <p:spPr>
          <a:xfrm rot="16200000">
            <a:off x="4127091" y="3174202"/>
            <a:ext cx="580376" cy="28827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58">
            <a:extLst>
              <a:ext uri="{FF2B5EF4-FFF2-40B4-BE49-F238E27FC236}">
                <a16:creationId xmlns:a16="http://schemas.microsoft.com/office/drawing/2014/main" id="{F089C5D8-7288-4E61-8E4C-75B99FC12C70}"/>
              </a:ext>
            </a:extLst>
          </p:cNvPr>
          <p:cNvSpPr/>
          <p:nvPr/>
        </p:nvSpPr>
        <p:spPr>
          <a:xfrm rot="8672798">
            <a:off x="4658172" y="3406456"/>
            <a:ext cx="477028" cy="264847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61">
            <a:extLst>
              <a:ext uri="{FF2B5EF4-FFF2-40B4-BE49-F238E27FC236}">
                <a16:creationId xmlns:a16="http://schemas.microsoft.com/office/drawing/2014/main" id="{BC30B6F4-DC62-415D-85DA-AD0D9B864438}"/>
              </a:ext>
            </a:extLst>
          </p:cNvPr>
          <p:cNvSpPr/>
          <p:nvPr/>
        </p:nvSpPr>
        <p:spPr>
          <a:xfrm rot="10800000">
            <a:off x="4879305" y="2217908"/>
            <a:ext cx="3680838" cy="264836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62">
            <a:extLst>
              <a:ext uri="{FF2B5EF4-FFF2-40B4-BE49-F238E27FC236}">
                <a16:creationId xmlns:a16="http://schemas.microsoft.com/office/drawing/2014/main" id="{9B61612D-31A1-4A5C-98D1-3B1EAD63F3DF}"/>
              </a:ext>
            </a:extLst>
          </p:cNvPr>
          <p:cNvSpPr/>
          <p:nvPr/>
        </p:nvSpPr>
        <p:spPr>
          <a:xfrm>
            <a:off x="6386946" y="2968965"/>
            <a:ext cx="2163094" cy="264837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AEE7E-7611-4C28-8A91-0F5504E6D3CD}"/>
              </a:ext>
            </a:extLst>
          </p:cNvPr>
          <p:cNvSpPr/>
          <p:nvPr/>
        </p:nvSpPr>
        <p:spPr>
          <a:xfrm>
            <a:off x="8825557" y="1594932"/>
            <a:ext cx="2147559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Picture 6" descr="monitor iconì ëí ì´ë¯¸ì§ ê²ìê²°ê³¼">
            <a:extLst>
              <a:ext uri="{FF2B5EF4-FFF2-40B4-BE49-F238E27FC236}">
                <a16:creationId xmlns:a16="http://schemas.microsoft.com/office/drawing/2014/main" id="{0180ED46-2453-4CA2-97C2-F8D07CBB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2" y="5320211"/>
            <a:ext cx="905780" cy="90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왼쪽 화살표 68">
            <a:extLst>
              <a:ext uri="{FF2B5EF4-FFF2-40B4-BE49-F238E27FC236}">
                <a16:creationId xmlns:a16="http://schemas.microsoft.com/office/drawing/2014/main" id="{83251656-32E3-4EC1-89C9-A1FB1AFE58AB}"/>
              </a:ext>
            </a:extLst>
          </p:cNvPr>
          <p:cNvSpPr/>
          <p:nvPr/>
        </p:nvSpPr>
        <p:spPr>
          <a:xfrm rot="16200000">
            <a:off x="5094272" y="4365807"/>
            <a:ext cx="1182296" cy="264309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E76835-235F-4C09-8D38-26A0A608979A}"/>
              </a:ext>
            </a:extLst>
          </p:cNvPr>
          <p:cNvSpPr txBox="1"/>
          <p:nvPr/>
        </p:nvSpPr>
        <p:spPr>
          <a:xfrm>
            <a:off x="1732958" y="2194024"/>
            <a:ext cx="1818880" cy="21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카메라 영상 제공</a:t>
            </a:r>
            <a:endParaRPr lang="en-US" altLang="ko-KR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3FDA9-6388-45D8-99C8-2A62E45FFAEA}"/>
              </a:ext>
            </a:extLst>
          </p:cNvPr>
          <p:cNvSpPr txBox="1"/>
          <p:nvPr/>
        </p:nvSpPr>
        <p:spPr>
          <a:xfrm>
            <a:off x="6209152" y="1875104"/>
            <a:ext cx="1818880" cy="35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객체인식 컴퓨터로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frame </a:t>
            </a:r>
            <a:r>
              <a:rPr lang="ko-KR" altLang="en-US" sz="1200" b="1" dirty="0"/>
              <a:t>전송</a:t>
            </a:r>
            <a:endParaRPr lang="en-US" altLang="ko-KR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00C7-5D8B-4280-8301-A94BF628E560}"/>
              </a:ext>
            </a:extLst>
          </p:cNvPr>
          <p:cNvSpPr txBox="1"/>
          <p:nvPr/>
        </p:nvSpPr>
        <p:spPr>
          <a:xfrm>
            <a:off x="6569415" y="3156549"/>
            <a:ext cx="18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상황 감지 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Server</a:t>
            </a:r>
            <a:r>
              <a:rPr lang="ko-KR" altLang="en-US" sz="1200" b="1" dirty="0"/>
              <a:t>로 정보전송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CAD74-3B5E-4FB2-9B4A-07365EF54A7F}"/>
              </a:ext>
            </a:extLst>
          </p:cNvPr>
          <p:cNvSpPr txBox="1"/>
          <p:nvPr/>
        </p:nvSpPr>
        <p:spPr>
          <a:xfrm>
            <a:off x="3178388" y="3068428"/>
            <a:ext cx="1261925" cy="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영상 및 </a:t>
            </a:r>
            <a:r>
              <a:rPr lang="en-US" altLang="ko-KR" sz="1000" b="1" dirty="0"/>
              <a:t>frame</a:t>
            </a:r>
          </a:p>
          <a:p>
            <a:pPr algn="ctr"/>
            <a:r>
              <a:rPr lang="en-US" altLang="ko-KR" sz="1000" b="1" dirty="0" err="1"/>
              <a:t>LocalDisk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F3E0D-095D-4E73-AB26-561182CB2026}"/>
              </a:ext>
            </a:extLst>
          </p:cNvPr>
          <p:cNvSpPr txBox="1"/>
          <p:nvPr/>
        </p:nvSpPr>
        <p:spPr>
          <a:xfrm>
            <a:off x="4517922" y="3744369"/>
            <a:ext cx="1261925" cy="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저장된</a:t>
            </a:r>
            <a:r>
              <a:rPr lang="en-US" altLang="ko-KR" sz="1000" b="1" dirty="0"/>
              <a:t> frame</a:t>
            </a:r>
          </a:p>
          <a:p>
            <a:pPr algn="ctr"/>
            <a:r>
              <a:rPr lang="en-US" altLang="ko-KR" sz="1000" b="1" dirty="0"/>
              <a:t>Server</a:t>
            </a:r>
            <a:r>
              <a:rPr lang="ko-KR" altLang="en-US" sz="1000" b="1" dirty="0"/>
              <a:t>에 제공</a:t>
            </a:r>
            <a:endParaRPr lang="en-US" altLang="ko-KR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461F24-8727-479B-9F93-6D603793A9A4}"/>
              </a:ext>
            </a:extLst>
          </p:cNvPr>
          <p:cNvSpPr txBox="1"/>
          <p:nvPr/>
        </p:nvSpPr>
        <p:spPr>
          <a:xfrm>
            <a:off x="5649613" y="4486234"/>
            <a:ext cx="18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Browser </a:t>
            </a:r>
            <a:r>
              <a:rPr lang="ko-KR" altLang="en-US" sz="1200" b="1" dirty="0" err="1"/>
              <a:t>알림제공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Moblie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메시지 제공</a:t>
            </a:r>
            <a:endParaRPr lang="en-US" altLang="ko-KR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85A715-8566-45BC-9668-8516CBB7EA36}"/>
              </a:ext>
            </a:extLst>
          </p:cNvPr>
          <p:cNvSpPr/>
          <p:nvPr/>
        </p:nvSpPr>
        <p:spPr>
          <a:xfrm>
            <a:off x="1038835" y="3706136"/>
            <a:ext cx="1135763" cy="2907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Picture 2" descr="computer ico에 대한 이미지 검색결과">
            <a:extLst>
              <a:ext uri="{FF2B5EF4-FFF2-40B4-BE49-F238E27FC236}">
                <a16:creationId xmlns:a16="http://schemas.microsoft.com/office/drawing/2014/main" id="{AF32FC1B-0DC0-4235-85D6-5B5C60F3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06" y="2091968"/>
            <a:ext cx="2261187" cy="16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853861-0E61-4BEA-838F-59C102F2B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847" y="2217907"/>
            <a:ext cx="1928964" cy="96739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52614-EC36-41CF-BE6E-6AAD486DC0A3}"/>
              </a:ext>
            </a:extLst>
          </p:cNvPr>
          <p:cNvSpPr/>
          <p:nvPr/>
        </p:nvSpPr>
        <p:spPr>
          <a:xfrm>
            <a:off x="3632288" y="1525151"/>
            <a:ext cx="2147559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 Center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AD2B742-9C11-4A0B-B637-5489ECFF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11934"/>
            <a:ext cx="10239375" cy="46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1879269" y="1608403"/>
            <a:ext cx="82200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Frame scheduler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</a:t>
            </a:r>
            <a:r>
              <a:rPr lang="ko-KR" altLang="en-US" sz="1700" dirty="0"/>
              <a:t>다수의 카메라가 송출하는 프레임을 일정하게 제공하는 기술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TDMA </a:t>
            </a:r>
            <a:r>
              <a:rPr lang="ko-KR" altLang="en-US" sz="1700" dirty="0"/>
              <a:t>기술을 레퍼런스로</a:t>
            </a:r>
            <a:r>
              <a:rPr lang="en-US" altLang="ko-KR" sz="1700" dirty="0"/>
              <a:t>,</a:t>
            </a:r>
            <a:r>
              <a:rPr lang="ko-KR" altLang="en-US" sz="1700" dirty="0"/>
              <a:t> 다수의 카메라로부터 받는 일정하지 않은 프레임들을 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일정하게 </a:t>
            </a:r>
            <a:r>
              <a:rPr lang="en-US" altLang="ko-KR" sz="1700" dirty="0"/>
              <a:t>Detection Machine</a:t>
            </a:r>
            <a:r>
              <a:rPr lang="ko-KR" altLang="en-US" sz="1700" dirty="0"/>
              <a:t>으로 전송하는 기술을 개발했다</a:t>
            </a:r>
            <a:r>
              <a:rPr lang="en-US" altLang="ko-KR" sz="1700" dirty="0"/>
              <a:t>.</a:t>
            </a:r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각 카메라에 가중치를 부여하고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이상 상황이 발생한 카메라에는 높은 가중치를 설정한다</a:t>
            </a:r>
            <a:r>
              <a:rPr lang="en-US" altLang="ko-KR" sz="1700" dirty="0"/>
              <a:t>. </a:t>
            </a:r>
            <a:r>
              <a:rPr lang="ko-KR" altLang="en-US" sz="1700" dirty="0"/>
              <a:t>단위 시간마다 일정한 양의 프레임만을 저장하여 전송하며</a:t>
            </a:r>
            <a:r>
              <a:rPr lang="en-US" altLang="ko-KR" sz="1700" dirty="0"/>
              <a:t>, </a:t>
            </a:r>
            <a:r>
              <a:rPr lang="ko-KR" altLang="en-US" sz="1700" dirty="0"/>
              <a:t>카메라의 프레임을 번갈아 저장할 때마다 가중치를 감소시켜 </a:t>
            </a:r>
            <a:r>
              <a:rPr lang="en-US" altLang="ko-KR" sz="1700" dirty="0"/>
              <a:t>0</a:t>
            </a:r>
            <a:r>
              <a:rPr lang="ko-KR" altLang="en-US" sz="1700" dirty="0"/>
              <a:t>이 되면 해당 카메라의 프레임 저장을 중지한다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모든 카메라로부터 프레임을 받아오지만</a:t>
            </a:r>
            <a:r>
              <a:rPr lang="en-US" altLang="ko-KR" sz="1700" dirty="0"/>
              <a:t>, </a:t>
            </a:r>
            <a:r>
              <a:rPr lang="ko-KR" altLang="en-US" sz="1700" dirty="0"/>
              <a:t>가중치가 높은 카메라의 프레임을 더 많이 보내게 된다</a:t>
            </a:r>
            <a:r>
              <a:rPr lang="en-US" altLang="ko-KR" sz="17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1033CE-CEB3-47F3-B8B7-DCA5E313AB6E}"/>
              </a:ext>
            </a:extLst>
          </p:cNvPr>
          <p:cNvCxnSpPr/>
          <p:nvPr/>
        </p:nvCxnSpPr>
        <p:spPr>
          <a:xfrm>
            <a:off x="1017140" y="5720323"/>
            <a:ext cx="712876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1D1FA-5485-43BA-8E4B-434F5B19C8D1}"/>
              </a:ext>
            </a:extLst>
          </p:cNvPr>
          <p:cNvCxnSpPr/>
          <p:nvPr/>
        </p:nvCxnSpPr>
        <p:spPr>
          <a:xfrm>
            <a:off x="2324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B028D4-2CD4-4F26-A6D7-97AFB7AA8551}"/>
              </a:ext>
            </a:extLst>
          </p:cNvPr>
          <p:cNvCxnSpPr/>
          <p:nvPr/>
        </p:nvCxnSpPr>
        <p:spPr>
          <a:xfrm>
            <a:off x="362902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1480F-D152-4BB2-88F7-8E603CCAF79B}"/>
              </a:ext>
            </a:extLst>
          </p:cNvPr>
          <p:cNvCxnSpPr/>
          <p:nvPr/>
        </p:nvCxnSpPr>
        <p:spPr>
          <a:xfrm>
            <a:off x="700087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E0C7C-732C-4327-9EA5-D6292DA77D72}"/>
              </a:ext>
            </a:extLst>
          </p:cNvPr>
          <p:cNvSpPr txBox="1"/>
          <p:nvPr/>
        </p:nvSpPr>
        <p:spPr>
          <a:xfrm>
            <a:off x="4355159" y="5061419"/>
            <a:ext cx="80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EC537-EF34-4B74-8B64-A92E1ECC898F}"/>
              </a:ext>
            </a:extLst>
          </p:cNvPr>
          <p:cNvSpPr txBox="1"/>
          <p:nvPr/>
        </p:nvSpPr>
        <p:spPr>
          <a:xfrm>
            <a:off x="1171403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78470-E1E7-4DC7-87D2-D11D6C7C4E2D}"/>
              </a:ext>
            </a:extLst>
          </p:cNvPr>
          <p:cNvSpPr txBox="1"/>
          <p:nvPr/>
        </p:nvSpPr>
        <p:spPr>
          <a:xfrm>
            <a:off x="2480925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FE24D-F517-44A9-8977-4F8CF12D9CF6}"/>
              </a:ext>
            </a:extLst>
          </p:cNvPr>
          <p:cNvSpPr txBox="1"/>
          <p:nvPr/>
        </p:nvSpPr>
        <p:spPr>
          <a:xfrm>
            <a:off x="7025707" y="5280279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D33E7-80C6-4B39-9B44-99F3F2B4D1A6}"/>
              </a:ext>
            </a:extLst>
          </p:cNvPr>
          <p:cNvCxnSpPr/>
          <p:nvPr/>
        </p:nvCxnSpPr>
        <p:spPr>
          <a:xfrm>
            <a:off x="5753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47A8A6-3AA9-40C5-A610-351A5BD3A57E}"/>
              </a:ext>
            </a:extLst>
          </p:cNvPr>
          <p:cNvGrpSpPr/>
          <p:nvPr/>
        </p:nvGrpSpPr>
        <p:grpSpPr>
          <a:xfrm>
            <a:off x="8576571" y="4926140"/>
            <a:ext cx="1914526" cy="872869"/>
            <a:chOff x="9277355" y="4025984"/>
            <a:chExt cx="1914526" cy="87286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CD24031-284C-4DDD-8DDF-B328A42DA8B9}"/>
                </a:ext>
              </a:extLst>
            </p:cNvPr>
            <p:cNvSpPr/>
            <p:nvPr/>
          </p:nvSpPr>
          <p:spPr>
            <a:xfrm>
              <a:off x="9277355" y="4025984"/>
              <a:ext cx="1904995" cy="872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6347C1-01DF-4D19-A39B-2C621FCA6D30}"/>
                </a:ext>
              </a:extLst>
            </p:cNvPr>
            <p:cNvSpPr txBox="1"/>
            <p:nvPr/>
          </p:nvSpPr>
          <p:spPr>
            <a:xfrm>
              <a:off x="9284492" y="4191894"/>
              <a:ext cx="19073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Camera 1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rgbClr val="FF0000"/>
                  </a:solidFill>
                </a:rPr>
                <a:t>9</a:t>
              </a:r>
            </a:p>
            <a:p>
              <a:r>
                <a:rPr lang="en-US" altLang="ko-KR" sz="1500" dirty="0"/>
                <a:t>Camera 2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073B71-504F-4FBD-83A2-93EA5C816A04}"/>
              </a:ext>
            </a:extLst>
          </p:cNvPr>
          <p:cNvSpPr txBox="1"/>
          <p:nvPr/>
        </p:nvSpPr>
        <p:spPr>
          <a:xfrm>
            <a:off x="5821140" y="5284593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9E132B-D7B6-427D-98A0-C3BCF8DC0A0C}"/>
              </a:ext>
            </a:extLst>
          </p:cNvPr>
          <p:cNvSpPr/>
          <p:nvPr/>
        </p:nvSpPr>
        <p:spPr>
          <a:xfrm>
            <a:off x="1474787" y="4961667"/>
            <a:ext cx="404482" cy="3231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D9EE9-19BD-4581-AA5A-CE6818B89B79}"/>
              </a:ext>
            </a:extLst>
          </p:cNvPr>
          <p:cNvSpPr txBox="1"/>
          <p:nvPr/>
        </p:nvSpPr>
        <p:spPr>
          <a:xfrm>
            <a:off x="1471555" y="4973685"/>
            <a:ext cx="39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AB42BF-CA84-4566-ABD7-D43ACB5F5794}"/>
              </a:ext>
            </a:extLst>
          </p:cNvPr>
          <p:cNvGrpSpPr/>
          <p:nvPr/>
        </p:nvGrpSpPr>
        <p:grpSpPr>
          <a:xfrm>
            <a:off x="2831118" y="4950833"/>
            <a:ext cx="404482" cy="330388"/>
            <a:chOff x="1467872" y="4945728"/>
            <a:chExt cx="404482" cy="3303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256142-0E61-4BB5-9A2E-247C7B9512C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8ADE0-68DA-4702-AF67-D85B9FB447C7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50000"/>
                    </a:schemeClr>
                  </a:solidFill>
                </a:rPr>
                <a:t>+4</a:t>
              </a:r>
              <a:endParaRPr lang="ko-KR" alt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EB56EC-814A-4404-9E55-D498552D917D}"/>
              </a:ext>
            </a:extLst>
          </p:cNvPr>
          <p:cNvGrpSpPr/>
          <p:nvPr/>
        </p:nvGrpSpPr>
        <p:grpSpPr>
          <a:xfrm>
            <a:off x="6148219" y="4957113"/>
            <a:ext cx="404482" cy="330388"/>
            <a:chOff x="1467872" y="4945728"/>
            <a:chExt cx="404482" cy="33038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AEAD31-CA9F-4A28-AA6A-2BD5D0E4DC8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52A853-3053-471C-AD99-CE5700725C50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+2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6396C70-FF0B-442D-A6B8-A487520CBC76}"/>
              </a:ext>
            </a:extLst>
          </p:cNvPr>
          <p:cNvGrpSpPr/>
          <p:nvPr/>
        </p:nvGrpSpPr>
        <p:grpSpPr>
          <a:xfrm>
            <a:off x="7343431" y="4950833"/>
            <a:ext cx="404482" cy="330388"/>
            <a:chOff x="1467872" y="4945728"/>
            <a:chExt cx="404482" cy="3303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9DEE34A-DF28-4FE4-88F6-F26ABEB96E1D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E2A67A-4527-4182-971C-F07060F023D8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+1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188214A-3FE5-4278-8C87-0F2016AC29A7}"/>
              </a:ext>
            </a:extLst>
          </p:cNvPr>
          <p:cNvSpPr txBox="1"/>
          <p:nvPr/>
        </p:nvSpPr>
        <p:spPr>
          <a:xfrm>
            <a:off x="1735500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B1A70-419B-4EE4-8668-E0B35DAC5AF8}"/>
              </a:ext>
            </a:extLst>
          </p:cNvPr>
          <p:cNvSpPr txBox="1"/>
          <p:nvPr/>
        </p:nvSpPr>
        <p:spPr>
          <a:xfrm>
            <a:off x="3096999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75F9FE-0F05-473D-9978-D632BA4A3BCF}"/>
              </a:ext>
            </a:extLst>
          </p:cNvPr>
          <p:cNvSpPr txBox="1"/>
          <p:nvPr/>
        </p:nvSpPr>
        <p:spPr>
          <a:xfrm>
            <a:off x="6441436" y="4713824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ADA24-8AF8-4A8B-B84F-A635EEECA2CF}"/>
              </a:ext>
            </a:extLst>
          </p:cNvPr>
          <p:cNvSpPr txBox="1"/>
          <p:nvPr/>
        </p:nvSpPr>
        <p:spPr>
          <a:xfrm>
            <a:off x="7616905" y="4717905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0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1987AD3-A7BE-4E63-9A92-FAA86245BF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353" y="2350375"/>
          <a:ext cx="3870700" cy="31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D239A77D-ECA2-43CB-A241-1AD50D74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7" y="2250753"/>
            <a:ext cx="4558263" cy="3327705"/>
          </a:xfrm>
          <a:prstGeom prst="rect">
            <a:avLst/>
          </a:prstGeom>
        </p:spPr>
      </p:pic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9340E82C-DEFB-4724-8E02-16185A100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7198" y="3368014"/>
            <a:ext cx="4388557" cy="1799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B9E4F-CA5F-4D85-9767-45F96E56A5E5}"/>
              </a:ext>
            </a:extLst>
          </p:cNvPr>
          <p:cNvSpPr txBox="1"/>
          <p:nvPr/>
        </p:nvSpPr>
        <p:spPr>
          <a:xfrm>
            <a:off x="5825026" y="2901699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5B6B0C83-B819-4F99-A412-7B55BDAA994C}"/>
              </a:ext>
            </a:extLst>
          </p:cNvPr>
          <p:cNvSpPr txBox="1">
            <a:spLocks/>
          </p:cNvSpPr>
          <p:nvPr/>
        </p:nvSpPr>
        <p:spPr>
          <a:xfrm>
            <a:off x="1664643" y="56068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20DEF-EF8E-4AD2-8A17-A1CBA25F6B65}"/>
              </a:ext>
            </a:extLst>
          </p:cNvPr>
          <p:cNvSpPr txBox="1"/>
          <p:nvPr/>
        </p:nvSpPr>
        <p:spPr>
          <a:xfrm>
            <a:off x="5825026" y="5225790"/>
            <a:ext cx="4915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86A41-7584-4E9E-A87C-F90556C5A458}"/>
              </a:ext>
            </a:extLst>
          </p:cNvPr>
          <p:cNvSpPr txBox="1"/>
          <p:nvPr/>
        </p:nvSpPr>
        <p:spPr>
          <a:xfrm>
            <a:off x="5807198" y="2302743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4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sp>
        <p:nvSpPr>
          <p:cNvPr id="45" name="내용 개체 틀 4">
            <a:extLst>
              <a:ext uri="{FF2B5EF4-FFF2-40B4-BE49-F238E27FC236}">
                <a16:creationId xmlns:a16="http://schemas.microsoft.com/office/drawing/2014/main" id="{0200C563-9256-47FD-A204-F571FD4E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405" y="3241929"/>
            <a:ext cx="5379622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map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556F4C-75E6-4913-96C7-7EB2109A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98848"/>
            <a:ext cx="4588374" cy="2892304"/>
          </a:xfrm>
          <a:prstGeom prst="rect">
            <a:avLst/>
          </a:prstGeom>
        </p:spPr>
      </p:pic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46370A6F-E45C-4A13-970F-2B2F952CC8FC}"/>
              </a:ext>
            </a:extLst>
          </p:cNvPr>
          <p:cNvSpPr txBox="1">
            <a:spLocks/>
          </p:cNvSpPr>
          <p:nvPr/>
        </p:nvSpPr>
        <p:spPr>
          <a:xfrm>
            <a:off x="6660652" y="2430474"/>
            <a:ext cx="6948592" cy="28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44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748</Words>
  <Application>Microsoft Office PowerPoint</Application>
  <PresentationFormat>와이드스크린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 Bold</vt:lpstr>
      <vt:lpstr>나눔스퀘어 ExtraBold</vt:lpstr>
      <vt:lpstr>맑은 고딕</vt:lpstr>
      <vt:lpstr>함초롬바탕</vt:lpstr>
      <vt:lpstr>Arial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대홍 이</cp:lastModifiedBy>
  <cp:revision>113</cp:revision>
  <dcterms:created xsi:type="dcterms:W3CDTF">2017-09-05T12:06:27Z</dcterms:created>
  <dcterms:modified xsi:type="dcterms:W3CDTF">2018-12-05T19:18:37Z</dcterms:modified>
</cp:coreProperties>
</file>