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10"/>
  </p:notesMasterIdLst>
  <p:sldIdLst>
    <p:sldId id="257" r:id="rId2"/>
    <p:sldId id="277" r:id="rId3"/>
    <p:sldId id="268" r:id="rId4"/>
    <p:sldId id="270" r:id="rId5"/>
    <p:sldId id="274" r:id="rId6"/>
    <p:sldId id="276" r:id="rId7"/>
    <p:sldId id="275" r:id="rId8"/>
    <p:sldId id="269" r:id="rId9"/>
  </p:sldIdLst>
  <p:sldSz cx="12192000" cy="6858000"/>
  <p:notesSz cx="6858000" cy="9144000"/>
  <p:embeddedFontLs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2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7.png"/><Relationship Id="rId7" Type="http://schemas.openxmlformats.org/officeDocument/2006/relationships/image" Target="../media/image10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62946" y="2447473"/>
            <a:ext cx="26661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EDUM</a:t>
            </a:r>
            <a:endParaRPr lang="ko-KR" altLang="en-US" sz="7200" spc="-300" dirty="0">
              <a:solidFill>
                <a:srgbClr val="00002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91411" y="35918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Kinect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기술 조사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3BA8AA-A1C2-4B51-8C42-6DBD24A0B434}"/>
              </a:ext>
            </a:extLst>
          </p:cNvPr>
          <p:cNvSpPr txBox="1"/>
          <p:nvPr/>
        </p:nvSpPr>
        <p:spPr>
          <a:xfrm>
            <a:off x="5965795" y="4092605"/>
            <a:ext cx="218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201402239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이대홍</a:t>
            </a: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6D961F4A-8E76-4BE3-9AC3-7F8EB3FD6666}"/>
              </a:ext>
            </a:extLst>
          </p:cNvPr>
          <p:cNvSpPr/>
          <p:nvPr/>
        </p:nvSpPr>
        <p:spPr>
          <a:xfrm>
            <a:off x="3818882" y="3152686"/>
            <a:ext cx="1512161" cy="14226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E17F647-1CAE-4D63-A314-F2004D811008}"/>
              </a:ext>
            </a:extLst>
          </p:cNvPr>
          <p:cNvSpPr/>
          <p:nvPr/>
        </p:nvSpPr>
        <p:spPr>
          <a:xfrm>
            <a:off x="5331041" y="3152687"/>
            <a:ext cx="1512161" cy="14226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0F9DFB5-FFF2-49B7-9710-3F65C76283DF}"/>
              </a:ext>
            </a:extLst>
          </p:cNvPr>
          <p:cNvSpPr/>
          <p:nvPr/>
        </p:nvSpPr>
        <p:spPr>
          <a:xfrm>
            <a:off x="6843202" y="3152687"/>
            <a:ext cx="1512161" cy="1422635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824FC0E-9133-4417-889B-D2595FB41DFF}"/>
              </a:ext>
            </a:extLst>
          </p:cNvPr>
          <p:cNvSpPr/>
          <p:nvPr/>
        </p:nvSpPr>
        <p:spPr>
          <a:xfrm>
            <a:off x="2306719" y="3152685"/>
            <a:ext cx="1512161" cy="14226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C5FAD36-98B2-45B4-863C-31E21DB00A43}"/>
              </a:ext>
            </a:extLst>
          </p:cNvPr>
          <p:cNvSpPr/>
          <p:nvPr/>
        </p:nvSpPr>
        <p:spPr>
          <a:xfrm>
            <a:off x="8355363" y="3152686"/>
            <a:ext cx="1512161" cy="1422635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D8C25B-D2E8-4A65-A128-0904D561E794}"/>
              </a:ext>
            </a:extLst>
          </p:cNvPr>
          <p:cNvSpPr txBox="1"/>
          <p:nvPr/>
        </p:nvSpPr>
        <p:spPr>
          <a:xfrm>
            <a:off x="2499070" y="3679336"/>
            <a:ext cx="112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기술소개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6ECCC0-CAC9-41B3-B1E4-31177116F1B1}"/>
              </a:ext>
            </a:extLst>
          </p:cNvPr>
          <p:cNvSpPr txBox="1"/>
          <p:nvPr/>
        </p:nvSpPr>
        <p:spPr>
          <a:xfrm>
            <a:off x="4011227" y="3679336"/>
            <a:ext cx="112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기술설명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FDBFB9-A1E7-419F-8477-CB57D9EE6536}"/>
              </a:ext>
            </a:extLst>
          </p:cNvPr>
          <p:cNvSpPr txBox="1"/>
          <p:nvPr/>
        </p:nvSpPr>
        <p:spPr>
          <a:xfrm>
            <a:off x="5526347" y="3679336"/>
            <a:ext cx="112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기술실험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07C9F5-FB18-49DD-9404-61F289FC2585}"/>
              </a:ext>
            </a:extLst>
          </p:cNvPr>
          <p:cNvSpPr txBox="1"/>
          <p:nvPr/>
        </p:nvSpPr>
        <p:spPr>
          <a:xfrm>
            <a:off x="7074017" y="3679336"/>
            <a:ext cx="112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기술한계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C6E5FC-686F-47C3-9CFC-D6101CDF20D1}"/>
              </a:ext>
            </a:extLst>
          </p:cNvPr>
          <p:cNvSpPr txBox="1"/>
          <p:nvPr/>
        </p:nvSpPr>
        <p:spPr>
          <a:xfrm>
            <a:off x="8547711" y="3679336"/>
            <a:ext cx="112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E430CA0-7976-4BDD-A034-7DA38FD11DAE}"/>
              </a:ext>
            </a:extLst>
          </p:cNvPr>
          <p:cNvSpPr/>
          <p:nvPr/>
        </p:nvSpPr>
        <p:spPr>
          <a:xfrm>
            <a:off x="3836640" y="3152685"/>
            <a:ext cx="1512161" cy="1422635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764D3A4-8AE2-46DB-90A5-7DC6EFA676AC}"/>
              </a:ext>
            </a:extLst>
          </p:cNvPr>
          <p:cNvSpPr/>
          <p:nvPr/>
        </p:nvSpPr>
        <p:spPr>
          <a:xfrm>
            <a:off x="5348799" y="3152686"/>
            <a:ext cx="1512161" cy="1422635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8E1AA18-7700-46FC-8AE7-16BBC12F23F4}"/>
              </a:ext>
            </a:extLst>
          </p:cNvPr>
          <p:cNvSpPr/>
          <p:nvPr/>
        </p:nvSpPr>
        <p:spPr>
          <a:xfrm>
            <a:off x="2324477" y="3152684"/>
            <a:ext cx="1512161" cy="1422635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3B6659-3A23-480E-89B1-26FFA9DF1CD1}"/>
              </a:ext>
            </a:extLst>
          </p:cNvPr>
          <p:cNvSpPr txBox="1"/>
          <p:nvPr/>
        </p:nvSpPr>
        <p:spPr>
          <a:xfrm>
            <a:off x="4173165" y="1398167"/>
            <a:ext cx="37354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2002866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918C44-F3B0-4BA8-B32F-D018660D92A9}"/>
              </a:ext>
            </a:extLst>
          </p:cNvPr>
          <p:cNvSpPr txBox="1"/>
          <p:nvPr/>
        </p:nvSpPr>
        <p:spPr>
          <a:xfrm>
            <a:off x="887766" y="452762"/>
            <a:ext cx="2139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1. </a:t>
            </a:r>
            <a:r>
              <a:rPr lang="ko-KR" altLang="en-US" sz="2800" u="sng" dirty="0"/>
              <a:t>기술소개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53AB46-52B3-43B2-9EB4-C8859C0A8B95}"/>
              </a:ext>
            </a:extLst>
          </p:cNvPr>
          <p:cNvSpPr txBox="1"/>
          <p:nvPr/>
        </p:nvSpPr>
        <p:spPr>
          <a:xfrm>
            <a:off x="732124" y="1829299"/>
            <a:ext cx="505611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ko-KR" sz="3200" dirty="0"/>
              <a:t>Kinect</a:t>
            </a:r>
            <a:r>
              <a:rPr lang="ko-KR" altLang="en-US" sz="3200" dirty="0"/>
              <a:t>란</a:t>
            </a:r>
            <a:r>
              <a:rPr lang="en-US" altLang="ko-KR" sz="3200" dirty="0"/>
              <a:t>?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altLang="ko-KR" dirty="0"/>
              <a:t>‘Kinetic’</a:t>
            </a:r>
            <a:r>
              <a:rPr lang="ko-KR" altLang="en-US" dirty="0"/>
              <a:t>과 </a:t>
            </a:r>
            <a:r>
              <a:rPr lang="en-US" altLang="ko-KR" dirty="0"/>
              <a:t>‘Connect’</a:t>
            </a:r>
            <a:r>
              <a:rPr lang="ko-KR" altLang="en-US" dirty="0"/>
              <a:t>의 합성어로 사람의 동작을 인지하여 컴퓨터 시스템에 연결하는 장치를 의미</a:t>
            </a:r>
            <a:r>
              <a:rPr lang="en-US" altLang="ko-KR" dirty="0"/>
              <a:t>.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altLang="ko-KR" dirty="0"/>
              <a:t>Kinect Sensor</a:t>
            </a:r>
            <a:r>
              <a:rPr lang="ko-KR" altLang="en-US" dirty="0"/>
              <a:t>는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3D depth </a:t>
            </a:r>
            <a:r>
              <a:rPr lang="ko-KR" altLang="en-US" dirty="0"/>
              <a:t>카메라와 </a:t>
            </a:r>
            <a:r>
              <a:rPr lang="en-US" altLang="ko-KR" dirty="0"/>
              <a:t>1</a:t>
            </a:r>
            <a:r>
              <a:rPr lang="ko-KR" altLang="en-US" dirty="0"/>
              <a:t>개의 </a:t>
            </a:r>
            <a:r>
              <a:rPr lang="en-US" altLang="ko-KR" dirty="0"/>
              <a:t>RGB Camera</a:t>
            </a:r>
            <a:r>
              <a:rPr lang="ko-KR" altLang="en-US" dirty="0"/>
              <a:t>로 사람의 신체를 </a:t>
            </a:r>
            <a:r>
              <a:rPr lang="ko-KR" altLang="en-US" dirty="0" err="1"/>
              <a:t>트래킹하는</a:t>
            </a:r>
            <a:r>
              <a:rPr lang="ko-KR" altLang="en-US" dirty="0"/>
              <a:t> 센서로 </a:t>
            </a:r>
            <a:r>
              <a:rPr lang="en-US" altLang="ko-KR" dirty="0"/>
              <a:t>TV</a:t>
            </a:r>
            <a:r>
              <a:rPr lang="ko-KR" altLang="en-US" dirty="0"/>
              <a:t>와 같은 대형 모션 인식 환경을 대상으로 구현된 센서이다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총 </a:t>
            </a:r>
            <a:r>
              <a:rPr lang="en-US" altLang="ko-KR" dirty="0"/>
              <a:t>25</a:t>
            </a:r>
            <a:r>
              <a:rPr lang="ko-KR" altLang="en-US" dirty="0"/>
              <a:t>개의 관절을 분석하며 동시에 </a:t>
            </a:r>
            <a:r>
              <a:rPr lang="en-US" altLang="ko-KR" dirty="0"/>
              <a:t>6</a:t>
            </a:r>
            <a:r>
              <a:rPr lang="ko-KR" altLang="en-US" dirty="0"/>
              <a:t>명까지 추적이 가능하다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C974B41-4AB4-4F16-9667-C7B5AC1AF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728" y="3983731"/>
            <a:ext cx="3871043" cy="166199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3E16A8D-BD88-4DE2-B46B-6308620BAD90}"/>
              </a:ext>
            </a:extLst>
          </p:cNvPr>
          <p:cNvSpPr txBox="1"/>
          <p:nvPr/>
        </p:nvSpPr>
        <p:spPr>
          <a:xfrm>
            <a:off x="6596108" y="1952409"/>
            <a:ext cx="451281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NUI</a:t>
            </a:r>
            <a:r>
              <a:rPr lang="en-US" altLang="ko-KR" sz="2000" dirty="0"/>
              <a:t>(Natural User Interface)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CLJ, GUI</a:t>
            </a:r>
            <a:r>
              <a:rPr lang="ko-KR" altLang="en-US" dirty="0"/>
              <a:t>와 달리 명령어와 사용법을 배우지 않더라도 기존의 사용자가 가진 경험을 기반으로 키보드나 마우스 없이 신체부위를 이용하여 자연스럽게 사용할 수 있는 사용자 인터페이스이다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CDF9A6E-3839-428D-8ED2-BB06766DC9EC}"/>
              </a:ext>
            </a:extLst>
          </p:cNvPr>
          <p:cNvCxnSpPr>
            <a:cxnSpLocks/>
          </p:cNvCxnSpPr>
          <p:nvPr/>
        </p:nvCxnSpPr>
        <p:spPr>
          <a:xfrm flipH="1">
            <a:off x="2911344" y="2171064"/>
            <a:ext cx="3578233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C97232F-A806-44FB-B0F6-9CF1888704DB}"/>
              </a:ext>
            </a:extLst>
          </p:cNvPr>
          <p:cNvSpPr/>
          <p:nvPr/>
        </p:nvSpPr>
        <p:spPr>
          <a:xfrm>
            <a:off x="6489577" y="1829299"/>
            <a:ext cx="4619347" cy="20313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007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918C44-F3B0-4BA8-B32F-D018660D92A9}"/>
              </a:ext>
            </a:extLst>
          </p:cNvPr>
          <p:cNvSpPr txBox="1"/>
          <p:nvPr/>
        </p:nvSpPr>
        <p:spPr>
          <a:xfrm>
            <a:off x="887766" y="452762"/>
            <a:ext cx="4172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2. </a:t>
            </a:r>
            <a:r>
              <a:rPr lang="ko-KR" altLang="en-US" sz="2800" u="sng" dirty="0"/>
              <a:t>기술설명</a:t>
            </a:r>
            <a:endParaRPr lang="ko-KR" altLang="en-US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20DDB8-A1BE-4E3D-9C4A-AD45EDDF3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23" y="3111444"/>
            <a:ext cx="5213410" cy="29260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E18E84-FA11-421B-911B-B6C8F560818D}"/>
              </a:ext>
            </a:extLst>
          </p:cNvPr>
          <p:cNvSpPr txBox="1"/>
          <p:nvPr/>
        </p:nvSpPr>
        <p:spPr>
          <a:xfrm>
            <a:off x="5594805" y="3246699"/>
            <a:ext cx="29826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IR Emitter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적외선을 </a:t>
            </a:r>
            <a:r>
              <a:rPr lang="ko-KR" altLang="en-US" u="sng" dirty="0"/>
              <a:t>픽셀</a:t>
            </a:r>
            <a:r>
              <a:rPr lang="ko-KR" altLang="en-US" dirty="0"/>
              <a:t> 단위로 송출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D717BD-45F3-4034-94F1-C562857E1EB3}"/>
              </a:ext>
            </a:extLst>
          </p:cNvPr>
          <p:cNvSpPr txBox="1"/>
          <p:nvPr/>
        </p:nvSpPr>
        <p:spPr>
          <a:xfrm>
            <a:off x="5483823" y="4419683"/>
            <a:ext cx="298268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IR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Depth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Sensor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송출된 무수히 많은 점들이 반사되어 오는 것을 인식</a:t>
            </a:r>
            <a:endParaRPr lang="en-US" altLang="ko-KR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CA55309-8C1C-4D52-A5C5-613837DC4DB7}"/>
              </a:ext>
            </a:extLst>
          </p:cNvPr>
          <p:cNvSpPr/>
          <p:nvPr/>
        </p:nvSpPr>
        <p:spPr>
          <a:xfrm>
            <a:off x="5372841" y="3115704"/>
            <a:ext cx="3031568" cy="27357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580D65-75DC-4B3B-9CB5-4A9D27DEB2B2}"/>
              </a:ext>
            </a:extLst>
          </p:cNvPr>
          <p:cNvSpPr txBox="1"/>
          <p:nvPr/>
        </p:nvSpPr>
        <p:spPr>
          <a:xfrm>
            <a:off x="8664148" y="3621731"/>
            <a:ext cx="331036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Color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Sensor</a:t>
            </a:r>
            <a:endParaRPr lang="en-US" altLang="ko-KR" sz="2000" b="1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RGB</a:t>
            </a:r>
            <a:r>
              <a:rPr lang="ko-KR" altLang="en-US" dirty="0"/>
              <a:t>카메라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해상도</a:t>
            </a:r>
            <a:r>
              <a:rPr lang="en-US" altLang="ko-KR" dirty="0"/>
              <a:t>: 1980 x</a:t>
            </a:r>
            <a:r>
              <a:rPr lang="ko-KR" altLang="en-US" dirty="0"/>
              <a:t> </a:t>
            </a:r>
            <a:r>
              <a:rPr lang="en-US" altLang="ko-KR" dirty="0"/>
              <a:t>1080 </a:t>
            </a:r>
            <a:r>
              <a:rPr lang="ko-KR" altLang="en-US" dirty="0"/>
              <a:t>제공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B637294-1DF3-47E0-A9EC-C4DEDA6531F7}"/>
              </a:ext>
            </a:extLst>
          </p:cNvPr>
          <p:cNvSpPr/>
          <p:nvPr/>
        </p:nvSpPr>
        <p:spPr>
          <a:xfrm>
            <a:off x="8553166" y="3621731"/>
            <a:ext cx="3310360" cy="1088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07DA3A-45B4-43E3-909B-46001B6D171D}"/>
              </a:ext>
            </a:extLst>
          </p:cNvPr>
          <p:cNvSpPr txBox="1"/>
          <p:nvPr/>
        </p:nvSpPr>
        <p:spPr>
          <a:xfrm>
            <a:off x="650041" y="1320438"/>
            <a:ext cx="909764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ko-KR" sz="2400" b="1" dirty="0"/>
              <a:t>Kinect </a:t>
            </a:r>
            <a:r>
              <a:rPr lang="ko-KR" altLang="en-US" sz="2400" b="1" dirty="0"/>
              <a:t>작동원리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적외선 조명기에서 적외선을 방출하고 물체에 반사되는 적외선을 </a:t>
            </a:r>
            <a:r>
              <a:rPr lang="en-US" altLang="ko-KR" dirty="0"/>
              <a:t>CMOS </a:t>
            </a:r>
            <a:r>
              <a:rPr lang="ko-KR" altLang="en-US" dirty="0"/>
              <a:t>카메라가 인식하고</a:t>
            </a:r>
            <a:r>
              <a:rPr lang="en-US" altLang="ko-KR" dirty="0"/>
              <a:t>, Depth</a:t>
            </a:r>
            <a:r>
              <a:rPr lang="ko-KR" altLang="en-US" dirty="0"/>
              <a:t>를 인식하여 처리한다</a:t>
            </a:r>
            <a:r>
              <a:rPr lang="en-US" altLang="ko-KR" dirty="0"/>
              <a:t>. Color CMOS</a:t>
            </a:r>
            <a:r>
              <a:rPr lang="ko-KR" altLang="en-US" dirty="0"/>
              <a:t>카메라에서 인식된 색과 정보들을 모아 </a:t>
            </a:r>
            <a:r>
              <a:rPr lang="ko-KR" altLang="en-US" dirty="0" err="1"/>
              <a:t>스켈레톤</a:t>
            </a:r>
            <a:r>
              <a:rPr lang="ko-KR" altLang="en-US" dirty="0"/>
              <a:t> 형태로 동작을 처리하는 방식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47839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918C44-F3B0-4BA8-B32F-D018660D92A9}"/>
              </a:ext>
            </a:extLst>
          </p:cNvPr>
          <p:cNvSpPr txBox="1"/>
          <p:nvPr/>
        </p:nvSpPr>
        <p:spPr>
          <a:xfrm>
            <a:off x="887766" y="452762"/>
            <a:ext cx="2512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1. </a:t>
            </a:r>
            <a:r>
              <a:rPr lang="ko-KR" altLang="en-US" sz="2800" u="sng" dirty="0"/>
              <a:t>기술실험</a:t>
            </a:r>
            <a:r>
              <a:rPr lang="en-US" altLang="ko-KR" sz="2800" dirty="0"/>
              <a:t>(1)</a:t>
            </a:r>
            <a:endParaRPr lang="ko-KR" altLang="en-US" sz="2800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D98099-2593-40D8-9175-90E8EF10D170}"/>
              </a:ext>
            </a:extLst>
          </p:cNvPr>
          <p:cNvSpPr txBox="1"/>
          <p:nvPr/>
        </p:nvSpPr>
        <p:spPr>
          <a:xfrm>
            <a:off x="1297989" y="3847738"/>
            <a:ext cx="3062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거리</a:t>
            </a:r>
            <a:r>
              <a:rPr lang="ko-KR" altLang="en-US" dirty="0"/>
              <a:t>에 따른 </a:t>
            </a:r>
            <a:r>
              <a:rPr lang="en-US" altLang="ko-KR" dirty="0"/>
              <a:t>Detect </a:t>
            </a:r>
            <a:r>
              <a:rPr lang="ko-KR" altLang="en-US" dirty="0"/>
              <a:t>변화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CD1FB1-6B5D-4DD9-A2AA-7145282910AD}"/>
              </a:ext>
            </a:extLst>
          </p:cNvPr>
          <p:cNvSpPr txBox="1"/>
          <p:nvPr/>
        </p:nvSpPr>
        <p:spPr>
          <a:xfrm>
            <a:off x="1297989" y="1470020"/>
            <a:ext cx="3293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밝기</a:t>
            </a:r>
            <a:r>
              <a:rPr lang="ko-KR" altLang="en-US" dirty="0"/>
              <a:t>에 따른 </a:t>
            </a:r>
            <a:r>
              <a:rPr lang="en-US" altLang="ko-KR" dirty="0"/>
              <a:t>Detect</a:t>
            </a:r>
            <a:r>
              <a:rPr lang="ko-KR" altLang="en-US" dirty="0"/>
              <a:t> 변화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33D9708-96E4-41A3-9534-6E356C3CBF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991" y="1872771"/>
            <a:ext cx="3062106" cy="163554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351B411-CA7A-44AF-93C1-033FEFAF3A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097" y="1832738"/>
            <a:ext cx="3062107" cy="1677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1CD0E7A-BD01-4BD6-9078-B539D31459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989" y="4226574"/>
            <a:ext cx="3062106" cy="163554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D43223B-4C68-419F-8630-526B7AE8FAF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096" y="4217070"/>
            <a:ext cx="3062106" cy="1677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0DFE1D2-F4A2-4B26-B3EA-9B0F55D64FFE}"/>
              </a:ext>
            </a:extLst>
          </p:cNvPr>
          <p:cNvSpPr txBox="1"/>
          <p:nvPr/>
        </p:nvSpPr>
        <p:spPr>
          <a:xfrm>
            <a:off x="7422204" y="2116049"/>
            <a:ext cx="33074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/>
              <a:t>밝은 상태와 어두운 상태 모두 자외선 센서를 통해 인식을 하므로 밝기와는 무관하게 </a:t>
            </a:r>
            <a:r>
              <a:rPr lang="en-US" altLang="ko-KR" sz="1600" dirty="0"/>
              <a:t>Detect</a:t>
            </a:r>
            <a:r>
              <a:rPr lang="ko-KR" altLang="en-US" sz="1600" dirty="0"/>
              <a:t>되는 확인할 수 있다</a:t>
            </a:r>
            <a:r>
              <a:rPr lang="en-US" altLang="ko-KR" sz="1600" dirty="0"/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527687-E194-4A97-9218-0F0C980D9033}"/>
              </a:ext>
            </a:extLst>
          </p:cNvPr>
          <p:cNvSpPr txBox="1"/>
          <p:nvPr/>
        </p:nvSpPr>
        <p:spPr>
          <a:xfrm>
            <a:off x="7422204" y="4505735"/>
            <a:ext cx="33074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/>
              <a:t>4m</a:t>
            </a:r>
            <a:r>
              <a:rPr lang="ko-KR" altLang="en-US" sz="1600" dirty="0"/>
              <a:t>이상 거리가 멀어지면 </a:t>
            </a:r>
            <a:r>
              <a:rPr lang="en-US" altLang="ko-KR" sz="1600" dirty="0"/>
              <a:t>Skeleton</a:t>
            </a:r>
            <a:r>
              <a:rPr lang="ko-KR" altLang="en-US" sz="1600" dirty="0"/>
              <a:t>은 인식되지 못하며 적외선 센서에서는 보이는 것을 확인할 수 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4469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918C44-F3B0-4BA8-B32F-D018660D92A9}"/>
              </a:ext>
            </a:extLst>
          </p:cNvPr>
          <p:cNvSpPr txBox="1"/>
          <p:nvPr/>
        </p:nvSpPr>
        <p:spPr>
          <a:xfrm>
            <a:off x="887766" y="452762"/>
            <a:ext cx="2539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3. </a:t>
            </a:r>
            <a:r>
              <a:rPr lang="ko-KR" altLang="en-US" sz="2800" u="sng" dirty="0"/>
              <a:t>기술실험</a:t>
            </a:r>
            <a:r>
              <a:rPr lang="en-US" altLang="ko-KR" sz="2800" dirty="0"/>
              <a:t>(2)</a:t>
            </a:r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E45DFC-B311-469F-9268-13220E4EA127}"/>
              </a:ext>
            </a:extLst>
          </p:cNvPr>
          <p:cNvSpPr txBox="1"/>
          <p:nvPr/>
        </p:nvSpPr>
        <p:spPr>
          <a:xfrm>
            <a:off x="1132748" y="1330162"/>
            <a:ext cx="2982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인원</a:t>
            </a:r>
            <a:r>
              <a:rPr lang="ko-KR" altLang="en-US" dirty="0"/>
              <a:t>에 따른 </a:t>
            </a:r>
            <a:r>
              <a:rPr lang="en-US" altLang="ko-KR" dirty="0"/>
              <a:t>Detect</a:t>
            </a:r>
            <a:r>
              <a:rPr lang="ko-KR" altLang="en-US" dirty="0"/>
              <a:t>변화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F28B572-CD3D-4E7C-9BDB-EF692D2442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855" y="1820094"/>
            <a:ext cx="1901145" cy="1677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9964B32-AC55-4E7A-8DE7-77208179A1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46640"/>
            <a:ext cx="1365708" cy="122390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A947BC7-29F1-4BE8-9FB5-3D9128F095B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748" y="1820094"/>
            <a:ext cx="3062107" cy="1677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C677C3A-CDAD-47E3-B71D-63E52143C359}"/>
              </a:ext>
            </a:extLst>
          </p:cNvPr>
          <p:cNvSpPr txBox="1"/>
          <p:nvPr/>
        </p:nvSpPr>
        <p:spPr>
          <a:xfrm>
            <a:off x="7422204" y="2116049"/>
            <a:ext cx="35116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/>
              <a:t>인원변화에 따른 </a:t>
            </a:r>
            <a:r>
              <a:rPr lang="en-US" altLang="ko-KR" sz="1600" dirty="0"/>
              <a:t>Detect</a:t>
            </a:r>
            <a:r>
              <a:rPr lang="ko-KR" altLang="en-US" sz="1600" dirty="0"/>
              <a:t>변화가 없는 것을 확인할 수 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   (4</a:t>
            </a:r>
            <a:r>
              <a:rPr lang="ko-KR" altLang="en-US" sz="1600" dirty="0"/>
              <a:t>명까지 확인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182B26-488B-4F40-8212-D9BA250237D1}"/>
              </a:ext>
            </a:extLst>
          </p:cNvPr>
          <p:cNvSpPr txBox="1"/>
          <p:nvPr/>
        </p:nvSpPr>
        <p:spPr>
          <a:xfrm>
            <a:off x="1132748" y="3885294"/>
            <a:ext cx="3876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카메라 각도</a:t>
            </a:r>
            <a:r>
              <a:rPr lang="ko-KR" altLang="en-US" dirty="0"/>
              <a:t>에 따른 </a:t>
            </a:r>
            <a:r>
              <a:rPr lang="en-US" altLang="ko-KR" dirty="0"/>
              <a:t>Detect</a:t>
            </a:r>
            <a:r>
              <a:rPr lang="ko-KR" altLang="en-US" dirty="0"/>
              <a:t>변화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1842334-5F35-4772-B24C-C98437A19CF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748" y="4257152"/>
            <a:ext cx="1648751" cy="168644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DDE575F-4409-4061-8562-E0B8263A4AC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499" y="4642826"/>
            <a:ext cx="1413356" cy="117056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CC77834-1C06-4EAA-AA7E-2B268385C63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508" y="4260601"/>
            <a:ext cx="1914492" cy="168644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1002A2C8-440A-48C7-B252-C10D1BD12AA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4589478"/>
            <a:ext cx="1413356" cy="122390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A1CA8D0-EB31-4F55-B5DF-DE1983C23087}"/>
              </a:ext>
            </a:extLst>
          </p:cNvPr>
          <p:cNvSpPr txBox="1"/>
          <p:nvPr/>
        </p:nvSpPr>
        <p:spPr>
          <a:xfrm>
            <a:off x="7509357" y="4747801"/>
            <a:ext cx="3511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/>
              <a:t>카메라 각도와 상관없이 </a:t>
            </a:r>
            <a:r>
              <a:rPr lang="en-US" altLang="ko-KR" sz="1600" dirty="0"/>
              <a:t>Detect</a:t>
            </a:r>
            <a:r>
              <a:rPr lang="ko-KR" altLang="en-US" sz="1600" dirty="0"/>
              <a:t>가 되는 것을 확인할 수 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8277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918C44-F3B0-4BA8-B32F-D018660D92A9}"/>
              </a:ext>
            </a:extLst>
          </p:cNvPr>
          <p:cNvSpPr txBox="1"/>
          <p:nvPr/>
        </p:nvSpPr>
        <p:spPr>
          <a:xfrm>
            <a:off x="887766" y="452762"/>
            <a:ext cx="2139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1. </a:t>
            </a:r>
            <a:r>
              <a:rPr lang="ko-KR" altLang="en-US" sz="2800" u="sng" dirty="0"/>
              <a:t>기술한계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A8413DC-E7BB-45AE-BEB8-EBFE60313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03" y="2020579"/>
            <a:ext cx="2908802" cy="16063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8AC143-8F70-4993-8C16-FAAFBDA87962}"/>
              </a:ext>
            </a:extLst>
          </p:cNvPr>
          <p:cNvSpPr txBox="1"/>
          <p:nvPr/>
        </p:nvSpPr>
        <p:spPr>
          <a:xfrm>
            <a:off x="656947" y="1651248"/>
            <a:ext cx="2547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(1) </a:t>
            </a:r>
            <a:r>
              <a:rPr lang="ko-KR" altLang="en-US" dirty="0"/>
              <a:t>거리 제한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050971-AC1E-46F1-BDFF-51C56A2B99CD}"/>
              </a:ext>
            </a:extLst>
          </p:cNvPr>
          <p:cNvSpPr txBox="1"/>
          <p:nvPr/>
        </p:nvSpPr>
        <p:spPr>
          <a:xfrm>
            <a:off x="6306107" y="1651247"/>
            <a:ext cx="2547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(3)</a:t>
            </a:r>
            <a:r>
              <a:rPr lang="ko-KR" altLang="en-US" dirty="0"/>
              <a:t> 인식 오류</a:t>
            </a:r>
            <a:r>
              <a:rPr lang="en-US" altLang="ko-KR" dirty="0"/>
              <a:t>_1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4C1AD2-4273-4708-97A9-07CE3CD88B5C}"/>
              </a:ext>
            </a:extLst>
          </p:cNvPr>
          <p:cNvSpPr txBox="1"/>
          <p:nvPr/>
        </p:nvSpPr>
        <p:spPr>
          <a:xfrm>
            <a:off x="9333394" y="2421727"/>
            <a:ext cx="24768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사물을 들고 있지만 </a:t>
            </a:r>
            <a:r>
              <a:rPr lang="en-US" altLang="ko-KR" sz="1400" dirty="0"/>
              <a:t>skeleton</a:t>
            </a:r>
            <a:r>
              <a:rPr lang="ko-KR" altLang="en-US" sz="1400" dirty="0"/>
              <a:t>부분에서는 인식하지 못하고 똑바로 서 있는 모습으로 인식한다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5190E30-4E6C-41E6-AFD0-25C31156CD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107" y="2095618"/>
            <a:ext cx="2908801" cy="16063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6B4ABAA-084B-4BEF-98D2-9D0297D235B4}"/>
              </a:ext>
            </a:extLst>
          </p:cNvPr>
          <p:cNvSpPr txBox="1"/>
          <p:nvPr/>
        </p:nvSpPr>
        <p:spPr>
          <a:xfrm>
            <a:off x="3622090" y="2507445"/>
            <a:ext cx="2476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Skeleton</a:t>
            </a:r>
            <a:r>
              <a:rPr lang="ko-KR" altLang="en-US" sz="1400" dirty="0"/>
              <a:t>의 인식 거리는 최대 </a:t>
            </a:r>
            <a:r>
              <a:rPr lang="en-US" altLang="ko-KR" sz="1400" dirty="0"/>
              <a:t>4m</a:t>
            </a:r>
            <a:r>
              <a:rPr lang="ko-KR" altLang="en-US" sz="1400" dirty="0"/>
              <a:t>이다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784205E-B1B2-4CCF-B8C5-21C149B55B7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48" y="4265788"/>
            <a:ext cx="2846658" cy="160632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ABC824B-943E-49C1-A204-B90121FE91AA}"/>
              </a:ext>
            </a:extLst>
          </p:cNvPr>
          <p:cNvSpPr txBox="1"/>
          <p:nvPr/>
        </p:nvSpPr>
        <p:spPr>
          <a:xfrm>
            <a:off x="656947" y="3896456"/>
            <a:ext cx="2547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(2) </a:t>
            </a:r>
            <a:r>
              <a:rPr lang="ko-KR" altLang="en-US" dirty="0"/>
              <a:t>정면에서의 한정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B0B6CB-8984-4BC7-83DE-A40D9C15FB02}"/>
              </a:ext>
            </a:extLst>
          </p:cNvPr>
          <p:cNvSpPr txBox="1"/>
          <p:nvPr/>
        </p:nvSpPr>
        <p:spPr>
          <a:xfrm>
            <a:off x="3619130" y="4699617"/>
            <a:ext cx="24768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누워 있거나 정면이 아니면 인식률과 정확도가 현저하게 떨어진다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7D756C-AF8A-49B0-B74B-0F85F34A046A}"/>
              </a:ext>
            </a:extLst>
          </p:cNvPr>
          <p:cNvSpPr txBox="1"/>
          <p:nvPr/>
        </p:nvSpPr>
        <p:spPr>
          <a:xfrm>
            <a:off x="6306107" y="3821416"/>
            <a:ext cx="2547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(4) </a:t>
            </a:r>
            <a:r>
              <a:rPr lang="ko-KR" altLang="en-US" dirty="0"/>
              <a:t>인식 오류</a:t>
            </a:r>
            <a:r>
              <a:rPr lang="en-US" altLang="ko-KR" dirty="0"/>
              <a:t>_2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33A362-4934-40A0-B8A5-B51D3F011D37}"/>
              </a:ext>
            </a:extLst>
          </p:cNvPr>
          <p:cNvSpPr txBox="1"/>
          <p:nvPr/>
        </p:nvSpPr>
        <p:spPr>
          <a:xfrm>
            <a:off x="9527655" y="4591896"/>
            <a:ext cx="24768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사람이 존재하지 않으나 비슷한 구조물을 사람으로 인식함</a:t>
            </a:r>
            <a:r>
              <a:rPr lang="en-US" altLang="ko-KR" sz="1400" dirty="0"/>
              <a:t>. </a:t>
            </a:r>
            <a:endParaRPr lang="ko-KR" altLang="en-US" sz="1400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868BAA97-E33A-4319-8A40-9DBB4037BC7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616" y="4525739"/>
            <a:ext cx="1219755" cy="108642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6A4EC3EC-5444-413D-8DC5-346793E4647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107" y="4265788"/>
            <a:ext cx="1809509" cy="1606326"/>
          </a:xfrm>
          <a:prstGeom prst="rect">
            <a:avLst/>
          </a:prstGeom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id="{1127A01E-F9A5-44DC-A93F-EEED613653D6}"/>
              </a:ext>
            </a:extLst>
          </p:cNvPr>
          <p:cNvSpPr/>
          <p:nvPr/>
        </p:nvSpPr>
        <p:spPr>
          <a:xfrm>
            <a:off x="8219872" y="2665379"/>
            <a:ext cx="321013" cy="505105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E23B4A9-EDDF-4F63-9378-F12DCC0C1E4E}"/>
              </a:ext>
            </a:extLst>
          </p:cNvPr>
          <p:cNvSpPr/>
          <p:nvPr/>
        </p:nvSpPr>
        <p:spPr>
          <a:xfrm>
            <a:off x="8693285" y="5113539"/>
            <a:ext cx="321013" cy="505105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433F031-1543-4AAE-84AA-B0698B1F6FCC}"/>
              </a:ext>
            </a:extLst>
          </p:cNvPr>
          <p:cNvSpPr/>
          <p:nvPr/>
        </p:nvSpPr>
        <p:spPr>
          <a:xfrm>
            <a:off x="2453012" y="5145894"/>
            <a:ext cx="877284" cy="369332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455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6F0C7C-6E88-438E-82AB-30CA03CA7B59}"/>
              </a:ext>
            </a:extLst>
          </p:cNvPr>
          <p:cNvSpPr txBox="1"/>
          <p:nvPr/>
        </p:nvSpPr>
        <p:spPr>
          <a:xfrm>
            <a:off x="4823534" y="2385542"/>
            <a:ext cx="25449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Q&amp;A</a:t>
            </a:r>
            <a:endParaRPr lang="ko-KR" altLang="en-US" sz="8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989A54-4192-4090-8A04-DF3EEC9E13E9}"/>
              </a:ext>
            </a:extLst>
          </p:cNvPr>
          <p:cNvSpPr/>
          <p:nvPr/>
        </p:nvSpPr>
        <p:spPr>
          <a:xfrm>
            <a:off x="3357239" y="3629081"/>
            <a:ext cx="5477522" cy="6340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328</Words>
  <Application>Microsoft Office PowerPoint</Application>
  <PresentationFormat>와이드스크린</PresentationFormat>
  <Paragraphs>48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굴림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이 대홍</cp:lastModifiedBy>
  <cp:revision>46</cp:revision>
  <dcterms:created xsi:type="dcterms:W3CDTF">2017-05-29T09:12:16Z</dcterms:created>
  <dcterms:modified xsi:type="dcterms:W3CDTF">2018-10-11T02:08:19Z</dcterms:modified>
</cp:coreProperties>
</file>