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handoutMasterIdLst>
    <p:handoutMasterId r:id="rId13"/>
  </p:handoutMasterIdLst>
  <p:sldIdLst>
    <p:sldId id="342" r:id="rId2"/>
    <p:sldId id="361" r:id="rId3"/>
    <p:sldId id="356" r:id="rId4"/>
    <p:sldId id="363" r:id="rId5"/>
    <p:sldId id="362" r:id="rId6"/>
    <p:sldId id="364" r:id="rId7"/>
    <p:sldId id="360" r:id="rId8"/>
    <p:sldId id="365" r:id="rId9"/>
    <p:sldId id="367" r:id="rId10"/>
    <p:sldId id="3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C9A8"/>
    <a:srgbClr val="FABFA4"/>
    <a:srgbClr val="3A88CA"/>
    <a:srgbClr val="3737DD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323" autoAdjust="0"/>
    <p:restoredTop sz="88235" autoAdjust="0"/>
  </p:normalViewPr>
  <p:slideViewPr>
    <p:cSldViewPr snapToGrid="0">
      <p:cViewPr varScale="1">
        <p:scale>
          <a:sx n="100" d="100"/>
          <a:sy n="100" d="100"/>
        </p:scale>
        <p:origin x="192" y="90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07.11.2018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07.11.2018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96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07.11.2018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EDUM</a:t>
            </a:r>
          </a:p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Emergency Detection CCTV Using Machine Learning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sz="18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61773" y="4373393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spc="300" dirty="0">
                <a:solidFill>
                  <a:schemeClr val="bg1"/>
                </a:solidFill>
                <a:ea typeface="Karla" pitchFamily="2" charset="0"/>
                <a:cs typeface="Poppins" panose="02000000000000000000" pitchFamily="2" charset="0"/>
              </a:rPr>
              <a:t>FREE PPT TEMPLATE BY DELIGHT.</a:t>
            </a: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30225" y="5341549"/>
            <a:ext cx="267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 </a:t>
            </a:r>
            <a:r>
              <a:rPr lang="en-US" altLang="ko-KR" dirty="0"/>
              <a:t>201600784 </a:t>
            </a:r>
            <a:r>
              <a:rPr lang="ko-KR" altLang="en-US" dirty="0"/>
              <a:t>김준영</a:t>
            </a: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#8. Q&amp;A</a:t>
            </a:r>
            <a:endParaRPr lang="ko-KR" altLang="en-US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2214561" y="4245089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ea"/>
                <a:ea typeface="+mn-ea"/>
              </a:rPr>
              <a:t>Q &amp; 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6514" y="2540000"/>
            <a:ext cx="81425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/>
              <a:t>Thank you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6444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#1. Part </a:t>
            </a:r>
            <a:r>
              <a:rPr lang="ko-KR" altLang="en-US" sz="2400" b="1" dirty="0"/>
              <a:t>소개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C61926-0C52-429A-B3FC-1174DD44B125}"/>
              </a:ext>
            </a:extLst>
          </p:cNvPr>
          <p:cNvSpPr txBox="1"/>
          <p:nvPr/>
        </p:nvSpPr>
        <p:spPr>
          <a:xfrm>
            <a:off x="318086" y="1536933"/>
            <a:ext cx="5298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Web server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C4373-2848-4A9A-A459-010B300A33D4}"/>
              </a:ext>
            </a:extLst>
          </p:cNvPr>
          <p:cNvSpPr txBox="1"/>
          <p:nvPr/>
        </p:nvSpPr>
        <p:spPr>
          <a:xfrm>
            <a:off x="507999" y="2040523"/>
            <a:ext cx="528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실시간으로 카메라의 상태를 알려주는 웹 서버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02E1E1B-0498-4309-AEB6-2844B8B589E4}"/>
              </a:ext>
            </a:extLst>
          </p:cNvPr>
          <p:cNvCxnSpPr/>
          <p:nvPr/>
        </p:nvCxnSpPr>
        <p:spPr>
          <a:xfrm>
            <a:off x="2772227" y="2425245"/>
            <a:ext cx="0" cy="5008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07853D-5096-4D62-B3D2-1D18289100B2}"/>
              </a:ext>
            </a:extLst>
          </p:cNvPr>
          <p:cNvSpPr txBox="1"/>
          <p:nvPr/>
        </p:nvSpPr>
        <p:spPr>
          <a:xfrm>
            <a:off x="964279" y="3164114"/>
            <a:ext cx="400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무엇을 통해서 구현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450CBF50-3998-4C53-AF85-1580529C6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1" y="3771469"/>
            <a:ext cx="4506300" cy="2228115"/>
          </a:xfrm>
          <a:prstGeom prst="rect">
            <a:avLst/>
          </a:prstGeom>
        </p:spPr>
      </p:pic>
      <p:cxnSp>
        <p:nvCxnSpPr>
          <p:cNvPr id="16" name="꺾인 연결선 1027">
            <a:extLst>
              <a:ext uri="{FF2B5EF4-FFF2-40B4-BE49-F238E27FC236}">
                <a16:creationId xmlns:a16="http://schemas.microsoft.com/office/drawing/2014/main" id="{10548517-CF52-4025-87E8-73ACCE521B03}"/>
              </a:ext>
            </a:extLst>
          </p:cNvPr>
          <p:cNvCxnSpPr/>
          <p:nvPr/>
        </p:nvCxnSpPr>
        <p:spPr>
          <a:xfrm flipV="1">
            <a:off x="4970223" y="2055913"/>
            <a:ext cx="2973895" cy="288439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3FE8A0-A13D-4B80-89E9-7CB851B2C509}"/>
              </a:ext>
            </a:extLst>
          </p:cNvPr>
          <p:cNvSpPr txBox="1"/>
          <p:nvPr/>
        </p:nvSpPr>
        <p:spPr>
          <a:xfrm>
            <a:off x="8026399" y="1672611"/>
            <a:ext cx="3802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파이썬을</a:t>
            </a:r>
            <a:r>
              <a:rPr lang="ko-KR" altLang="en-US" dirty="0"/>
              <a:t> </a:t>
            </a:r>
            <a:r>
              <a:rPr lang="ko-KR" altLang="en-US" dirty="0" err="1"/>
              <a:t>기반으로함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인증</a:t>
            </a:r>
            <a:r>
              <a:rPr lang="en-US" altLang="ko-KR" dirty="0"/>
              <a:t>, </a:t>
            </a:r>
            <a:r>
              <a:rPr lang="ko-KR" altLang="en-US" dirty="0"/>
              <a:t>관리와 같은 대부분의  사이트들이 사용하는 기능들이 기본모듈로 제공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AWS, Google Cloud </a:t>
            </a:r>
            <a:r>
              <a:rPr lang="ko-KR" altLang="en-US" dirty="0"/>
              <a:t>등에서 전폭적으로 지원하는 프레임워크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Channels </a:t>
            </a:r>
            <a:r>
              <a:rPr lang="ko-KR" altLang="en-US" dirty="0"/>
              <a:t>라이브러리를 통한 </a:t>
            </a:r>
            <a:r>
              <a:rPr lang="en-US" altLang="ko-KR" dirty="0" err="1"/>
              <a:t>websocket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991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#2. Django channels </a:t>
            </a:r>
            <a:endParaRPr lang="ko-KR" altLang="en-US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7999" y="1323703"/>
            <a:ext cx="529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Django </a:t>
            </a:r>
            <a:r>
              <a:rPr lang="ko-KR" altLang="en-US" b="1" dirty="0"/>
              <a:t>에서는 </a:t>
            </a:r>
            <a:r>
              <a:rPr lang="en-US" altLang="ko-KR" b="1" dirty="0"/>
              <a:t>channels</a:t>
            </a:r>
            <a:r>
              <a:rPr lang="ko-KR" altLang="en-US" b="1" dirty="0"/>
              <a:t>를 통해 </a:t>
            </a:r>
            <a:r>
              <a:rPr lang="en-US" altLang="ko-KR" b="1" dirty="0"/>
              <a:t>Web Socket</a:t>
            </a:r>
            <a:r>
              <a:rPr lang="ko-KR" altLang="en-US" b="1" dirty="0"/>
              <a:t>을 제공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96" y="1693035"/>
            <a:ext cx="519611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Django </a:t>
            </a:r>
            <a:r>
              <a:rPr lang="ko-KR" altLang="en-US" sz="1600" dirty="0"/>
              <a:t>자체는 동기식이지만</a:t>
            </a:r>
            <a:r>
              <a:rPr lang="en-US" altLang="ko-KR" sz="1600" dirty="0"/>
              <a:t>, Channels</a:t>
            </a:r>
            <a:r>
              <a:rPr lang="ko-KR" altLang="en-US" sz="1600" dirty="0"/>
              <a:t>를 사용하면 연결과 소켓을 비 동기 처리한다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ASGI </a:t>
            </a:r>
            <a:r>
              <a:rPr lang="ko-KR" altLang="en-US" sz="1600" dirty="0"/>
              <a:t>프로토콜을 통해 통신을 수행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HTTP</a:t>
            </a:r>
            <a:r>
              <a:rPr lang="ko-KR" altLang="en-US" sz="1600" dirty="0"/>
              <a:t> </a:t>
            </a:r>
            <a:r>
              <a:rPr lang="en-US" altLang="ko-KR" sz="1600" dirty="0"/>
              <a:t>request</a:t>
            </a:r>
            <a:r>
              <a:rPr lang="ko-KR" altLang="en-US" sz="1600" dirty="0"/>
              <a:t>는 여전히 같은 방식으로 작동하지만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채널을 경유 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Consumer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channel</a:t>
            </a:r>
            <a:r>
              <a:rPr lang="ko-KR" altLang="en-US" sz="1600" dirty="0"/>
              <a:t>을 생성하고</a:t>
            </a:r>
            <a:r>
              <a:rPr lang="en-US" altLang="ko-KR" sz="1600" dirty="0"/>
              <a:t>, channel layer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channel</a:t>
            </a:r>
            <a:r>
              <a:rPr lang="ko-KR" altLang="en-US" sz="1600" dirty="0"/>
              <a:t>들 간의 소통을 수행</a:t>
            </a:r>
            <a:endParaRPr lang="en-US" altLang="ko-KR" sz="1600" dirty="0"/>
          </a:p>
        </p:txBody>
      </p:sp>
      <p:pic>
        <p:nvPicPr>
          <p:cNvPr id="5122" name="Picture 2" descr="C:\Users\305\Desktop\김준영\channe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246" y="1323703"/>
            <a:ext cx="4899233" cy="538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305\Desktop\김준영\django_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11" y="4281559"/>
            <a:ext cx="3607017" cy="257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꺾인 연결선 7"/>
          <p:cNvCxnSpPr>
            <a:stCxn id="5123" idx="3"/>
            <a:endCxn id="5122" idx="1"/>
          </p:cNvCxnSpPr>
          <p:nvPr/>
        </p:nvCxnSpPr>
        <p:spPr>
          <a:xfrm flipV="1">
            <a:off x="4702628" y="4018281"/>
            <a:ext cx="1755618" cy="1551499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50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b="1" dirty="0"/>
              <a:t>#3. Channel layer</a:t>
            </a:r>
            <a:endParaRPr lang="ko-KR" altLang="en-US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B866D26-DF6D-4B09-97D0-FD46F2A69C6E}"/>
              </a:ext>
            </a:extLst>
          </p:cNvPr>
          <p:cNvSpPr txBox="1"/>
          <p:nvPr/>
        </p:nvSpPr>
        <p:spPr>
          <a:xfrm>
            <a:off x="507999" y="1586204"/>
            <a:ext cx="4241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Channel layer</a:t>
            </a:r>
            <a:r>
              <a:rPr lang="ko-KR" altLang="en-US" dirty="0"/>
              <a:t>는 의사소통 시스템으로</a:t>
            </a:r>
            <a:endParaRPr lang="en-US" altLang="ko-KR" dirty="0"/>
          </a:p>
          <a:p>
            <a:r>
              <a:rPr lang="ko-KR" altLang="en-US" dirty="0"/>
              <a:t>소비자들 혹은 </a:t>
            </a:r>
            <a:r>
              <a:rPr lang="en-US" altLang="ko-KR" dirty="0"/>
              <a:t>Django</a:t>
            </a:r>
            <a:r>
              <a:rPr lang="ko-KR" altLang="en-US" dirty="0"/>
              <a:t>의 다른 부분들과 의사소통을 할 수 있게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847C9-0450-4300-945C-B0D04B25E7E1}"/>
              </a:ext>
            </a:extLst>
          </p:cNvPr>
          <p:cNvSpPr txBox="1"/>
          <p:nvPr/>
        </p:nvSpPr>
        <p:spPr>
          <a:xfrm>
            <a:off x="634481" y="2852009"/>
            <a:ext cx="3769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) Channel </a:t>
            </a:r>
          </a:p>
          <a:p>
            <a:r>
              <a:rPr lang="en-US" altLang="ko-KR" dirty="0"/>
              <a:t>Channel</a:t>
            </a:r>
            <a:r>
              <a:rPr lang="ko-KR" altLang="en-US" dirty="0"/>
              <a:t>은 메시지를 보낼 수 있는 우편함 개념으로 각 채널은 이름을 갖고 있으며</a:t>
            </a:r>
            <a:r>
              <a:rPr lang="en-US" altLang="ko-KR" dirty="0"/>
              <a:t>, </a:t>
            </a:r>
            <a:r>
              <a:rPr lang="ko-KR" altLang="en-US" dirty="0"/>
              <a:t>누구든지 채널에 메시지를 보낼 수 있음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058B5-477E-4AC7-817C-C9DE8B78F424}"/>
              </a:ext>
            </a:extLst>
          </p:cNvPr>
          <p:cNvSpPr txBox="1"/>
          <p:nvPr/>
        </p:nvSpPr>
        <p:spPr>
          <a:xfrm>
            <a:off x="634481" y="4676040"/>
            <a:ext cx="3872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ii)</a:t>
            </a:r>
            <a:r>
              <a:rPr lang="ko-KR" altLang="en-US" dirty="0"/>
              <a:t> </a:t>
            </a:r>
            <a:r>
              <a:rPr lang="en-US" altLang="ko-KR" dirty="0"/>
              <a:t>Group</a:t>
            </a:r>
          </a:p>
          <a:p>
            <a:r>
              <a:rPr lang="en-US" altLang="ko-KR" dirty="0"/>
              <a:t>Group</a:t>
            </a:r>
            <a:r>
              <a:rPr lang="ko-KR" altLang="en-US" dirty="0"/>
              <a:t>은 채널들의 그룹으로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해당 그룹 이름을 가진 사용자는 그룹의 모든 채널에게 메시지를 보낼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C316574-DC75-411D-AFD8-44D3D9A0A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074" y="1586204"/>
            <a:ext cx="5395428" cy="2072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F47129-A8B0-4DAE-A058-AF72F231A7B6}"/>
              </a:ext>
            </a:extLst>
          </p:cNvPr>
          <p:cNvSpPr txBox="1"/>
          <p:nvPr/>
        </p:nvSpPr>
        <p:spPr>
          <a:xfrm>
            <a:off x="5822302" y="4329337"/>
            <a:ext cx="3918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CamConsumer</a:t>
            </a:r>
            <a:r>
              <a:rPr lang="ko-KR" altLang="en-US" dirty="0"/>
              <a:t>는 </a:t>
            </a:r>
            <a:r>
              <a:rPr lang="en-US" altLang="ko-KR" dirty="0"/>
              <a:t>cameras </a:t>
            </a:r>
            <a:r>
              <a:rPr lang="ko-KR" altLang="en-US" dirty="0"/>
              <a:t>그룹에 </a:t>
            </a:r>
            <a:r>
              <a:rPr lang="en-US" altLang="ko-KR" dirty="0"/>
              <a:t>connect </a:t>
            </a:r>
            <a:r>
              <a:rPr lang="ko-KR" altLang="en-US" dirty="0"/>
              <a:t>하여 그룹에 존재하는 모든 </a:t>
            </a:r>
            <a:r>
              <a:rPr lang="en-US" altLang="ko-KR" dirty="0"/>
              <a:t>channel(consumer)</a:t>
            </a:r>
            <a:r>
              <a:rPr lang="ko-KR" altLang="en-US" dirty="0"/>
              <a:t>에게 메시지를 보낼 수 있음</a:t>
            </a:r>
          </a:p>
        </p:txBody>
      </p:sp>
    </p:spTree>
    <p:extLst>
      <p:ext uri="{BB962C8B-B14F-4D97-AF65-F5344CB8AC3E}">
        <p14:creationId xmlns:p14="http://schemas.microsoft.com/office/powerpoint/2010/main" val="320037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#4. Django signals</a:t>
            </a:r>
            <a:endParaRPr lang="ko-KR" altLang="en-US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76B7A3-3F23-443D-944F-A497D13F8915}"/>
              </a:ext>
            </a:extLst>
          </p:cNvPr>
          <p:cNvSpPr txBox="1"/>
          <p:nvPr/>
        </p:nvSpPr>
        <p:spPr>
          <a:xfrm>
            <a:off x="552468" y="1567755"/>
            <a:ext cx="427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Django post save signal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BE54F-3B7E-4CC9-84F5-735339C48898}"/>
              </a:ext>
            </a:extLst>
          </p:cNvPr>
          <p:cNvSpPr txBox="1"/>
          <p:nvPr/>
        </p:nvSpPr>
        <p:spPr>
          <a:xfrm>
            <a:off x="548175" y="2270847"/>
            <a:ext cx="4278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Django</a:t>
            </a:r>
            <a:r>
              <a:rPr lang="ko-KR" altLang="en-US" sz="1600" dirty="0"/>
              <a:t>는 어떤 특정한 일을 수행할 때마다 알려줄 것을 설정하고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 때에 지정한 동작을 수행할 수 있는 </a:t>
            </a:r>
            <a:r>
              <a:rPr lang="en-US" altLang="ko-KR" sz="1600" dirty="0"/>
              <a:t>signal</a:t>
            </a:r>
            <a:r>
              <a:rPr lang="ko-KR" altLang="en-US" sz="1600" dirty="0"/>
              <a:t>을 발생하는 기능을 지원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E6A7C-5BBC-4CE5-B1CF-4D2F30461973}"/>
              </a:ext>
            </a:extLst>
          </p:cNvPr>
          <p:cNvSpPr txBox="1"/>
          <p:nvPr/>
        </p:nvSpPr>
        <p:spPr>
          <a:xfrm>
            <a:off x="548174" y="3273519"/>
            <a:ext cx="4278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그 중 </a:t>
            </a:r>
            <a:r>
              <a:rPr lang="en-US" altLang="ko-KR" sz="1600" dirty="0"/>
              <a:t>post save signal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django</a:t>
            </a:r>
            <a:r>
              <a:rPr lang="ko-KR" altLang="en-US" sz="1600" dirty="0"/>
              <a:t>의 </a:t>
            </a:r>
            <a:r>
              <a:rPr lang="en-US" altLang="ko-KR" sz="1600" dirty="0"/>
              <a:t>save()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DB</a:t>
            </a:r>
            <a:r>
              <a:rPr lang="ko-KR" altLang="en-US" sz="1600" dirty="0"/>
              <a:t>가 변화된 것이 감지되면 </a:t>
            </a:r>
            <a:r>
              <a:rPr lang="en-US" altLang="ko-KR" sz="1600" dirty="0"/>
              <a:t>signal</a:t>
            </a:r>
            <a:r>
              <a:rPr lang="ko-KR" altLang="en-US" sz="1600" dirty="0"/>
              <a:t>을 발생시킴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3F665-4A39-44F2-B720-5CE8B2A328B8}"/>
              </a:ext>
            </a:extLst>
          </p:cNvPr>
          <p:cNvSpPr txBox="1"/>
          <p:nvPr/>
        </p:nvSpPr>
        <p:spPr>
          <a:xfrm>
            <a:off x="5781290" y="5062289"/>
            <a:ext cx="4370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Post_save</a:t>
            </a:r>
            <a:r>
              <a:rPr lang="en-US" altLang="ko-KR" dirty="0"/>
              <a:t> signal</a:t>
            </a:r>
            <a:r>
              <a:rPr lang="ko-KR" altLang="en-US" dirty="0"/>
              <a:t>이 발생하면 </a:t>
            </a:r>
            <a:r>
              <a:rPr lang="en-US" altLang="ko-KR" dirty="0" err="1"/>
              <a:t>announce_cam_stat</a:t>
            </a:r>
            <a:r>
              <a:rPr lang="en-US" altLang="ko-KR" dirty="0"/>
              <a:t> </a:t>
            </a:r>
            <a:r>
              <a:rPr lang="ko-KR" altLang="en-US" dirty="0"/>
              <a:t>함수를 통해 </a:t>
            </a:r>
            <a:r>
              <a:rPr lang="en-US" altLang="ko-KR" dirty="0"/>
              <a:t>cameras </a:t>
            </a:r>
            <a:r>
              <a:rPr lang="ko-KR" altLang="en-US" dirty="0"/>
              <a:t>그룹에 있는 </a:t>
            </a:r>
            <a:r>
              <a:rPr lang="en-US" altLang="ko-KR" dirty="0"/>
              <a:t>channel</a:t>
            </a:r>
            <a:r>
              <a:rPr lang="ko-KR" altLang="en-US" dirty="0"/>
              <a:t>들에게 메시지를 전송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A748CF-BD8C-4CB7-BB55-9E63EF94A2D8}"/>
              </a:ext>
            </a:extLst>
          </p:cNvPr>
          <p:cNvSpPr txBox="1"/>
          <p:nvPr/>
        </p:nvSpPr>
        <p:spPr>
          <a:xfrm>
            <a:off x="548174" y="4155502"/>
            <a:ext cx="4159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Object detection </a:t>
            </a:r>
            <a:r>
              <a:rPr lang="ko-KR" altLang="en-US" sz="1600" dirty="0"/>
              <a:t>시스템은 상황 감지 시</a:t>
            </a:r>
            <a:endParaRPr lang="en-US" altLang="ko-KR" sz="1600" dirty="0"/>
          </a:p>
          <a:p>
            <a:r>
              <a:rPr lang="en-US" altLang="ko-KR" sz="1600" dirty="0"/>
              <a:t>POST request</a:t>
            </a:r>
            <a:r>
              <a:rPr lang="ko-KR" altLang="en-US" sz="1600" dirty="0"/>
              <a:t>를 </a:t>
            </a:r>
            <a:r>
              <a:rPr lang="en-US" altLang="ko-KR" sz="1600" dirty="0"/>
              <a:t>Django</a:t>
            </a:r>
            <a:r>
              <a:rPr lang="ko-KR" altLang="en-US" sz="1600" dirty="0"/>
              <a:t>로 전송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B8EAFD-047A-4136-8868-59F8B3FC9338}"/>
              </a:ext>
            </a:extLst>
          </p:cNvPr>
          <p:cNvSpPr txBox="1"/>
          <p:nvPr/>
        </p:nvSpPr>
        <p:spPr>
          <a:xfrm>
            <a:off x="558431" y="4902338"/>
            <a:ext cx="4292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Django</a:t>
            </a:r>
            <a:r>
              <a:rPr lang="ko-KR" altLang="en-US" sz="1600" dirty="0"/>
              <a:t>는 전송 받은 </a:t>
            </a:r>
            <a:r>
              <a:rPr lang="en-US" altLang="ko-KR" sz="1600" dirty="0"/>
              <a:t>request</a:t>
            </a:r>
            <a:r>
              <a:rPr lang="ko-KR" altLang="en-US" sz="1600" dirty="0"/>
              <a:t>로부터 정보를 추출하여 </a:t>
            </a:r>
            <a:r>
              <a:rPr lang="en-US" altLang="ko-KR" sz="1600" dirty="0"/>
              <a:t>save()</a:t>
            </a:r>
            <a:r>
              <a:rPr lang="ko-KR" altLang="en-US" sz="1600" dirty="0"/>
              <a:t>를 통해 저장</a:t>
            </a:r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26B404F7-AE8F-4938-911B-57916D5D3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516" y="1989195"/>
            <a:ext cx="6782388" cy="12497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97A1474-7B22-4074-9D8F-3FF94256F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81" y="1998899"/>
            <a:ext cx="4092295" cy="211092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E70B1D4-AE53-49B6-AD07-ED7D4F350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43" y="1824811"/>
            <a:ext cx="5173429" cy="307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b="1"/>
              <a:t>#5. WebSocket</a:t>
            </a:r>
          </a:p>
          <a:p>
            <a:endParaRPr lang="ko-KR" altLang="en-US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BD01C2D-5C44-4C33-A4EF-51F7569BA166}"/>
              </a:ext>
            </a:extLst>
          </p:cNvPr>
          <p:cNvSpPr txBox="1"/>
          <p:nvPr/>
        </p:nvSpPr>
        <p:spPr>
          <a:xfrm>
            <a:off x="578498" y="1586204"/>
            <a:ext cx="368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WebSocket</a:t>
            </a:r>
            <a:r>
              <a:rPr lang="ko-KR" altLang="en-US" dirty="0"/>
              <a:t>은 </a:t>
            </a:r>
            <a:r>
              <a:rPr lang="en-US" altLang="ko-KR" dirty="0" err="1"/>
              <a:t>javascript</a:t>
            </a:r>
            <a:r>
              <a:rPr lang="ko-KR" altLang="en-US" dirty="0"/>
              <a:t>를 통해 구현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46E97-03EC-4C13-A95C-3447B69E8C94}"/>
              </a:ext>
            </a:extLst>
          </p:cNvPr>
          <p:cNvSpPr txBox="1"/>
          <p:nvPr/>
        </p:nvSpPr>
        <p:spPr>
          <a:xfrm>
            <a:off x="578498" y="2226608"/>
            <a:ext cx="3685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장고에서는</a:t>
            </a:r>
            <a:endParaRPr lang="en-US" altLang="ko-KR" dirty="0"/>
          </a:p>
          <a:p>
            <a:r>
              <a:rPr lang="en-US" altLang="ko-KR" dirty="0"/>
              <a:t>Channels/</a:t>
            </a:r>
            <a:r>
              <a:rPr lang="en-US" altLang="ko-KR" dirty="0" err="1"/>
              <a:t>js</a:t>
            </a:r>
            <a:r>
              <a:rPr lang="en-US" altLang="ko-KR" dirty="0"/>
              <a:t>/websocketbridge.js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include</a:t>
            </a:r>
            <a:r>
              <a:rPr lang="ko-KR" altLang="en-US" dirty="0"/>
              <a:t>하여 </a:t>
            </a:r>
            <a:r>
              <a:rPr lang="en-US" altLang="ko-KR" dirty="0" err="1"/>
              <a:t>websocket</a:t>
            </a:r>
            <a:r>
              <a:rPr lang="ko-KR" altLang="en-US" dirty="0"/>
              <a:t>을 쓸 수 있도록 지원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0AC57C3-0954-46C8-8234-A317BB5D1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31" y="2299061"/>
            <a:ext cx="5770484" cy="4161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F27C5A4-E3AB-4C98-B593-ACC83FC88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640" y="3148750"/>
            <a:ext cx="5837457" cy="278527"/>
          </a:xfrm>
          <a:prstGeom prst="rect">
            <a:avLst/>
          </a:prstGeom>
        </p:spPr>
      </p:pic>
      <p:pic>
        <p:nvPicPr>
          <p:cNvPr id="21" name="그림 20" descr="개체이(가) 표시된 사진&#10;&#10;자동 생성된 설명">
            <a:extLst>
              <a:ext uri="{FF2B5EF4-FFF2-40B4-BE49-F238E27FC236}">
                <a16:creationId xmlns:a16="http://schemas.microsoft.com/office/drawing/2014/main" id="{6EEF863C-CB78-41C6-AC31-C0EA8A56F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679" y="3682631"/>
            <a:ext cx="5332368" cy="5364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11CF3DA-6D1F-417F-BB7E-03577A216FE0}"/>
              </a:ext>
            </a:extLst>
          </p:cNvPr>
          <p:cNvSpPr txBox="1"/>
          <p:nvPr/>
        </p:nvSpPr>
        <p:spPr>
          <a:xfrm>
            <a:off x="690465" y="3797559"/>
            <a:ext cx="348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60824E4-5EEC-45C9-994A-E25E52BE3D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940" y="4394706"/>
            <a:ext cx="7688060" cy="60804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18B411A-6F40-465E-A372-69FFC735DD9B}"/>
              </a:ext>
            </a:extLst>
          </p:cNvPr>
          <p:cNvSpPr txBox="1"/>
          <p:nvPr/>
        </p:nvSpPr>
        <p:spPr>
          <a:xfrm>
            <a:off x="690465" y="4015805"/>
            <a:ext cx="2985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Listen</a:t>
            </a:r>
            <a:r>
              <a:rPr lang="ko-KR" altLang="en-US" dirty="0"/>
              <a:t>을 통해 다른 채널로부터 받은 메시지를 처리</a:t>
            </a:r>
          </a:p>
        </p:txBody>
      </p:sp>
      <p:pic>
        <p:nvPicPr>
          <p:cNvPr id="32" name="그림 31" descr="실내이(가) 표시된 사진&#10;&#10;자동 생성된 설명">
            <a:extLst>
              <a:ext uri="{FF2B5EF4-FFF2-40B4-BE49-F238E27FC236}">
                <a16:creationId xmlns:a16="http://schemas.microsoft.com/office/drawing/2014/main" id="{9D5813AA-F007-4CC5-B424-425177E58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6" y="5034193"/>
            <a:ext cx="5571429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4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b="1"/>
              <a:t>#6</a:t>
            </a:r>
            <a:r>
              <a:rPr lang="en-US" altLang="ko-KR" sz="2400" b="1" dirty="0">
                <a:cs typeface="Calibri"/>
              </a:rPr>
              <a:t>. 로그인 세션</a:t>
            </a:r>
            <a:endParaRPr lang="ko-KR" altLang="en-US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2214561" y="4245089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b="1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872" y="1596030"/>
            <a:ext cx="534472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ko-KR" b="1">
                <a:latin typeface="맑은 고딕"/>
                <a:ea typeface="맑은 고딕"/>
                <a:cs typeface="Calibri"/>
              </a:rPr>
              <a:t>Django auth_views</a:t>
            </a:r>
            <a:endParaRPr lang="en-US" altLang="ko-KR" b="1" dirty="0">
              <a:latin typeface="맑은 고딕"/>
              <a:ea typeface="맑은 고딕"/>
              <a:cs typeface="Calibri"/>
            </a:endParaRP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B08AD946-9579-4560-A4AA-2BFD8B4A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878" y="2255818"/>
            <a:ext cx="5870811" cy="265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567CEA-9EE0-43F2-82BB-1804F8B6498C}"/>
              </a:ext>
            </a:extLst>
          </p:cNvPr>
          <p:cNvSpPr txBox="1"/>
          <p:nvPr/>
        </p:nvSpPr>
        <p:spPr>
          <a:xfrm>
            <a:off x="504966" y="2387220"/>
            <a:ext cx="5188423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Django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는 auth</a:t>
            </a:r>
            <a:r>
              <a:rPr lang="ko-KR" altLang="en-US" dirty="0">
                <a:latin typeface="맑은 고딕"/>
                <a:ea typeface="맑은 고딕"/>
              </a:rPr>
              <a:t>_views를 경로에 추가하고, templates/registration/lo</a:t>
            </a:r>
            <a:r>
              <a:rPr lang="ko-KR" altLang="en-US">
                <a:latin typeface="맑은 고딕"/>
                <a:ea typeface="맑은 고딕"/>
              </a:rPr>
              <a:t>gin.html 파일을 생성해주면 로그인 세션을 사용할 수 있음</a:t>
            </a:r>
            <a:endParaRPr lang="ko-KR" altLang="en-US" dirty="0">
              <a:latin typeface="맑은 고딕"/>
              <a:ea typeface="맑은 고딕"/>
            </a:endParaRP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7A26A8B0-140A-4B84-9A30-B9292B2CD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385" y="2846136"/>
            <a:ext cx="6189259" cy="3809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D85D3E-2839-468A-BAE5-00A6EBF2DD44}"/>
              </a:ext>
            </a:extLst>
          </p:cNvPr>
          <p:cNvSpPr txBox="1"/>
          <p:nvPr/>
        </p:nvSpPr>
        <p:spPr>
          <a:xfrm>
            <a:off x="504967" y="3535907"/>
            <a:ext cx="3766782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즉, 로그인 시에 사용되는 User 정보는 </a:t>
            </a:r>
            <a:r>
              <a:rPr lang="ko-KR" altLang="en-US">
                <a:latin typeface="맑은 고딕"/>
                <a:ea typeface="맑은 고딕"/>
              </a:rPr>
              <a:t>createsuperser를 통해 생성한 user와 같은 모델을 사용함.</a:t>
            </a:r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957D21-5042-4E13-A09A-048A72C5C709}"/>
              </a:ext>
            </a:extLst>
          </p:cNvPr>
          <p:cNvSpPr txBox="1"/>
          <p:nvPr/>
        </p:nvSpPr>
        <p:spPr>
          <a:xfrm>
            <a:off x="504966" y="4752832"/>
            <a:ext cx="3846394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SMS 서비스 제공을 위해선 감시요원의 전화번호를 저장하기 </a:t>
            </a:r>
            <a:r>
              <a:rPr lang="ko-KR" altLang="en-US">
                <a:latin typeface="맑은 고딕"/>
                <a:ea typeface="맑은 고딕"/>
              </a:rPr>
              <a:t>위해 User모델을 extend 할 필요가 있음</a:t>
            </a:r>
            <a:endParaRPr lang="ko-KR" altLang="en-US" dirty="0">
              <a:latin typeface="맑은 고딕"/>
              <a:ea typeface="맑은 고딕"/>
            </a:endParaRPr>
          </a:p>
        </p:txBody>
      </p:sp>
      <p:pic>
        <p:nvPicPr>
          <p:cNvPr id="15" name="그림 15">
            <a:extLst>
              <a:ext uri="{FF2B5EF4-FFF2-40B4-BE49-F238E27FC236}">
                <a16:creationId xmlns:a16="http://schemas.microsoft.com/office/drawing/2014/main" id="{6904358C-2661-4AFB-BBF9-32187D7EE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385" y="3629405"/>
            <a:ext cx="5904931" cy="8957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1B7DDE-CE58-44D7-A56F-7CA61EFD64C5}"/>
              </a:ext>
            </a:extLst>
          </p:cNvPr>
          <p:cNvSpPr txBox="1"/>
          <p:nvPr/>
        </p:nvSpPr>
        <p:spPr>
          <a:xfrm>
            <a:off x="5702489" y="4980295"/>
            <a:ext cx="5768452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dirty="0">
                <a:latin typeface="맑은 고딕"/>
                <a:ea typeface="맑은 고딕"/>
              </a:rPr>
              <a:t>models.OneToOneField()를 통하여 기존 User 모델을 유지하고, Profile이라는 테이블을 새로 생성하여 </a:t>
            </a:r>
            <a:r>
              <a:rPr lang="en-US" altLang="ko-KR">
                <a:latin typeface="맑은 고딕"/>
                <a:ea typeface="맑은 고딕"/>
              </a:rPr>
              <a:t>감시요원의 전화번호를 저장</a:t>
            </a:r>
          </a:p>
        </p:txBody>
      </p:sp>
    </p:spTree>
    <p:extLst>
      <p:ext uri="{BB962C8B-B14F-4D97-AF65-F5344CB8AC3E}">
        <p14:creationId xmlns:p14="http://schemas.microsoft.com/office/powerpoint/2010/main" val="330969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b="1"/>
              <a:t>#</a:t>
            </a:r>
            <a:r>
              <a:rPr lang="en-US" altLang="ko-KR" sz="2400" b="1">
                <a:latin typeface="Calibri"/>
                <a:cs typeface="Calibri"/>
              </a:rPr>
              <a:t>7. </a:t>
            </a:r>
            <a:r>
              <a:rPr lang="ko-KR" altLang="en-US" sz="2400" b="1"/>
              <a:t>실시간 알림 데모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10EC474-F53E-4BC8-A0BD-8BDD5497D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1558012"/>
            <a:ext cx="5896798" cy="4915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B3CC06-5284-47D5-836B-72C2E775B52D}"/>
              </a:ext>
            </a:extLst>
          </p:cNvPr>
          <p:cNvSpPr txBox="1"/>
          <p:nvPr/>
        </p:nvSpPr>
        <p:spPr>
          <a:xfrm>
            <a:off x="7165910" y="3144418"/>
            <a:ext cx="334035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cs typeface="Calibri"/>
              </a:rPr>
              <a:t>https://youtu.be/ylj19Vdk9W4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94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999" y="641085"/>
            <a:ext cx="452845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b="1"/>
              <a:t># </a:t>
            </a:r>
            <a:r>
              <a:rPr lang="en-US" altLang="ko-KR" sz="2400" b="1">
                <a:latin typeface="Calibri"/>
                <a:ea typeface="맑은 고딕"/>
                <a:cs typeface="Calibri"/>
              </a:rPr>
              <a:t>8.</a:t>
            </a:r>
            <a:r>
              <a:rPr lang="en-US" altLang="ko-KR" sz="2400" b="1" dirty="0">
                <a:latin typeface="Calibri"/>
                <a:ea typeface="맑은 고딕"/>
                <a:cs typeface="Calibri"/>
              </a:rPr>
              <a:t>향후  </a:t>
            </a:r>
            <a:r>
              <a:rPr lang="en-US" altLang="ko-KR" sz="2400" b="1" err="1">
                <a:latin typeface="Calibri"/>
                <a:ea typeface="맑은 고딕"/>
                <a:cs typeface="Calibri"/>
              </a:rPr>
              <a:t>계획</a:t>
            </a:r>
            <a:endParaRPr lang="en-US" altLang="ko-KR" sz="2400" b="1" err="1"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07999" y="1166394"/>
            <a:ext cx="11321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B3B353-5EB6-46E5-B0AD-3AC41DACD6C8}"/>
              </a:ext>
            </a:extLst>
          </p:cNvPr>
          <p:cNvSpPr txBox="1"/>
          <p:nvPr/>
        </p:nvSpPr>
        <p:spPr>
          <a:xfrm>
            <a:off x="774700" y="15875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491B4-EBC4-4A47-BA98-A97259E792E2}"/>
              </a:ext>
            </a:extLst>
          </p:cNvPr>
          <p:cNvSpPr txBox="1"/>
          <p:nvPr/>
        </p:nvSpPr>
        <p:spPr>
          <a:xfrm>
            <a:off x="573205" y="1636594"/>
            <a:ext cx="10192602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 dirty="0">
                <a:latin typeface="맑은 고딕"/>
                <a:ea typeface="맑은 고딕"/>
              </a:rPr>
              <a:t>감시요원이 감지된 상황을 쉽게 알 수 있도록 상황에 대한 짧은 영상 클립을 팝업창에 표시</a:t>
            </a:r>
          </a:p>
          <a:p>
            <a:pPr algn="just"/>
            <a:r>
              <a:rPr lang="ko-KR" altLang="en-US" dirty="0">
                <a:latin typeface="맑은 고딕"/>
                <a:ea typeface="맑은 고딕"/>
              </a:rPr>
              <a:t>   --&gt; </a:t>
            </a:r>
            <a:r>
              <a:rPr lang="ko-KR" altLang="en-US" dirty="0" err="1">
                <a:latin typeface="맑은 고딕"/>
                <a:ea typeface="맑은 고딕"/>
              </a:rPr>
              <a:t>Open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cv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를</a:t>
            </a:r>
            <a:r>
              <a:rPr lang="ko-KR" altLang="en-US" dirty="0">
                <a:latin typeface="맑은 고딕"/>
                <a:ea typeface="맑은 고딕"/>
              </a:rPr>
              <a:t> 통한 영상 저장 및, </a:t>
            </a:r>
            <a:r>
              <a:rPr lang="ko-KR" altLang="en-US" dirty="0" err="1">
                <a:latin typeface="맑은 고딕"/>
                <a:ea typeface="맑은 고딕"/>
              </a:rPr>
              <a:t>Django의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setting.py에서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MEDIA_ROOT를</a:t>
            </a:r>
            <a:r>
              <a:rPr lang="ko-KR" altLang="en-US" dirty="0">
                <a:latin typeface="맑은 고딕"/>
                <a:ea typeface="맑은 고딕"/>
              </a:rPr>
              <a:t> 추가하여 </a:t>
            </a:r>
          </a:p>
          <a:p>
            <a:pPr algn="just"/>
            <a:r>
              <a:rPr lang="ko-KR" altLang="en-US" dirty="0">
                <a:latin typeface="맑은 고딕"/>
                <a:ea typeface="맑은 고딕"/>
              </a:rPr>
              <a:t>        </a:t>
            </a:r>
            <a:r>
              <a:rPr lang="ko-KR" altLang="en-US" dirty="0" err="1">
                <a:latin typeface="맑은 고딕"/>
                <a:ea typeface="맑은 고딕"/>
              </a:rPr>
              <a:t>표시하고자하는</a:t>
            </a:r>
            <a:r>
              <a:rPr lang="ko-KR" altLang="en-US" dirty="0">
                <a:latin typeface="맑은 고딕"/>
                <a:ea typeface="맑은 고딕"/>
              </a:rPr>
              <a:t> 동영상의 경로를 추적하고, </a:t>
            </a:r>
            <a:r>
              <a:rPr lang="ko-KR" altLang="en-US" dirty="0" err="1">
                <a:latin typeface="맑은 고딕"/>
                <a:ea typeface="맑은 고딕"/>
              </a:rPr>
              <a:t>html의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video</a:t>
            </a:r>
            <a:r>
              <a:rPr lang="ko-KR" altLang="en-US" dirty="0">
                <a:latin typeface="맑은 고딕"/>
                <a:ea typeface="맑은 고딕"/>
              </a:rPr>
              <a:t> 태그를 통하여 영상 표시</a:t>
            </a:r>
            <a:endParaRPr lang="ko-KR" dirty="0">
              <a:latin typeface="맑은 고딕"/>
              <a:ea typeface="맑은 고딕"/>
            </a:endParaRPr>
          </a:p>
          <a:p>
            <a:pPr marL="285750" indent="-285750" algn="just">
              <a:buFont typeface="Arial"/>
              <a:buChar char="•"/>
            </a:pPr>
            <a:r>
              <a:rPr lang="ko-KR" altLang="en-US" dirty="0">
                <a:latin typeface="맑은 고딕"/>
                <a:ea typeface="맑은 고딕"/>
              </a:rPr>
              <a:t>주민이 원하는 카메라의 영상을 볼 수 있도록  영상 스트리밍을 제공하는 주민 모니터링 사이트 구현</a:t>
            </a:r>
          </a:p>
          <a:p>
            <a:pPr marL="285750" indent="-285750" algn="just">
              <a:buFont typeface="Arial"/>
              <a:buChar char="•"/>
            </a:pPr>
            <a:endParaRPr lang="ko-KR" altLang="en-US" dirty="0">
              <a:latin typeface="맑은 고딕"/>
              <a:ea typeface="맑은 고딕"/>
            </a:endParaRPr>
          </a:p>
          <a:p>
            <a:pPr marL="285750" indent="-285750" algn="just">
              <a:buFont typeface="Arial"/>
              <a:buChar char="•"/>
            </a:pPr>
            <a:r>
              <a:rPr lang="ko-KR" altLang="en-US" dirty="0">
                <a:latin typeface="맑은 고딕"/>
                <a:ea typeface="맑은 고딕"/>
              </a:rPr>
              <a:t>로그인한 </a:t>
            </a:r>
            <a:r>
              <a:rPr lang="ko-KR" altLang="en-US" dirty="0" err="1">
                <a:latin typeface="맑은 고딕"/>
                <a:ea typeface="맑은 고딕"/>
              </a:rPr>
              <a:t>감시요원에게</a:t>
            </a:r>
            <a:r>
              <a:rPr lang="ko-KR" altLang="en-US" dirty="0">
                <a:latin typeface="맑은 고딕"/>
                <a:ea typeface="맑은 고딕"/>
              </a:rPr>
              <a:t> 감지 상황을 안내하는 SMS 전송</a:t>
            </a:r>
          </a:p>
          <a:p>
            <a:pPr algn="just"/>
            <a:r>
              <a:rPr lang="ko-KR" altLang="en-US" dirty="0">
                <a:latin typeface="맑은 고딕"/>
                <a:ea typeface="맑은 고딕"/>
              </a:rPr>
              <a:t>    --&gt; </a:t>
            </a:r>
            <a:r>
              <a:rPr lang="ko-KR" altLang="en-US" dirty="0" err="1">
                <a:latin typeface="맑은 고딕"/>
                <a:ea typeface="맑은 고딕"/>
              </a:rPr>
              <a:t>coolsms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API와</a:t>
            </a:r>
            <a:r>
              <a:rPr lang="ko-KR" altLang="en-US" dirty="0">
                <a:latin typeface="맑은 고딕"/>
                <a:ea typeface="맑은 고딕"/>
              </a:rPr>
              <a:t> 연동하여 장소 및 상태에 대한 정보를 시간 정보에 따라 </a:t>
            </a:r>
            <a:r>
              <a:rPr lang="ko-KR" altLang="en-US" dirty="0" err="1">
                <a:latin typeface="맑은 고딕"/>
                <a:ea typeface="맑은 고딕"/>
              </a:rPr>
              <a:t>감시요원에게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</a:p>
          <a:p>
            <a:pPr algn="just"/>
            <a:r>
              <a:rPr lang="ko-KR" altLang="en-US" dirty="0">
                <a:latin typeface="맑은 고딕"/>
                <a:ea typeface="맑은 고딕"/>
              </a:rPr>
              <a:t>         전송</a:t>
            </a:r>
            <a:r>
              <a:rPr lang="en-US" altLang="en-US" dirty="0">
                <a:latin typeface="맑은 고딕"/>
                <a:ea typeface="맑은 고딕"/>
              </a:rPr>
              <a:t>,</a:t>
            </a:r>
            <a:r>
              <a:rPr lang="ko-KR" altLang="en-US" dirty="0">
                <a:latin typeface="맑은 고딕"/>
                <a:ea typeface="맑은 고딕"/>
              </a:rPr>
              <a:t> </a:t>
            </a:r>
            <a:r>
              <a:rPr lang="en-US" altLang="ko-KR">
                <a:latin typeface="맑은 고딕"/>
                <a:ea typeface="맑은 고딕"/>
              </a:rPr>
              <a:t>Django에서 지원하는 User model에서 models.OneToOneField()를 통해 감시요원의 </a:t>
            </a:r>
            <a:endParaRPr lang="ko-KR" dirty="0"/>
          </a:p>
          <a:p>
            <a:pPr algn="just"/>
            <a:r>
              <a:rPr lang="en-US" altLang="ko-KR">
                <a:latin typeface="맑은 고딕"/>
                <a:ea typeface="맑은 고딕"/>
              </a:rPr>
              <a:t>         전화번호 정보를 DB에 추가</a:t>
            </a:r>
            <a:endParaRPr lang="en-US" altLang="ko-KR" dirty="0">
              <a:latin typeface="맑은 고딕"/>
              <a:ea typeface="맑은 고딕"/>
            </a:endParaRPr>
          </a:p>
          <a:p>
            <a:pPr algn="just"/>
            <a:r>
              <a:rPr lang="ko-KR" altLang="en-US" dirty="0">
                <a:latin typeface="맑은 고딕"/>
                <a:ea typeface="맑은 고딕"/>
              </a:rPr>
              <a:t>  </a:t>
            </a:r>
          </a:p>
          <a:p>
            <a:pPr marL="285750" indent="-285750" algn="just">
              <a:buFont typeface="Arial"/>
              <a:buChar char="•"/>
            </a:pPr>
            <a:endParaRPr lang="ko-KR" altLang="en-US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5697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13891</TotalTime>
  <Words>357</Words>
  <Application>Microsoft Office PowerPoint</Application>
  <PresentationFormat>와이드스크린</PresentationFormat>
  <Paragraphs>49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SuBin Kim</cp:lastModifiedBy>
  <cp:revision>1007</cp:revision>
  <dcterms:created xsi:type="dcterms:W3CDTF">2016-05-17T07:43:39Z</dcterms:created>
  <dcterms:modified xsi:type="dcterms:W3CDTF">2018-11-08T05:23:03Z</dcterms:modified>
</cp:coreProperties>
</file>