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9" r:id="rId3"/>
    <p:sldId id="279" r:id="rId4"/>
    <p:sldId id="282" r:id="rId5"/>
    <p:sldId id="283" r:id="rId6"/>
    <p:sldId id="280" r:id="rId7"/>
    <p:sldId id="276" r:id="rId8"/>
    <p:sldId id="267" r:id="rId9"/>
    <p:sldId id="281" r:id="rId10"/>
    <p:sldId id="270" r:id="rId11"/>
    <p:sldId id="278" r:id="rId12"/>
    <p:sldId id="277" r:id="rId13"/>
    <p:sldId id="272" r:id="rId14"/>
    <p:sldId id="275" r:id="rId15"/>
    <p:sldId id="266" r:id="rId16"/>
    <p:sldId id="273" r:id="rId17"/>
    <p:sldId id="274" r:id="rId18"/>
    <p:sldId id="268" r:id="rId19"/>
    <p:sldId id="260" r:id="rId20"/>
  </p:sldIdLst>
  <p:sldSz cx="12192000" cy="6858000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C9C9"/>
    <a:srgbClr val="E24242"/>
    <a:srgbClr val="AAC0E6"/>
    <a:srgbClr val="EE8E8E"/>
    <a:srgbClr val="3333CC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1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-3139" y="-72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98D04-2CA7-4CA2-B9C9-FF98CFFD32DF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13FBB4-D284-488A-B611-4C60D6D12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964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12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64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38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4785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14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34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877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6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56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08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362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48757-A495-4D22-A2BD-7769B2AEEEC5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482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17229" y="110794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7200" spc="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EDUM</a:t>
            </a:r>
            <a:endParaRPr lang="ko-KR" altLang="en-US" sz="7200" spc="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43907" y="4369167"/>
            <a:ext cx="9144000" cy="2348156"/>
          </a:xfrm>
        </p:spPr>
        <p:txBody>
          <a:bodyPr>
            <a:normAutofit/>
          </a:bodyPr>
          <a:lstStyle/>
          <a:p>
            <a:pPr algn="r"/>
            <a:r>
              <a:rPr lang="ko-KR" altLang="en-US" sz="2000" dirty="0">
                <a:solidFill>
                  <a:srgbClr val="3333CC"/>
                </a:solidFill>
              </a:rPr>
              <a:t>팀장</a:t>
            </a:r>
            <a:r>
              <a:rPr lang="ko-KR" altLang="en-US" sz="2000" dirty="0"/>
              <a:t> </a:t>
            </a:r>
            <a:r>
              <a:rPr lang="en-US" altLang="ko-KR" sz="2000" dirty="0"/>
              <a:t>201402927 </a:t>
            </a:r>
            <a:r>
              <a:rPr lang="ko-KR" altLang="en-US" sz="2000" dirty="0"/>
              <a:t>전진우</a:t>
            </a:r>
            <a:endParaRPr lang="en-US" altLang="ko-KR" sz="2000" dirty="0"/>
          </a:p>
          <a:p>
            <a:pPr algn="r"/>
            <a:r>
              <a:rPr lang="en-US" altLang="ko-KR" sz="2000" dirty="0"/>
              <a:t>      201402239 </a:t>
            </a:r>
            <a:r>
              <a:rPr lang="ko-KR" altLang="en-US" sz="2000" dirty="0"/>
              <a:t>이대홍</a:t>
            </a:r>
            <a:endParaRPr lang="en-US" altLang="ko-KR" sz="2000" dirty="0"/>
          </a:p>
          <a:p>
            <a:pPr algn="r"/>
            <a:r>
              <a:rPr lang="en-US" altLang="ko-KR" sz="2000" dirty="0"/>
              <a:t>201402750 </a:t>
            </a:r>
            <a:r>
              <a:rPr lang="ko-KR" altLang="en-US" sz="2000" dirty="0"/>
              <a:t>임광효</a:t>
            </a:r>
            <a:endParaRPr lang="en-US" altLang="ko-KR" sz="2000" dirty="0"/>
          </a:p>
          <a:p>
            <a:pPr algn="r"/>
            <a:r>
              <a:rPr lang="en-US" altLang="ko-KR" sz="2000" dirty="0"/>
              <a:t>201500213 </a:t>
            </a:r>
            <a:r>
              <a:rPr lang="ko-KR" altLang="en-US" sz="2000" dirty="0"/>
              <a:t>권소연</a:t>
            </a:r>
            <a:endParaRPr lang="en-US" altLang="ko-KR" sz="2000" dirty="0"/>
          </a:p>
          <a:p>
            <a:pPr algn="r"/>
            <a:r>
              <a:rPr lang="en-US" altLang="ko-KR" sz="2000" dirty="0"/>
              <a:t>201600784 </a:t>
            </a:r>
            <a:r>
              <a:rPr lang="ko-KR" altLang="en-US" sz="2000" dirty="0"/>
              <a:t>김준영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7" name="Group 5"/>
          <p:cNvGrpSpPr/>
          <p:nvPr/>
        </p:nvGrpSpPr>
        <p:grpSpPr>
          <a:xfrm>
            <a:off x="3662362" y="2364222"/>
            <a:ext cx="4867275" cy="1131319"/>
            <a:chOff x="3373820" y="2387816"/>
            <a:chExt cx="2463087" cy="762004"/>
          </a:xfrm>
        </p:grpSpPr>
        <p:pic>
          <p:nvPicPr>
            <p:cNvPr id="8" name="Picture 3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73820" y="2387816"/>
              <a:ext cx="100887" cy="762004"/>
            </a:xfrm>
            <a:prstGeom prst="rect">
              <a:avLst/>
            </a:prstGeom>
          </p:spPr>
        </p:pic>
        <p:pic>
          <p:nvPicPr>
            <p:cNvPr id="9" name="Picture 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5736020" y="2387816"/>
              <a:ext cx="100887" cy="762004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3274291" y="3563022"/>
            <a:ext cx="564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Emergency Detection CCTV Using Machine Learning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1886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rgbClr val="EE8E8E"/>
                </a:solidFill>
                <a:latin typeface="+mj-ea"/>
              </a:rPr>
              <a:t>진행 상황</a:t>
            </a:r>
            <a:r>
              <a:rPr lang="en-US" altLang="ko-KR" sz="2200" b="1" dirty="0">
                <a:solidFill>
                  <a:srgbClr val="EE8E8E"/>
                </a:solidFill>
                <a:latin typeface="+mj-ea"/>
              </a:rPr>
              <a:t>(</a:t>
            </a:r>
            <a:r>
              <a:rPr lang="ko-KR" altLang="en-US" sz="2200" b="1" dirty="0">
                <a:solidFill>
                  <a:srgbClr val="EE8E8E"/>
                </a:solidFill>
                <a:latin typeface="+mj-ea"/>
              </a:rPr>
              <a:t>행동인식</a:t>
            </a:r>
            <a:r>
              <a:rPr lang="en-US" altLang="ko-KR" sz="2200" b="1" dirty="0">
                <a:solidFill>
                  <a:srgbClr val="EE8E8E"/>
                </a:solidFill>
                <a:latin typeface="+mj-ea"/>
              </a:rPr>
              <a:t>)</a:t>
            </a:r>
            <a:endParaRPr lang="en-US" sz="2200" b="1" dirty="0">
              <a:solidFill>
                <a:srgbClr val="EE8E8E"/>
              </a:solidFill>
              <a:latin typeface="+mj-ea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699928" y="1936705"/>
            <a:ext cx="1728192" cy="3744416"/>
            <a:chOff x="251520" y="188640"/>
            <a:chExt cx="1728192" cy="3744416"/>
          </a:xfrm>
        </p:grpSpPr>
        <p:sp>
          <p:nvSpPr>
            <p:cNvPr id="11" name="직사각형 10"/>
            <p:cNvSpPr/>
            <p:nvPr/>
          </p:nvSpPr>
          <p:spPr>
            <a:xfrm>
              <a:off x="251520" y="188640"/>
              <a:ext cx="1728192" cy="374441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00" dirty="0" err="1">
                  <a:solidFill>
                    <a:schemeClr val="tx1"/>
                  </a:solidFill>
                </a:rPr>
                <a:t>ActRecognition</a:t>
              </a:r>
              <a:endParaRPr lang="en-US" altLang="ko-KR" sz="17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 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</a:rPr>
                <a:t>intr_warning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</a:rPr>
                <a:t>trash_warning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</a:rPr>
                <a:t>fence_warning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</a:rPr>
                <a:t>intrMulti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</a:rPr>
                <a:t>trashMulti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</a:rPr>
                <a:t>Trash_detect</a:t>
              </a:r>
              <a:r>
                <a:rPr lang="en-US" altLang="ko-KR" sz="1400" dirty="0">
                  <a:solidFill>
                    <a:schemeClr val="tx1"/>
                  </a:solidFill>
                </a:rPr>
                <a:t>()</a:t>
              </a:r>
            </a:p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</a:rPr>
                <a:t>trSettings</a:t>
              </a:r>
              <a:r>
                <a:rPr lang="en-US" altLang="ko-KR" sz="1400" dirty="0">
                  <a:solidFill>
                    <a:schemeClr val="tx1"/>
                  </a:solidFill>
                </a:rPr>
                <a:t>()</a:t>
              </a:r>
            </a:p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</a:rPr>
                <a:t>trUpdates</a:t>
              </a:r>
              <a:r>
                <a:rPr lang="en-US" altLang="ko-KR" sz="1400" dirty="0">
                  <a:solidFill>
                    <a:schemeClr val="tx1"/>
                  </a:solidFill>
                </a:rPr>
                <a:t>()</a:t>
              </a:r>
            </a:p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</a:rPr>
                <a:t>Intrusion_detect</a:t>
              </a:r>
              <a:r>
                <a:rPr lang="en-US" altLang="ko-KR" sz="1400" dirty="0">
                  <a:solidFill>
                    <a:schemeClr val="tx1"/>
                  </a:solidFill>
                </a:rPr>
                <a:t>()</a:t>
              </a:r>
            </a:p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</a:rPr>
                <a:t>IntrSettings</a:t>
              </a:r>
              <a:r>
                <a:rPr lang="en-US" altLang="ko-KR" sz="1400" dirty="0">
                  <a:solidFill>
                    <a:schemeClr val="tx1"/>
                  </a:solidFill>
                </a:rPr>
                <a:t>()</a:t>
              </a:r>
            </a:p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</a:rPr>
                <a:t>IntrUpdates</a:t>
              </a:r>
              <a:r>
                <a:rPr lang="en-US" altLang="ko-KR" sz="1400" dirty="0">
                  <a:solidFill>
                    <a:schemeClr val="tx1"/>
                  </a:solidFill>
                </a:rPr>
                <a:t>()</a:t>
              </a:r>
            </a:p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</a:rPr>
                <a:t>fence_check</a:t>
              </a:r>
              <a:r>
                <a:rPr lang="en-US" altLang="ko-KR" sz="1400" dirty="0">
                  <a:solidFill>
                    <a:schemeClr val="tx1"/>
                  </a:solidFill>
                </a:rPr>
                <a:t>()</a:t>
              </a:r>
            </a:p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</a:rPr>
                <a:t>fence_compute</a:t>
              </a:r>
              <a:r>
                <a:rPr lang="en-US" altLang="ko-KR" sz="1400" dirty="0">
                  <a:solidFill>
                    <a:schemeClr val="tx1"/>
                  </a:solidFill>
                </a:rPr>
                <a:t>()</a:t>
              </a:r>
            </a:p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</a:rPr>
                <a:t>fallen_check</a:t>
              </a:r>
              <a:r>
                <a:rPr lang="en-US" altLang="ko-KR" sz="1400" dirty="0">
                  <a:solidFill>
                    <a:schemeClr val="tx1"/>
                  </a:solidFill>
                </a:rPr>
                <a:t>()</a:t>
              </a: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251520" y="620688"/>
              <a:ext cx="1728192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251520" y="1844824"/>
              <a:ext cx="17281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>
          <a:xfrm>
            <a:off x="2722684" y="1664194"/>
            <a:ext cx="8459665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300"/>
              </a:spcAft>
              <a:buFont typeface="Arial" pitchFamily="34" charset="0"/>
              <a:buChar char="•"/>
            </a:pPr>
            <a:r>
              <a:rPr lang="en-US" altLang="ko-KR" sz="1700" b="1" dirty="0" err="1"/>
              <a:t>intr_warning</a:t>
            </a:r>
            <a:r>
              <a:rPr lang="en-US" altLang="ko-KR" sz="1700" b="1" dirty="0"/>
              <a:t>, </a:t>
            </a:r>
            <a:r>
              <a:rPr lang="en-US" altLang="ko-KR" sz="1700" b="1" dirty="0" err="1"/>
              <a:t>trash_warning</a:t>
            </a:r>
            <a:r>
              <a:rPr lang="en-US" altLang="ko-KR" sz="1700" b="1" dirty="0"/>
              <a:t>, </a:t>
            </a:r>
            <a:r>
              <a:rPr lang="en-US" altLang="ko-KR" sz="1700" b="1" dirty="0" err="1"/>
              <a:t>fence_warning</a:t>
            </a:r>
            <a:endParaRPr lang="en-US" altLang="ko-KR" sz="1700" b="1" dirty="0"/>
          </a:p>
          <a:p>
            <a:pPr>
              <a:spcAft>
                <a:spcPts val="300"/>
              </a:spcAft>
            </a:pPr>
            <a:r>
              <a:rPr lang="ko-KR" altLang="en-US" sz="1700" dirty="0" err="1"/>
              <a:t>월담</a:t>
            </a:r>
            <a:r>
              <a:rPr lang="en-US" altLang="ko-KR" sz="1700" dirty="0"/>
              <a:t>, </a:t>
            </a:r>
            <a:r>
              <a:rPr lang="ko-KR" altLang="en-US" sz="1700" dirty="0"/>
              <a:t>쓰레기</a:t>
            </a:r>
            <a:r>
              <a:rPr lang="en-US" altLang="ko-KR" sz="1700" dirty="0"/>
              <a:t>, </a:t>
            </a:r>
            <a:r>
              <a:rPr lang="ko-KR" altLang="en-US" sz="1700" dirty="0"/>
              <a:t>접근제한구역 침입 </a:t>
            </a:r>
            <a:r>
              <a:rPr lang="en-US" altLang="ko-KR" sz="1700" dirty="0" err="1"/>
              <a:t>boolean</a:t>
            </a:r>
            <a:r>
              <a:rPr lang="en-US" altLang="ko-KR" sz="1700" dirty="0"/>
              <a:t> </a:t>
            </a:r>
            <a:r>
              <a:rPr lang="ko-KR" altLang="en-US" sz="1700" dirty="0"/>
              <a:t>변수</a:t>
            </a:r>
            <a:endParaRPr lang="en-US" altLang="ko-KR" sz="1700" dirty="0"/>
          </a:p>
          <a:p>
            <a:pPr marL="285750" indent="-285750">
              <a:spcAft>
                <a:spcPts val="300"/>
              </a:spcAft>
              <a:buFont typeface="Arial" pitchFamily="34" charset="0"/>
              <a:buChar char="•"/>
            </a:pPr>
            <a:r>
              <a:rPr lang="en-US" altLang="ko-KR" sz="1700" b="1" dirty="0" err="1"/>
              <a:t>intrMulti</a:t>
            </a:r>
            <a:r>
              <a:rPr lang="en-US" altLang="ko-KR" sz="1700" b="1" dirty="0"/>
              <a:t>, </a:t>
            </a:r>
            <a:r>
              <a:rPr lang="en-US" altLang="ko-KR" sz="1700" b="1" dirty="0" err="1"/>
              <a:t>trashMulti</a:t>
            </a:r>
            <a:endParaRPr lang="en-US" altLang="ko-KR" sz="1700" b="1" dirty="0"/>
          </a:p>
          <a:p>
            <a:pPr>
              <a:spcAft>
                <a:spcPts val="300"/>
              </a:spcAft>
            </a:pPr>
            <a:r>
              <a:rPr lang="ko-KR" altLang="en-US" sz="1700" dirty="0" err="1"/>
              <a:t>월담과</a:t>
            </a:r>
            <a:r>
              <a:rPr lang="ko-KR" altLang="en-US" sz="1700" dirty="0"/>
              <a:t> 쓰레기 투기 감지에 사용하는 다수 객체 </a:t>
            </a:r>
            <a:r>
              <a:rPr lang="ko-KR" altLang="en-US" sz="1700" dirty="0" err="1"/>
              <a:t>추적기</a:t>
            </a:r>
            <a:endParaRPr lang="en-US" altLang="ko-KR" sz="1700" dirty="0"/>
          </a:p>
          <a:p>
            <a:pPr>
              <a:spcAft>
                <a:spcPts val="300"/>
              </a:spcAft>
            </a:pPr>
            <a:r>
              <a:rPr lang="en-US" altLang="ko-KR" sz="1700" dirty="0"/>
              <a:t>---------------------------------------------------------------------</a:t>
            </a:r>
          </a:p>
          <a:p>
            <a:pPr marL="285750" indent="-285750">
              <a:spcAft>
                <a:spcPts val="300"/>
              </a:spcAft>
              <a:buFont typeface="Arial" pitchFamily="34" charset="0"/>
              <a:buChar char="•"/>
            </a:pPr>
            <a:r>
              <a:rPr lang="en-US" altLang="ko-KR" sz="1700" b="1" dirty="0" err="1"/>
              <a:t>Trash_detect</a:t>
            </a:r>
            <a:r>
              <a:rPr lang="en-US" altLang="ko-KR" sz="1700" b="1" dirty="0"/>
              <a:t>(), </a:t>
            </a:r>
            <a:r>
              <a:rPr lang="en-US" altLang="ko-KR" sz="1700" b="1" dirty="0" err="1"/>
              <a:t>trSettings</a:t>
            </a:r>
            <a:r>
              <a:rPr lang="en-US" altLang="ko-KR" sz="1700" b="1" dirty="0"/>
              <a:t>(), </a:t>
            </a:r>
            <a:r>
              <a:rPr lang="en-US" altLang="ko-KR" sz="1700" b="1" dirty="0" err="1"/>
              <a:t>trUpdates</a:t>
            </a:r>
            <a:r>
              <a:rPr lang="en-US" altLang="ko-KR" sz="1700" b="1" dirty="0"/>
              <a:t>()</a:t>
            </a:r>
          </a:p>
          <a:p>
            <a:pPr>
              <a:spcAft>
                <a:spcPts val="300"/>
              </a:spcAft>
            </a:pPr>
            <a:r>
              <a:rPr lang="ko-KR" altLang="en-US" sz="1700" dirty="0"/>
              <a:t>쓰레기 감지 함수</a:t>
            </a:r>
            <a:r>
              <a:rPr lang="en-US" altLang="ko-KR" sz="1700" dirty="0"/>
              <a:t>, </a:t>
            </a:r>
            <a:r>
              <a:rPr lang="ko-KR" altLang="en-US" sz="1700" dirty="0"/>
              <a:t>쓰레기 객체 </a:t>
            </a:r>
            <a:r>
              <a:rPr lang="ko-KR" altLang="en-US" sz="1700" dirty="0" err="1"/>
              <a:t>추적기</a:t>
            </a:r>
            <a:r>
              <a:rPr lang="ko-KR" altLang="en-US" sz="1700" dirty="0"/>
              <a:t> 초기화 및 </a:t>
            </a:r>
            <a:r>
              <a:rPr lang="ko-KR" altLang="en-US" sz="1700" dirty="0" err="1"/>
              <a:t>세팅</a:t>
            </a:r>
            <a:r>
              <a:rPr lang="en-US" altLang="ko-KR" sz="1700" dirty="0"/>
              <a:t>, </a:t>
            </a:r>
            <a:r>
              <a:rPr lang="ko-KR" altLang="en-US" sz="1700" dirty="0"/>
              <a:t>쓰레기 객체 </a:t>
            </a:r>
            <a:r>
              <a:rPr lang="ko-KR" altLang="en-US" sz="1700" dirty="0" err="1"/>
              <a:t>추적기</a:t>
            </a:r>
            <a:r>
              <a:rPr lang="ko-KR" altLang="en-US" sz="1700" dirty="0"/>
              <a:t> 업데이트</a:t>
            </a:r>
            <a:endParaRPr lang="en-US" altLang="ko-KR" sz="1700" dirty="0"/>
          </a:p>
          <a:p>
            <a:pPr marL="285750" indent="-285750">
              <a:spcAft>
                <a:spcPts val="300"/>
              </a:spcAft>
              <a:buFont typeface="Arial" pitchFamily="34" charset="0"/>
              <a:buChar char="•"/>
            </a:pPr>
            <a:r>
              <a:rPr lang="en-US" altLang="ko-KR" sz="1700" b="1" dirty="0" err="1"/>
              <a:t>Intrusion_detect</a:t>
            </a:r>
            <a:r>
              <a:rPr lang="en-US" altLang="ko-KR" sz="1700" b="1" dirty="0"/>
              <a:t>(), </a:t>
            </a:r>
            <a:r>
              <a:rPr lang="en-US" altLang="ko-KR" sz="1700" b="1" dirty="0" err="1"/>
              <a:t>IntrSettings</a:t>
            </a:r>
            <a:r>
              <a:rPr lang="en-US" altLang="ko-KR" sz="1700" b="1" dirty="0"/>
              <a:t>(), </a:t>
            </a:r>
            <a:r>
              <a:rPr lang="en-US" altLang="ko-KR" sz="1700" b="1" dirty="0" err="1"/>
              <a:t>IntrUpdates</a:t>
            </a:r>
            <a:r>
              <a:rPr lang="en-US" altLang="ko-KR" sz="1700" b="1" dirty="0"/>
              <a:t>()</a:t>
            </a:r>
          </a:p>
          <a:p>
            <a:pPr>
              <a:spcAft>
                <a:spcPts val="300"/>
              </a:spcAft>
            </a:pPr>
            <a:r>
              <a:rPr lang="ko-KR" altLang="en-US" sz="1700" dirty="0" err="1"/>
              <a:t>월담</a:t>
            </a:r>
            <a:r>
              <a:rPr lang="ko-KR" altLang="en-US" sz="1700" dirty="0"/>
              <a:t> 감지 함수</a:t>
            </a:r>
            <a:r>
              <a:rPr lang="en-US" altLang="ko-KR" sz="1700" dirty="0"/>
              <a:t>, </a:t>
            </a:r>
            <a:r>
              <a:rPr lang="ko-KR" altLang="en-US" sz="1700" dirty="0" err="1"/>
              <a:t>월담</a:t>
            </a:r>
            <a:r>
              <a:rPr lang="ko-KR" altLang="en-US" sz="1700" dirty="0"/>
              <a:t> 지역 사람 객체 </a:t>
            </a:r>
            <a:r>
              <a:rPr lang="ko-KR" altLang="en-US" sz="1700" dirty="0" err="1"/>
              <a:t>추적기</a:t>
            </a:r>
            <a:r>
              <a:rPr lang="ko-KR" altLang="en-US" sz="1700" dirty="0"/>
              <a:t> 초기화 및 </a:t>
            </a:r>
            <a:r>
              <a:rPr lang="ko-KR" altLang="en-US" sz="1700" dirty="0" err="1"/>
              <a:t>세팅</a:t>
            </a:r>
            <a:r>
              <a:rPr lang="en-US" altLang="ko-KR" sz="1700" dirty="0"/>
              <a:t>, </a:t>
            </a:r>
            <a:r>
              <a:rPr lang="ko-KR" altLang="en-US" sz="1700" dirty="0" err="1"/>
              <a:t>월담</a:t>
            </a:r>
            <a:r>
              <a:rPr lang="ko-KR" altLang="en-US" sz="1700" dirty="0"/>
              <a:t> 지역 사람 객체 </a:t>
            </a:r>
            <a:r>
              <a:rPr lang="ko-KR" altLang="en-US" sz="1700" dirty="0" err="1"/>
              <a:t>추적기</a:t>
            </a:r>
            <a:r>
              <a:rPr lang="ko-KR" altLang="en-US" sz="1700" dirty="0"/>
              <a:t> 업데이트</a:t>
            </a:r>
            <a:endParaRPr lang="en-US" altLang="ko-KR" sz="1700" dirty="0"/>
          </a:p>
          <a:p>
            <a:pPr marL="285750" indent="-285750">
              <a:spcAft>
                <a:spcPts val="300"/>
              </a:spcAft>
              <a:buFont typeface="Arial" pitchFamily="34" charset="0"/>
              <a:buChar char="•"/>
            </a:pPr>
            <a:r>
              <a:rPr lang="en-US" altLang="ko-KR" sz="1700" b="1" dirty="0" err="1"/>
              <a:t>fence_check</a:t>
            </a:r>
            <a:r>
              <a:rPr lang="en-US" altLang="ko-KR" sz="1700" b="1" dirty="0"/>
              <a:t>(), </a:t>
            </a:r>
            <a:r>
              <a:rPr lang="en-US" altLang="ko-KR" sz="1700" b="1" dirty="0" err="1"/>
              <a:t>fence_compute</a:t>
            </a:r>
            <a:r>
              <a:rPr lang="en-US" altLang="ko-KR" sz="1700" b="1" dirty="0"/>
              <a:t>()</a:t>
            </a:r>
          </a:p>
          <a:p>
            <a:pPr>
              <a:spcAft>
                <a:spcPts val="300"/>
              </a:spcAft>
            </a:pPr>
            <a:r>
              <a:rPr lang="ko-KR" altLang="en-US" sz="1700" dirty="0"/>
              <a:t>접근 제한 구역 침입 감지 함수</a:t>
            </a:r>
            <a:r>
              <a:rPr lang="en-US" altLang="ko-KR" sz="1700" dirty="0"/>
              <a:t>, </a:t>
            </a:r>
            <a:r>
              <a:rPr lang="ko-KR" altLang="en-US" sz="1700" dirty="0"/>
              <a:t>접근 제한 구역에 감지된 사람의 좌표 계산 함수</a:t>
            </a:r>
            <a:endParaRPr lang="en-US" altLang="ko-KR" sz="1700" dirty="0"/>
          </a:p>
          <a:p>
            <a:pPr marL="285750" indent="-285750">
              <a:spcAft>
                <a:spcPts val="300"/>
              </a:spcAft>
              <a:buFont typeface="Arial" pitchFamily="34" charset="0"/>
              <a:buChar char="•"/>
            </a:pPr>
            <a:r>
              <a:rPr lang="en-US" altLang="ko-KR" sz="1700" b="1" dirty="0" err="1"/>
              <a:t>fallen_check</a:t>
            </a:r>
            <a:r>
              <a:rPr lang="en-US" altLang="ko-KR" sz="1700" b="1" dirty="0"/>
              <a:t>()</a:t>
            </a:r>
          </a:p>
          <a:p>
            <a:pPr>
              <a:spcAft>
                <a:spcPts val="300"/>
              </a:spcAft>
            </a:pPr>
            <a:r>
              <a:rPr lang="ko-KR" altLang="en-US" sz="1700" dirty="0"/>
              <a:t>쓰러진 사람이 감지되면 해당 카메라의 </a:t>
            </a:r>
            <a:r>
              <a:rPr lang="en-US" altLang="ko-KR" sz="1700" dirty="0"/>
              <a:t>DB </a:t>
            </a:r>
            <a:r>
              <a:rPr lang="ko-KR" altLang="en-US" sz="1700" dirty="0"/>
              <a:t>정보를 위험으로 업데이트</a:t>
            </a:r>
            <a:r>
              <a:rPr lang="en-US" altLang="ko-KR" sz="1700" dirty="0"/>
              <a:t>.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259092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rgbClr val="EE8E8E"/>
                </a:solidFill>
                <a:latin typeface="+mj-ea"/>
              </a:rPr>
              <a:t>행동인식</a:t>
            </a:r>
            <a:r>
              <a:rPr lang="en-US" altLang="ko-KR" sz="2200" b="1" dirty="0">
                <a:solidFill>
                  <a:srgbClr val="EE8E8E"/>
                </a:solidFill>
                <a:latin typeface="+mj-ea"/>
              </a:rPr>
              <a:t> </a:t>
            </a:r>
            <a:r>
              <a:rPr lang="ko-KR" altLang="en-US" sz="2200" b="1" dirty="0">
                <a:solidFill>
                  <a:srgbClr val="EE8E8E"/>
                </a:solidFill>
                <a:latin typeface="+mj-ea"/>
              </a:rPr>
              <a:t>세부사항</a:t>
            </a:r>
            <a:endParaRPr lang="en-US" sz="2200" b="1" dirty="0">
              <a:solidFill>
                <a:srgbClr val="EE8E8E"/>
              </a:solidFill>
              <a:latin typeface="+mj-ea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94268" y="2164634"/>
            <a:ext cx="5479709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Trash_detect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cam </a:t>
            </a:r>
            <a:r>
              <a:rPr lang="ko-KR" altLang="en-US" sz="1600" dirty="0"/>
              <a:t>객체로부터 받아온 쓰레기와 사람 객체 경계 박스</a:t>
            </a:r>
            <a:r>
              <a:rPr lang="en-US" altLang="ko-KR" sz="1600" dirty="0"/>
              <a:t> </a:t>
            </a:r>
            <a:r>
              <a:rPr lang="ko-KR" altLang="en-US" sz="1600" dirty="0"/>
              <a:t>좌표 리스트를 </a:t>
            </a:r>
            <a:r>
              <a:rPr lang="en-US" altLang="ko-KR" sz="1600" dirty="0" err="1"/>
              <a:t>trSettings</a:t>
            </a:r>
            <a:r>
              <a:rPr lang="en-US" altLang="ko-KR" sz="1600" dirty="0"/>
              <a:t>(), </a:t>
            </a:r>
            <a:r>
              <a:rPr lang="en-US" altLang="ko-KR" sz="1600" dirty="0" err="1"/>
              <a:t>trUpdates</a:t>
            </a:r>
            <a:r>
              <a:rPr lang="en-US" altLang="ko-KR" sz="1600" dirty="0"/>
              <a:t>() </a:t>
            </a:r>
            <a:r>
              <a:rPr lang="ko-KR" altLang="en-US" sz="1600" dirty="0"/>
              <a:t>에 넘겨</a:t>
            </a:r>
            <a:r>
              <a:rPr lang="en-US" altLang="ko-KR" sz="1600" dirty="0"/>
              <a:t>  </a:t>
            </a:r>
            <a:r>
              <a:rPr lang="ko-KR" altLang="en-US" sz="1600" dirty="0"/>
              <a:t>쓰레기 투기 감지한다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trSettings</a:t>
            </a:r>
            <a:r>
              <a:rPr lang="en-US" altLang="ko-KR" sz="1600" dirty="0"/>
              <a:t>()</a:t>
            </a:r>
            <a:r>
              <a:rPr lang="ko-KR" altLang="en-US" sz="1600" dirty="0"/>
              <a:t>에서는 </a:t>
            </a:r>
            <a:r>
              <a:rPr lang="en-US" altLang="ko-KR" sz="1600" dirty="0" err="1"/>
              <a:t>MultiTracker.add</a:t>
            </a:r>
            <a:r>
              <a:rPr lang="en-US" altLang="ko-KR" sz="1600" dirty="0"/>
              <a:t>()</a:t>
            </a:r>
            <a:r>
              <a:rPr lang="ko-KR" altLang="en-US" sz="1600" dirty="0"/>
              <a:t>로 </a:t>
            </a:r>
            <a:r>
              <a:rPr lang="ko-KR" altLang="en-US" sz="1600" dirty="0" err="1"/>
              <a:t>추적기를</a:t>
            </a:r>
            <a:r>
              <a:rPr lang="ko-KR" altLang="en-US" sz="1600" dirty="0"/>
              <a:t> 생성</a:t>
            </a:r>
            <a:r>
              <a:rPr lang="en-US" altLang="ko-KR" sz="1600" dirty="0"/>
              <a:t>, </a:t>
            </a:r>
            <a:r>
              <a:rPr lang="ko-KR" altLang="en-US" sz="1600" dirty="0"/>
              <a:t>각 경계 박스의 좌표를 넣어 추적 상자를 </a:t>
            </a:r>
            <a:r>
              <a:rPr lang="en-US" altLang="ko-KR" sz="1600" dirty="0"/>
              <a:t>setting</a:t>
            </a:r>
            <a:r>
              <a:rPr lang="ko-KR" altLang="en-US" sz="1600" dirty="0"/>
              <a:t>한다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쓰레기가 처음 인식되면 </a:t>
            </a:r>
            <a:r>
              <a:rPr lang="en-US" altLang="ko-KR" sz="1600" dirty="0"/>
              <a:t>setting</a:t>
            </a:r>
            <a:r>
              <a:rPr lang="ko-KR" altLang="en-US" sz="1600" dirty="0"/>
              <a:t>하고</a:t>
            </a:r>
            <a:r>
              <a:rPr lang="en-US" altLang="ko-KR" sz="1600" dirty="0"/>
              <a:t>,</a:t>
            </a:r>
            <a:r>
              <a:rPr lang="ko-KR" altLang="en-US" sz="1600" dirty="0"/>
              <a:t> 쓰레기가 사람과 함께 인식될 동안 </a:t>
            </a:r>
            <a:r>
              <a:rPr lang="ko-KR" altLang="en-US" sz="1600" dirty="0" err="1"/>
              <a:t>좌표값을</a:t>
            </a:r>
            <a:r>
              <a:rPr lang="ko-KR" altLang="en-US" sz="1600" dirty="0"/>
              <a:t> 업데이트하여</a:t>
            </a:r>
            <a:r>
              <a:rPr lang="en-US" altLang="ko-KR" sz="1600" dirty="0"/>
              <a:t> </a:t>
            </a:r>
            <a:r>
              <a:rPr lang="ko-KR" altLang="en-US" sz="1600" dirty="0"/>
              <a:t>사람 및 쓰레기를 추적한다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trUpdates</a:t>
            </a:r>
            <a:r>
              <a:rPr lang="en-US" altLang="ko-KR" sz="1600" dirty="0"/>
              <a:t>()</a:t>
            </a:r>
            <a:r>
              <a:rPr lang="ko-KR" altLang="en-US" sz="1600" dirty="0"/>
              <a:t>에서는 생성된 추적 상자를</a:t>
            </a:r>
            <a:r>
              <a:rPr lang="en-US" altLang="ko-KR" sz="1600" dirty="0" err="1"/>
              <a:t>MultiTracker.update</a:t>
            </a:r>
            <a:r>
              <a:rPr lang="en-US" altLang="ko-KR" sz="1600" dirty="0"/>
              <a:t>() </a:t>
            </a:r>
            <a:r>
              <a:rPr lang="ko-KR" altLang="en-US" sz="1600" dirty="0"/>
              <a:t>함수를 사용하여 업데이트하고</a:t>
            </a:r>
            <a:r>
              <a:rPr lang="en-US" altLang="ko-KR" sz="1600" dirty="0"/>
              <a:t> </a:t>
            </a:r>
            <a:r>
              <a:rPr lang="ko-KR" altLang="en-US" sz="1600" dirty="0"/>
              <a:t>사람과 쓰레기 사이 거리를 계산하여 </a:t>
            </a:r>
            <a:r>
              <a:rPr lang="en-US" altLang="ko-KR" sz="1600" dirty="0"/>
              <a:t>200</a:t>
            </a:r>
            <a:r>
              <a:rPr lang="ko-KR" altLang="en-US" sz="1600" dirty="0"/>
              <a:t>픽셀 이상일 때</a:t>
            </a:r>
            <a:r>
              <a:rPr lang="en-US" altLang="ko-KR" sz="1600" dirty="0"/>
              <a:t> </a:t>
            </a:r>
            <a:r>
              <a:rPr lang="ko-KR" altLang="en-US" sz="1600" dirty="0"/>
              <a:t>쓰레기 투기로 인식한다</a:t>
            </a:r>
            <a:r>
              <a:rPr lang="en-US" altLang="ko-KR" sz="1600" dirty="0"/>
              <a:t>.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23" y="4244851"/>
            <a:ext cx="5664746" cy="246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507024" y="4224461"/>
            <a:ext cx="5664746" cy="232278"/>
          </a:xfrm>
          <a:prstGeom prst="rect">
            <a:avLst/>
          </a:prstGeom>
          <a:noFill/>
          <a:ln w="38100">
            <a:solidFill>
              <a:srgbClr val="E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75" y="1584822"/>
            <a:ext cx="5848693" cy="2532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91" y="4562441"/>
            <a:ext cx="5600677" cy="1421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8150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rgbClr val="EE8E8E"/>
                </a:solidFill>
                <a:latin typeface="+mj-ea"/>
              </a:rPr>
              <a:t>행동인식</a:t>
            </a:r>
            <a:r>
              <a:rPr lang="en-US" altLang="ko-KR" sz="2200" b="1" dirty="0">
                <a:solidFill>
                  <a:srgbClr val="EE8E8E"/>
                </a:solidFill>
                <a:latin typeface="+mj-ea"/>
              </a:rPr>
              <a:t> </a:t>
            </a:r>
            <a:r>
              <a:rPr lang="ko-KR" altLang="en-US" sz="2200" b="1" dirty="0">
                <a:solidFill>
                  <a:srgbClr val="EE8E8E"/>
                </a:solidFill>
                <a:latin typeface="+mj-ea"/>
              </a:rPr>
              <a:t>세부사항</a:t>
            </a:r>
            <a:endParaRPr lang="en-US" sz="2200" b="1" dirty="0">
              <a:solidFill>
                <a:srgbClr val="EE8E8E"/>
              </a:solidFill>
              <a:latin typeface="+mj-ea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49" y="1582257"/>
            <a:ext cx="4412506" cy="405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89686" y="1491758"/>
            <a:ext cx="6087820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/>
              <a:t>Intrusion_detect</a:t>
            </a: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cam</a:t>
            </a:r>
            <a:r>
              <a:rPr lang="ko-KR" altLang="en-US" sz="1600" dirty="0"/>
              <a:t>객체로부터 받아온 사람 객체 경계 박스 좌표 리스트를</a:t>
            </a:r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IntrSettings</a:t>
            </a:r>
            <a:r>
              <a:rPr lang="en-US" altLang="ko-KR" sz="1600" dirty="0"/>
              <a:t>(), </a:t>
            </a:r>
            <a:r>
              <a:rPr lang="en-US" altLang="ko-KR" sz="1600" dirty="0" err="1"/>
              <a:t>IntrUpdates</a:t>
            </a:r>
            <a:r>
              <a:rPr lang="en-US" altLang="ko-KR" sz="1600" dirty="0"/>
              <a:t>() </a:t>
            </a:r>
            <a:r>
              <a:rPr lang="ko-KR" altLang="en-US" sz="1600" dirty="0"/>
              <a:t>에 넘겨 </a:t>
            </a:r>
            <a:r>
              <a:rPr lang="ko-KR" altLang="en-US" sz="1600" dirty="0" err="1"/>
              <a:t>월담을</a:t>
            </a:r>
            <a:r>
              <a:rPr lang="ko-KR" altLang="en-US" sz="1600" dirty="0"/>
              <a:t> 감지한다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IntrSettings</a:t>
            </a:r>
            <a:r>
              <a:rPr lang="en-US" altLang="ko-KR" sz="1600" dirty="0"/>
              <a:t>() </a:t>
            </a:r>
            <a:r>
              <a:rPr lang="ko-KR" altLang="en-US" sz="1600" dirty="0"/>
              <a:t>에서는 </a:t>
            </a:r>
            <a:r>
              <a:rPr lang="en-US" altLang="ko-KR" sz="1600" dirty="0" err="1"/>
              <a:t>MultiTracker.add</a:t>
            </a:r>
            <a:r>
              <a:rPr lang="en-US" altLang="ko-KR" sz="1600" dirty="0"/>
              <a:t>()</a:t>
            </a:r>
            <a:r>
              <a:rPr lang="ko-KR" altLang="en-US" sz="1600" dirty="0"/>
              <a:t>로 추적기를 생성하고</a:t>
            </a:r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ko-KR" altLang="en-US" sz="1600" dirty="0"/>
              <a:t>각 경계 박스의 좌표를 넣어 추적 상자를 </a:t>
            </a:r>
            <a:r>
              <a:rPr lang="en-US" altLang="ko-KR" sz="1600" dirty="0"/>
              <a:t>setting</a:t>
            </a:r>
            <a:r>
              <a:rPr lang="ko-KR" altLang="en-US" sz="1600" dirty="0"/>
              <a:t>한다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IntrUpdates</a:t>
            </a:r>
            <a:r>
              <a:rPr lang="en-US" altLang="ko-KR" sz="1600" dirty="0"/>
              <a:t>()</a:t>
            </a:r>
            <a:r>
              <a:rPr lang="ko-KR" altLang="en-US" sz="1600" dirty="0"/>
              <a:t>에서는 생성된 추적 상자를</a:t>
            </a:r>
            <a:r>
              <a:rPr lang="en-US" altLang="ko-KR" sz="1600" dirty="0" err="1"/>
              <a:t>MultiTracker.update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/>
              <a:t>    </a:t>
            </a:r>
            <a:r>
              <a:rPr lang="ko-KR" altLang="en-US" sz="1600" dirty="0"/>
              <a:t>함수를 사용하여 </a:t>
            </a:r>
            <a:r>
              <a:rPr lang="ko-KR" altLang="en-US" sz="1600" dirty="0" err="1"/>
              <a:t>좌표값을</a:t>
            </a:r>
            <a:r>
              <a:rPr lang="ko-KR" altLang="en-US" sz="1600" dirty="0"/>
              <a:t> 업데이트한다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같은 사람에 대해 이전 상자와의 위치가 위로 </a:t>
            </a:r>
            <a:r>
              <a:rPr lang="en-US" altLang="ko-KR" sz="1600" dirty="0"/>
              <a:t>30 </a:t>
            </a:r>
            <a:r>
              <a:rPr lang="ko-KR" altLang="en-US" sz="1600" dirty="0"/>
              <a:t>픽셀 이상</a:t>
            </a:r>
            <a:endParaRPr lang="en-US" altLang="ko-KR" sz="1600" dirty="0"/>
          </a:p>
          <a:p>
            <a:r>
              <a:rPr lang="en-US" altLang="ko-KR" sz="1600" dirty="0"/>
              <a:t>     </a:t>
            </a:r>
            <a:r>
              <a:rPr lang="ko-KR" altLang="en-US" sz="1600" dirty="0"/>
              <a:t>차이가 날 때 월담으로 인식한다</a:t>
            </a:r>
            <a:r>
              <a:rPr lang="en-US" altLang="ko-KR" sz="1600" dirty="0"/>
              <a:t>.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823" y="4085401"/>
            <a:ext cx="4698067" cy="20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61" y="2711235"/>
            <a:ext cx="4655110" cy="228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142644" y="4730788"/>
            <a:ext cx="3756211" cy="261264"/>
          </a:xfrm>
          <a:prstGeom prst="rect">
            <a:avLst/>
          </a:prstGeom>
          <a:noFill/>
          <a:ln w="38100">
            <a:solidFill>
              <a:srgbClr val="E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130830" y="4085401"/>
            <a:ext cx="3756211" cy="261264"/>
          </a:xfrm>
          <a:prstGeom prst="rect">
            <a:avLst/>
          </a:prstGeom>
          <a:noFill/>
          <a:ln w="38100">
            <a:solidFill>
              <a:srgbClr val="E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648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rgbClr val="EE8E8E"/>
                </a:solidFill>
                <a:latin typeface="+mj-ea"/>
              </a:rPr>
              <a:t>행동인식</a:t>
            </a:r>
            <a:r>
              <a:rPr lang="en-US" altLang="ko-KR" sz="2200" b="1" dirty="0">
                <a:solidFill>
                  <a:srgbClr val="EE8E8E"/>
                </a:solidFill>
                <a:latin typeface="+mj-ea"/>
              </a:rPr>
              <a:t> </a:t>
            </a:r>
            <a:r>
              <a:rPr lang="ko-KR" altLang="en-US" sz="2200" b="1" dirty="0">
                <a:solidFill>
                  <a:srgbClr val="EE8E8E"/>
                </a:solidFill>
                <a:latin typeface="+mj-ea"/>
              </a:rPr>
              <a:t>세부사항</a:t>
            </a:r>
            <a:endParaRPr lang="en-US" sz="2200" b="1" dirty="0">
              <a:solidFill>
                <a:srgbClr val="EE8E8E"/>
              </a:solidFill>
              <a:latin typeface="+mj-ea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6251330" y="1664194"/>
            <a:ext cx="4931019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2000" b="1" dirty="0"/>
              <a:t>가상 펜스 침입 감지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ko-KR" sz="1600" dirty="0" err="1"/>
              <a:t>fence_check</a:t>
            </a:r>
            <a:r>
              <a:rPr lang="en-US" altLang="ko-KR" sz="1600" dirty="0"/>
              <a:t>()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ko-KR" altLang="en-US" sz="1600" dirty="0"/>
              <a:t>모든 사람 객체 경계 박스의 네 꼭지점 좌표를 얻어와 각 사람 객체에 대해 한 개의 꼭지점을 각각 </a:t>
            </a:r>
            <a:r>
              <a:rPr lang="en-US" altLang="ko-KR" sz="1600" dirty="0" err="1"/>
              <a:t>fence_compute</a:t>
            </a:r>
            <a:r>
              <a:rPr lang="en-US" altLang="ko-KR" sz="1600" dirty="0"/>
              <a:t>()</a:t>
            </a:r>
            <a:r>
              <a:rPr lang="ko-KR" altLang="en-US" sz="1600" dirty="0"/>
              <a:t>로 계산하고 네 꼭지점 모두가 가상펜스 직선 위에 있을 때 가상 펜스를 넘어 접근 제한 구역을 침입한 것으로 감지</a:t>
            </a:r>
            <a:r>
              <a:rPr lang="en-US" altLang="ko-KR" sz="1600" dirty="0"/>
              <a:t>, </a:t>
            </a:r>
            <a:r>
              <a:rPr lang="ko-KR" altLang="en-US" sz="1600" dirty="0"/>
              <a:t>해당 구역에 대한 </a:t>
            </a:r>
            <a:r>
              <a:rPr lang="en-US" altLang="ko-KR" sz="1600" dirty="0"/>
              <a:t>DB </a:t>
            </a:r>
            <a:r>
              <a:rPr lang="ko-KR" altLang="en-US" sz="1600" dirty="0"/>
              <a:t>정보를 업데이트한다</a:t>
            </a:r>
            <a:r>
              <a:rPr lang="en-US" altLang="ko-KR" sz="1600" dirty="0"/>
              <a:t>.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ko-KR" sz="1600" dirty="0" err="1"/>
              <a:t>fence_compute</a:t>
            </a:r>
            <a:r>
              <a:rPr lang="en-US" altLang="ko-KR" sz="1600" dirty="0"/>
              <a:t>()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ko-KR" sz="1600" dirty="0" err="1"/>
              <a:t>fence_check</a:t>
            </a:r>
            <a:r>
              <a:rPr lang="en-US" altLang="ko-KR" sz="1600" dirty="0"/>
              <a:t>()</a:t>
            </a:r>
            <a:r>
              <a:rPr lang="ko-KR" altLang="en-US" sz="1600" dirty="0"/>
              <a:t>에서 얻어온 경계 박스의 각 꼭지점 좌표의 </a:t>
            </a:r>
            <a:r>
              <a:rPr lang="en-US" altLang="ko-KR" sz="1600" dirty="0"/>
              <a:t>x </a:t>
            </a:r>
            <a:r>
              <a:rPr lang="ko-KR" altLang="en-US" sz="1600" dirty="0"/>
              <a:t>좌표를 직선에 대입하여 직선보다 위에 있는 지</a:t>
            </a:r>
            <a:r>
              <a:rPr lang="en-US" altLang="ko-KR" sz="1600" dirty="0"/>
              <a:t>(</a:t>
            </a:r>
            <a:r>
              <a:rPr lang="ko-KR" altLang="en-US" sz="1600" dirty="0"/>
              <a:t>침입</a:t>
            </a:r>
            <a:r>
              <a:rPr lang="en-US" altLang="ko-KR" sz="1600" dirty="0"/>
              <a:t>) </a:t>
            </a:r>
            <a:r>
              <a:rPr lang="ko-KR" altLang="en-US" sz="1600" dirty="0"/>
              <a:t>여부를 계산하여 위에 있으면 </a:t>
            </a:r>
            <a:r>
              <a:rPr lang="en-US" altLang="ko-KR" sz="1600" dirty="0"/>
              <a:t>True</a:t>
            </a:r>
            <a:r>
              <a:rPr lang="ko-KR" altLang="en-US" sz="1600" dirty="0"/>
              <a:t>를 반환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83" y="1466848"/>
            <a:ext cx="5333632" cy="4325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023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3B5F7155-5643-46BA-8874-F2413122CD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19" y="1792102"/>
            <a:ext cx="4978431" cy="3273796"/>
          </a:xfrm>
          <a:prstGeom prst="rect">
            <a:avLst/>
          </a:prstGeom>
        </p:spPr>
      </p:pic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rgbClr val="EE8E8E"/>
                </a:solidFill>
                <a:latin typeface="+mj-ea"/>
              </a:rPr>
              <a:t>행동인식</a:t>
            </a:r>
            <a:r>
              <a:rPr lang="en-US" altLang="ko-KR" sz="2200" b="1" dirty="0">
                <a:solidFill>
                  <a:srgbClr val="EE8E8E"/>
                </a:solidFill>
                <a:latin typeface="+mj-ea"/>
              </a:rPr>
              <a:t> </a:t>
            </a:r>
            <a:r>
              <a:rPr lang="ko-KR" altLang="en-US" sz="2200" b="1" dirty="0">
                <a:solidFill>
                  <a:srgbClr val="EE8E8E"/>
                </a:solidFill>
                <a:latin typeface="+mj-ea"/>
              </a:rPr>
              <a:t>세부사항</a:t>
            </a:r>
            <a:endParaRPr lang="en-US" sz="2200" b="1" dirty="0">
              <a:solidFill>
                <a:srgbClr val="EE8E8E"/>
              </a:solidFill>
              <a:latin typeface="+mj-ea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1792101"/>
            <a:ext cx="4917830" cy="3273797"/>
          </a:xfrm>
          <a:prstGeom prst="rect">
            <a:avLst/>
          </a:prstGeom>
        </p:spPr>
      </p:pic>
      <p:cxnSp>
        <p:nvCxnSpPr>
          <p:cNvPr id="11" name="직선 화살표 연결선 10"/>
          <p:cNvCxnSpPr>
            <a:cxnSpLocks/>
          </p:cNvCxnSpPr>
          <p:nvPr/>
        </p:nvCxnSpPr>
        <p:spPr>
          <a:xfrm flipV="1">
            <a:off x="4236685" y="4003829"/>
            <a:ext cx="0" cy="142042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09324" y="5409737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가상 펜스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A6A3A6-AC0E-4F55-8AF0-B13C9FE2500D}"/>
              </a:ext>
            </a:extLst>
          </p:cNvPr>
          <p:cNvSpPr txBox="1"/>
          <p:nvPr/>
        </p:nvSpPr>
        <p:spPr>
          <a:xfrm>
            <a:off x="942976" y="5175682"/>
            <a:ext cx="166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접근제한구역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9898B0-C1C9-4F12-9DEE-B4127EBEE274}"/>
              </a:ext>
            </a:extLst>
          </p:cNvPr>
          <p:cNvSpPr txBox="1"/>
          <p:nvPr/>
        </p:nvSpPr>
        <p:spPr>
          <a:xfrm>
            <a:off x="6259716" y="5177162"/>
            <a:ext cx="166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침입 감지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4976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3962401" y="775892"/>
            <a:ext cx="4267200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rgbClr val="EE8E8E"/>
                </a:solidFill>
                <a:latin typeface="+mj-ea"/>
              </a:rPr>
              <a:t>영상제공 세부사항</a:t>
            </a:r>
            <a:endParaRPr lang="en-US" sz="2200" b="1" dirty="0">
              <a:solidFill>
                <a:srgbClr val="EE8E8E"/>
              </a:solidFill>
              <a:latin typeface="+mj-ea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1B07AE1-920C-40D6-A5CF-645E51738B67}"/>
              </a:ext>
            </a:extLst>
          </p:cNvPr>
          <p:cNvSpPr txBox="1"/>
          <p:nvPr/>
        </p:nvSpPr>
        <p:spPr bwMode="auto">
          <a:xfrm>
            <a:off x="497588" y="1542363"/>
            <a:ext cx="49458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>
                <a:latin typeface="+mj-ea"/>
                <a:ea typeface="+mj-ea"/>
              </a:rPr>
              <a:t>영상 저장 및 스트리밍</a:t>
            </a:r>
            <a:endParaRPr lang="en-US" sz="2000" b="1" dirty="0">
              <a:latin typeface="+mj-ea"/>
              <a:ea typeface="+mj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160513-58C6-484E-A5F5-17885CFF1360}"/>
              </a:ext>
            </a:extLst>
          </p:cNvPr>
          <p:cNvSpPr/>
          <p:nvPr/>
        </p:nvSpPr>
        <p:spPr>
          <a:xfrm>
            <a:off x="497588" y="2017987"/>
            <a:ext cx="480474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err="1">
                <a:latin typeface="+mn-ea"/>
                <a:cs typeface="맑은 고딕" panose="020B0503020000020004" pitchFamily="50" charset="-127"/>
              </a:rPr>
              <a:t>StreamingHttpResponse</a:t>
            </a:r>
            <a:r>
              <a:rPr lang="ko-KR" altLang="en-US" sz="1400" b="1" dirty="0">
                <a:latin typeface="+mn-ea"/>
                <a:cs typeface="맑은 고딕" panose="020B0503020000020004" pitchFamily="50" charset="-127"/>
              </a:rPr>
              <a:t>를 이용한 </a:t>
            </a:r>
            <a:r>
              <a:rPr lang="en-US" altLang="ko-KR" sz="1400" b="1" dirty="0">
                <a:latin typeface="+mn-ea"/>
                <a:cs typeface="맑은 고딕" panose="020B0503020000020004" pitchFamily="50" charset="-127"/>
              </a:rPr>
              <a:t>cam</a:t>
            </a:r>
            <a:r>
              <a:rPr lang="ko-KR" altLang="en-US" sz="1400" b="1" dirty="0">
                <a:latin typeface="+mn-ea"/>
                <a:cs typeface="맑은 고딕" panose="020B0503020000020004" pitchFamily="50" charset="-127"/>
              </a:rPr>
              <a:t>영상 스트리밍</a:t>
            </a:r>
            <a:endParaRPr lang="en-US" altLang="ko-KR" sz="1400" b="1" dirty="0">
              <a:latin typeface="+mn-ea"/>
              <a:cs typeface="맑은 고딕" panose="020B0503020000020004" pitchFamily="50" charset="-127"/>
            </a:endParaRPr>
          </a:p>
          <a:p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  <a:cs typeface="맑은 고딕" panose="020B0503020000020004" pitchFamily="50" charset="-127"/>
              </a:rPr>
              <a:t>Stream_MP.py</a:t>
            </a:r>
            <a:r>
              <a:rPr lang="ko-KR" altLang="en-US" sz="1400" dirty="0">
                <a:latin typeface="+mn-ea"/>
                <a:cs typeface="맑은 고딕" panose="020B0503020000020004" pitchFamily="50" charset="-127"/>
              </a:rPr>
              <a:t>에서 </a:t>
            </a:r>
            <a:r>
              <a:rPr lang="en-US" altLang="ko-KR" sz="1400" dirty="0">
                <a:latin typeface="+mn-ea"/>
                <a:cs typeface="맑은 고딕" panose="020B0503020000020004" pitchFamily="50" charset="-127"/>
              </a:rPr>
              <a:t>capture</a:t>
            </a:r>
            <a:r>
              <a:rPr lang="ko-KR" altLang="en-US" sz="1400" dirty="0">
                <a:latin typeface="+mn-ea"/>
                <a:cs typeface="맑은 고딕" panose="020B0503020000020004" pitchFamily="50" charset="-127"/>
              </a:rPr>
              <a:t>함수를 이용하여 영상을 </a:t>
            </a:r>
            <a:r>
              <a:rPr lang="en-US" altLang="ko-KR" sz="1400" dirty="0">
                <a:latin typeface="+mn-ea"/>
                <a:cs typeface="맑은 고딕" panose="020B0503020000020004" pitchFamily="50" charset="-127"/>
              </a:rPr>
              <a:t>frame</a:t>
            </a:r>
            <a:r>
              <a:rPr lang="ko-KR" altLang="en-US" sz="1400" dirty="0">
                <a:latin typeface="+mn-ea"/>
                <a:cs typeface="맑은 고딕" panose="020B0503020000020004" pitchFamily="50" charset="-127"/>
              </a:rPr>
              <a:t>으로 저장한다</a:t>
            </a:r>
            <a:r>
              <a:rPr lang="en-US" altLang="ko-KR" sz="1400" dirty="0">
                <a:latin typeface="+mn-ea"/>
                <a:cs typeface="맑은 고딕" panose="020B050302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  <a:cs typeface="맑은 고딕" panose="020B0503020000020004" pitchFamily="50" charset="-127"/>
              </a:rPr>
              <a:t>4~10</a:t>
            </a:r>
            <a:r>
              <a:rPr lang="ko-KR" altLang="en-US" sz="1400" dirty="0">
                <a:latin typeface="+mn-ea"/>
                <a:cs typeface="맑은 고딕" panose="020B0503020000020004" pitchFamily="50" charset="-127"/>
              </a:rPr>
              <a:t>개의 </a:t>
            </a:r>
            <a:r>
              <a:rPr lang="en-US" altLang="ko-KR" sz="1400" dirty="0">
                <a:latin typeface="+mn-ea"/>
                <a:cs typeface="맑은 고딕" panose="020B0503020000020004" pitchFamily="50" charset="-127"/>
              </a:rPr>
              <a:t>frame</a:t>
            </a:r>
            <a:r>
              <a:rPr lang="ko-KR" altLang="en-US" sz="1400" dirty="0">
                <a:latin typeface="+mn-ea"/>
                <a:cs typeface="맑은 고딕" panose="020B0503020000020004" pitchFamily="50" charset="-127"/>
              </a:rPr>
              <a:t>을 저장하며 지속적으로 덮어씌워 저장한다</a:t>
            </a:r>
            <a:r>
              <a:rPr lang="en-US" altLang="ko-KR" sz="1400" dirty="0">
                <a:latin typeface="+mn-ea"/>
                <a:cs typeface="맑은 고딕" panose="020B050302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  <a:cs typeface="맑은 고딕" panose="020B0503020000020004" pitchFamily="50" charset="-127"/>
              </a:rPr>
              <a:t>Django</a:t>
            </a:r>
            <a:r>
              <a:rPr lang="ko-KR" altLang="en-US" sz="1400" dirty="0">
                <a:latin typeface="+mn-ea"/>
                <a:cs typeface="맑은 고딕" panose="020B0503020000020004" pitchFamily="50" charset="-127"/>
              </a:rPr>
              <a:t>의 </a:t>
            </a:r>
            <a:r>
              <a:rPr lang="en-US" altLang="ko-KR" sz="1400" dirty="0">
                <a:latin typeface="+mn-ea"/>
                <a:cs typeface="맑은 고딕" panose="020B0503020000020004" pitchFamily="50" charset="-127"/>
              </a:rPr>
              <a:t>views.py</a:t>
            </a:r>
            <a:r>
              <a:rPr lang="ko-KR" altLang="en-US" sz="1400" dirty="0">
                <a:latin typeface="+mn-ea"/>
                <a:cs typeface="맑은 고딕" panose="020B0503020000020004" pitchFamily="50" charset="-127"/>
              </a:rPr>
              <a:t>에서 </a:t>
            </a:r>
            <a:r>
              <a:rPr lang="en-US" altLang="ko-KR" sz="1400" dirty="0" err="1">
                <a:latin typeface="+mn-ea"/>
                <a:cs typeface="맑은 고딕" panose="020B0503020000020004" pitchFamily="50" charset="-127"/>
              </a:rPr>
              <a:t>StreamingHttpResponse</a:t>
            </a:r>
            <a:r>
              <a:rPr lang="ko-KR" altLang="en-US" sz="1400" dirty="0">
                <a:latin typeface="+mn-ea"/>
                <a:cs typeface="맑은 고딕" panose="020B0503020000020004" pitchFamily="50" charset="-127"/>
              </a:rPr>
              <a:t>를 이용하여 </a:t>
            </a:r>
            <a:r>
              <a:rPr lang="en-US" altLang="ko-KR" sz="1400" dirty="0">
                <a:latin typeface="+mn-ea"/>
                <a:cs typeface="맑은 고딕" panose="020B0503020000020004" pitchFamily="50" charset="-127"/>
              </a:rPr>
              <a:t>frame</a:t>
            </a:r>
            <a:r>
              <a:rPr lang="ko-KR" altLang="en-US" sz="1400" dirty="0">
                <a:latin typeface="+mn-ea"/>
                <a:cs typeface="맑은 고딕" panose="020B0503020000020004" pitchFamily="50" charset="-127"/>
              </a:rPr>
              <a:t>을 화면에 연속적으로 띄우게 된다</a:t>
            </a:r>
            <a:r>
              <a:rPr lang="en-US" altLang="ko-KR" sz="1400" dirty="0">
                <a:latin typeface="+mn-ea"/>
                <a:cs typeface="맑은 고딕" panose="020B050302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  <a:p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  <a:p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  <a:p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334" y="3242354"/>
            <a:ext cx="6410325" cy="29432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2334" y="1551272"/>
            <a:ext cx="63055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534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3962401" y="775892"/>
            <a:ext cx="4267200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rgbClr val="EE8E8E"/>
                </a:solidFill>
                <a:latin typeface="+mj-ea"/>
              </a:rPr>
              <a:t>영상제공 세부사항</a:t>
            </a:r>
            <a:endParaRPr lang="en-US" sz="2200" b="1" dirty="0">
              <a:solidFill>
                <a:srgbClr val="EE8E8E"/>
              </a:solidFill>
              <a:latin typeface="+mj-ea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469" y="1540476"/>
            <a:ext cx="6291332" cy="48726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1B07AE1-920C-40D6-A5CF-645E51738B67}"/>
              </a:ext>
            </a:extLst>
          </p:cNvPr>
          <p:cNvSpPr txBox="1"/>
          <p:nvPr/>
        </p:nvSpPr>
        <p:spPr bwMode="auto">
          <a:xfrm>
            <a:off x="497588" y="1542363"/>
            <a:ext cx="49458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>
                <a:latin typeface="+mj-ea"/>
                <a:ea typeface="+mj-ea"/>
              </a:rPr>
              <a:t>영상 저장 및 스트리밍</a:t>
            </a:r>
            <a:endParaRPr lang="en-US" sz="2000" b="1" dirty="0">
              <a:latin typeface="+mj-ea"/>
              <a:ea typeface="+mj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2160513-58C6-484E-A5F5-17885CFF1360}"/>
              </a:ext>
            </a:extLst>
          </p:cNvPr>
          <p:cNvSpPr/>
          <p:nvPr/>
        </p:nvSpPr>
        <p:spPr>
          <a:xfrm>
            <a:off x="497588" y="2017987"/>
            <a:ext cx="480474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>
                <a:latin typeface="+mn-ea"/>
                <a:cs typeface="맑은 고딕" panose="020B0503020000020004" pitchFamily="50" charset="-127"/>
              </a:rPr>
              <a:t>StreamingHttpResponse</a:t>
            </a:r>
            <a:r>
              <a:rPr lang="ko-KR" altLang="en-US" sz="1400" b="1">
                <a:latin typeface="+mn-ea"/>
                <a:cs typeface="맑은 고딕" panose="020B0503020000020004" pitchFamily="50" charset="-127"/>
              </a:rPr>
              <a:t>를 이용한 </a:t>
            </a:r>
            <a:r>
              <a:rPr lang="en-US" altLang="ko-KR" sz="1400" b="1">
                <a:latin typeface="+mn-ea"/>
                <a:cs typeface="맑은 고딕" panose="020B0503020000020004" pitchFamily="50" charset="-127"/>
              </a:rPr>
              <a:t>cam</a:t>
            </a:r>
            <a:r>
              <a:rPr lang="ko-KR" altLang="en-US" sz="1400" b="1">
                <a:latin typeface="+mn-ea"/>
                <a:cs typeface="맑은 고딕" panose="020B0503020000020004" pitchFamily="50" charset="-127"/>
              </a:rPr>
              <a:t>영상 스트리밍</a:t>
            </a:r>
            <a:endParaRPr lang="en-US" altLang="ko-KR" sz="1400" b="1" dirty="0">
              <a:latin typeface="+mn-ea"/>
              <a:cs typeface="맑은 고딕" panose="020B0503020000020004" pitchFamily="50" charset="-127"/>
            </a:endParaRPr>
          </a:p>
          <a:p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  <a:cs typeface="맑은 고딕" panose="020B0503020000020004" pitchFamily="50" charset="-127"/>
              </a:rPr>
              <a:t>views.py</a:t>
            </a:r>
            <a:r>
              <a:rPr lang="ko-KR" altLang="en-US" sz="1400">
                <a:latin typeface="+mn-ea"/>
                <a:cs typeface="맑은 고딕" panose="020B0503020000020004" pitchFamily="50" charset="-127"/>
              </a:rPr>
              <a:t>에서 </a:t>
            </a:r>
            <a:r>
              <a:rPr lang="en-US" altLang="ko-KR" sz="1400">
                <a:latin typeface="+mn-ea"/>
                <a:cs typeface="맑은 고딕" panose="020B0503020000020004" pitchFamily="50" charset="-127"/>
              </a:rPr>
              <a:t>VideoCamera</a:t>
            </a:r>
            <a:r>
              <a:rPr lang="ko-KR" altLang="en-US" sz="1400">
                <a:latin typeface="+mn-ea"/>
                <a:cs typeface="맑은 고딕" panose="020B0503020000020004" pitchFamily="50" charset="-127"/>
              </a:rPr>
              <a:t>객체의 </a:t>
            </a:r>
            <a:r>
              <a:rPr lang="en-US" altLang="ko-KR" sz="1400">
                <a:latin typeface="+mn-ea"/>
                <a:cs typeface="맑은 고딕" panose="020B0503020000020004" pitchFamily="50" charset="-127"/>
              </a:rPr>
              <a:t>get_frame()</a:t>
            </a:r>
            <a:r>
              <a:rPr lang="ko-KR" altLang="en-US" sz="1400">
                <a:latin typeface="+mn-ea"/>
                <a:cs typeface="맑은 고딕" panose="020B0503020000020004" pitchFamily="50" charset="-127"/>
              </a:rPr>
              <a:t>함수를 이용하여 저장되어있는 </a:t>
            </a:r>
            <a:r>
              <a:rPr lang="en-US" altLang="ko-KR" sz="1400">
                <a:latin typeface="+mn-ea"/>
                <a:cs typeface="맑은 고딕" panose="020B0503020000020004" pitchFamily="50" charset="-127"/>
              </a:rPr>
              <a:t>frame</a:t>
            </a:r>
            <a:r>
              <a:rPr lang="ko-KR" altLang="en-US" sz="1400">
                <a:latin typeface="+mn-ea"/>
                <a:cs typeface="맑은 고딕" panose="020B0503020000020004" pitchFamily="50" charset="-127"/>
              </a:rPr>
              <a:t>들을 읽어온다</a:t>
            </a:r>
            <a:r>
              <a:rPr lang="en-US" altLang="ko-KR" sz="1400">
                <a:latin typeface="+mn-ea"/>
                <a:cs typeface="맑은 고딕" panose="020B050302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>
              <a:latin typeface="+mn-ea"/>
              <a:cs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  <a:cs typeface="맑은 고딕" panose="020B0503020000020004" pitchFamily="50" charset="-127"/>
              </a:rPr>
              <a:t>지속적으로 덮어씌워지며 저장되는 </a:t>
            </a:r>
            <a:r>
              <a:rPr lang="en-US" altLang="ko-KR" sz="1400">
                <a:latin typeface="+mn-ea"/>
                <a:cs typeface="맑은 고딕" panose="020B0503020000020004" pitchFamily="50" charset="-127"/>
              </a:rPr>
              <a:t>frame</a:t>
            </a:r>
            <a:r>
              <a:rPr lang="ko-KR" altLang="en-US" sz="1400">
                <a:latin typeface="+mn-ea"/>
                <a:cs typeface="맑은 고딕" panose="020B0503020000020004" pitchFamily="50" charset="-127"/>
              </a:rPr>
              <a:t>들을 순서대로 읽어들여서 영상 </a:t>
            </a:r>
            <a:r>
              <a:rPr lang="en-US" altLang="ko-KR" sz="1400">
                <a:latin typeface="+mn-ea"/>
                <a:cs typeface="맑은 고딕" panose="020B0503020000020004" pitchFamily="50" charset="-127"/>
              </a:rPr>
              <a:t>streaming </a:t>
            </a:r>
            <a:r>
              <a:rPr lang="ko-KR" altLang="en-US" sz="1400">
                <a:latin typeface="+mn-ea"/>
                <a:cs typeface="맑은 고딕" panose="020B0503020000020004" pitchFamily="50" charset="-127"/>
              </a:rPr>
              <a:t>제공</a:t>
            </a:r>
            <a:endParaRPr lang="en-US" altLang="ko-KR" sz="1400">
              <a:latin typeface="+mn-ea"/>
              <a:cs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>
              <a:latin typeface="+mn-ea"/>
              <a:cs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  <a:cs typeface="맑은 고딕" panose="020B0503020000020004" pitchFamily="50" charset="-127"/>
              </a:rPr>
              <a:t>클래스 내부의 </a:t>
            </a:r>
            <a:r>
              <a:rPr lang="en-US" altLang="ko-KR" sz="1400">
                <a:latin typeface="+mn-ea"/>
                <a:cs typeface="맑은 고딕" panose="020B0503020000020004" pitchFamily="50" charset="-127"/>
              </a:rPr>
              <a:t>slep</a:t>
            </a:r>
            <a:r>
              <a:rPr lang="ko-KR" altLang="en-US" sz="1400">
                <a:latin typeface="+mn-ea"/>
                <a:cs typeface="맑은 고딕" panose="020B0503020000020004" pitchFamily="50" charset="-127"/>
              </a:rPr>
              <a:t>변수를 이용하여 저장속도와 읽어들이는 속도 싱크 조절</a:t>
            </a:r>
            <a:endParaRPr lang="en-US" altLang="ko-KR" sz="1400">
              <a:latin typeface="+mn-ea"/>
              <a:cs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  <a:p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  <a:p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  <a:p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7663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3962401" y="775892"/>
            <a:ext cx="4267200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rgbClr val="EE8E8E"/>
                </a:solidFill>
                <a:latin typeface="+mj-ea"/>
              </a:rPr>
              <a:t>진행 상황</a:t>
            </a:r>
            <a:r>
              <a:rPr lang="en-US" altLang="ko-KR" sz="2200" b="1">
                <a:solidFill>
                  <a:srgbClr val="EE8E8E"/>
                </a:solidFill>
                <a:latin typeface="+mj-ea"/>
              </a:rPr>
              <a:t>(</a:t>
            </a:r>
            <a:r>
              <a:rPr lang="ko-KR" altLang="en-US" sz="2200" b="1">
                <a:solidFill>
                  <a:srgbClr val="EE8E8E"/>
                </a:solidFill>
                <a:latin typeface="+mj-ea"/>
              </a:rPr>
              <a:t>영상 저장 및 스트리밍</a:t>
            </a:r>
            <a:r>
              <a:rPr lang="en-US" altLang="ko-KR" sz="2200" b="1">
                <a:solidFill>
                  <a:srgbClr val="EE8E8E"/>
                </a:solidFill>
                <a:latin typeface="+mj-ea"/>
              </a:rPr>
              <a:t>)</a:t>
            </a:r>
            <a:endParaRPr lang="en-US" sz="2200" b="1" dirty="0">
              <a:solidFill>
                <a:srgbClr val="EE8E8E"/>
              </a:solidFill>
              <a:latin typeface="+mj-ea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579" y="1527846"/>
            <a:ext cx="5589771" cy="32805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1B07AE1-920C-40D6-A5CF-645E51738B67}"/>
              </a:ext>
            </a:extLst>
          </p:cNvPr>
          <p:cNvSpPr txBox="1"/>
          <p:nvPr/>
        </p:nvSpPr>
        <p:spPr bwMode="auto">
          <a:xfrm>
            <a:off x="646698" y="1560625"/>
            <a:ext cx="49458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>
                <a:latin typeface="+mj-ea"/>
                <a:ea typeface="+mj-ea"/>
              </a:rPr>
              <a:t>영상 저장 및 스트리밍</a:t>
            </a:r>
            <a:endParaRPr lang="en-US" sz="2000" b="1" dirty="0">
              <a:latin typeface="+mj-ea"/>
              <a:ea typeface="+mj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2160513-58C6-484E-A5F5-17885CFF1360}"/>
              </a:ext>
            </a:extLst>
          </p:cNvPr>
          <p:cNvSpPr/>
          <p:nvPr/>
        </p:nvSpPr>
        <p:spPr>
          <a:xfrm>
            <a:off x="787832" y="2176911"/>
            <a:ext cx="480474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>
                <a:latin typeface="+mn-ea"/>
                <a:cs typeface="맑은 고딕" panose="020B0503020000020004" pitchFamily="50" charset="-127"/>
              </a:rPr>
              <a:t>VideoWrite</a:t>
            </a:r>
            <a:r>
              <a:rPr lang="ko-KR" altLang="en-US" sz="1600" b="1">
                <a:latin typeface="+mn-ea"/>
                <a:cs typeface="맑은 고딕" panose="020B0503020000020004" pitchFamily="50" charset="-127"/>
              </a:rPr>
              <a:t>를 이용한 시간대별 영상저장</a:t>
            </a:r>
            <a:endParaRPr lang="en-US" altLang="ko-KR" sz="1600" b="1" dirty="0">
              <a:latin typeface="+mn-ea"/>
              <a:cs typeface="맑은 고딕" panose="020B0503020000020004" pitchFamily="50" charset="-127"/>
            </a:endParaRPr>
          </a:p>
          <a:p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  <a:cs typeface="맑은 고딕" panose="020B0503020000020004" pitchFamily="50" charset="-127"/>
              </a:rPr>
              <a:t>VideoWrite()</a:t>
            </a:r>
            <a:r>
              <a:rPr lang="ko-KR" altLang="en-US" sz="1400">
                <a:latin typeface="+mn-ea"/>
                <a:cs typeface="맑은 고딕" panose="020B0503020000020004" pitchFamily="50" charset="-127"/>
              </a:rPr>
              <a:t>함수를 이용하여 </a:t>
            </a:r>
            <a:r>
              <a:rPr lang="en-US" altLang="ko-KR" sz="1400">
                <a:latin typeface="+mn-ea"/>
                <a:cs typeface="맑은 고딕" panose="020B0503020000020004" pitchFamily="50" charset="-127"/>
              </a:rPr>
              <a:t>cam</a:t>
            </a:r>
            <a:r>
              <a:rPr lang="ko-KR" altLang="en-US" sz="1400">
                <a:latin typeface="+mn-ea"/>
                <a:cs typeface="맑은 고딕" panose="020B0503020000020004" pitchFamily="50" charset="-127"/>
              </a:rPr>
              <a:t>에서 읽어오는 </a:t>
            </a:r>
            <a:r>
              <a:rPr lang="en-US" altLang="ko-KR" sz="1400">
                <a:latin typeface="+mn-ea"/>
                <a:cs typeface="맑은 고딕" panose="020B0503020000020004" pitchFamily="50" charset="-127"/>
              </a:rPr>
              <a:t>frame </a:t>
            </a:r>
            <a:r>
              <a:rPr lang="ko-KR" altLang="en-US" sz="1400">
                <a:latin typeface="+mn-ea"/>
                <a:cs typeface="맑은 고딕" panose="020B0503020000020004" pitchFamily="50" charset="-127"/>
              </a:rPr>
              <a:t>저장한다</a:t>
            </a:r>
            <a:r>
              <a:rPr lang="en-US" altLang="ko-KR" sz="1400">
                <a:latin typeface="+mn-ea"/>
                <a:cs typeface="맑은 고딕" panose="020B050302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>
              <a:latin typeface="+mn-ea"/>
              <a:cs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  <a:cs typeface="맑은 고딕" panose="020B0503020000020004" pitchFamily="50" charset="-127"/>
              </a:rPr>
              <a:t>Cam</a:t>
            </a:r>
            <a:r>
              <a:rPr lang="ko-KR" altLang="en-US" sz="1400">
                <a:latin typeface="+mn-ea"/>
                <a:cs typeface="맑은 고딕" panose="020B0503020000020004" pitchFamily="50" charset="-127"/>
              </a:rPr>
              <a:t>에서 </a:t>
            </a:r>
            <a:r>
              <a:rPr lang="en-US" altLang="ko-KR" sz="1400">
                <a:latin typeface="+mn-ea"/>
                <a:cs typeface="맑은 고딕" panose="020B0503020000020004" pitchFamily="50" charset="-127"/>
              </a:rPr>
              <a:t>frame</a:t>
            </a:r>
            <a:r>
              <a:rPr lang="ko-KR" altLang="en-US" sz="1400">
                <a:latin typeface="+mn-ea"/>
                <a:cs typeface="맑은 고딕" panose="020B0503020000020004" pitchFamily="50" charset="-127"/>
              </a:rPr>
              <a:t>을 읽어오기 시작하는 순간부터 설정한 시간까지 한 영상으로 저장하며 설정한 시간이 지나면 새로운 동영상으로 저장을 시작한다</a:t>
            </a:r>
            <a:r>
              <a:rPr lang="en-US" altLang="ko-KR" sz="1400">
                <a:latin typeface="+mn-ea"/>
                <a:cs typeface="맑은 고딕" panose="020B050302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>
              <a:latin typeface="+mn-ea"/>
              <a:cs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  <a:cs typeface="맑은 고딕" panose="020B0503020000020004" pitchFamily="50" charset="-127"/>
              </a:rPr>
              <a:t>getframe()</a:t>
            </a:r>
            <a:r>
              <a:rPr lang="ko-KR" altLang="en-US" sz="1400">
                <a:latin typeface="+mn-ea"/>
                <a:cs typeface="맑은 고딕" panose="020B0503020000020004" pitchFamily="50" charset="-127"/>
              </a:rPr>
              <a:t>함수의 </a:t>
            </a:r>
            <a:r>
              <a:rPr lang="en-US" altLang="ko-KR" sz="1400">
                <a:latin typeface="+mn-ea"/>
                <a:cs typeface="맑은 고딕" panose="020B0503020000020004" pitchFamily="50" charset="-127"/>
              </a:rPr>
              <a:t>IMWRITE_PNG_COMPRESSION</a:t>
            </a:r>
            <a:r>
              <a:rPr lang="ko-KR" altLang="en-US" sz="1400">
                <a:latin typeface="+mn-ea"/>
                <a:cs typeface="맑은 고딕" panose="020B0503020000020004" pitchFamily="50" charset="-127"/>
              </a:rPr>
              <a:t>으로 압축률 조절 가능하며 초당 프레임 저장 횟수를 조절하여 동영상의 용량을 조절한다</a:t>
            </a:r>
            <a:r>
              <a:rPr lang="en-US" altLang="ko-KR" sz="1400">
                <a:latin typeface="+mn-ea"/>
                <a:cs typeface="맑은 고딕" panose="020B050302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>
              <a:latin typeface="+mn-ea"/>
              <a:cs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  <a:cs typeface="맑은 고딕" panose="020B0503020000020004" pitchFamily="50" charset="-127"/>
              </a:rPr>
              <a:t>동영상의 이름을 현재 시간으로 설정하여 원하는 시간대의 동영상을 확인 할 수 있다</a:t>
            </a:r>
            <a:r>
              <a:rPr lang="en-US" altLang="ko-KR" sz="1400">
                <a:latin typeface="+mn-ea"/>
                <a:cs typeface="맑은 고딕" panose="020B050302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>
              <a:latin typeface="+mn-ea"/>
              <a:cs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  <a:cs typeface="맑은 고딕" panose="020B0503020000020004" pitchFamily="50" charset="-127"/>
              </a:rPr>
              <a:t>관리자의 요청이 들어오면 현재까지의 영상을 저장하고 새로 영상을 저장하기 시작한다</a:t>
            </a:r>
            <a:r>
              <a:rPr lang="en-US" altLang="ko-KR" sz="1400">
                <a:latin typeface="+mn-ea"/>
                <a:cs typeface="맑은 고딕" panose="020B0503020000020004" pitchFamily="50" charset="-127"/>
              </a:rPr>
              <a:t>.</a:t>
            </a:r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  <a:p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  <a:p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  <a:p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2578" y="4869397"/>
            <a:ext cx="5589771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298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rgbClr val="EE8E8E"/>
                </a:solidFill>
                <a:latin typeface="+mj-ea"/>
              </a:rPr>
              <a:t>향후 개발 일정</a:t>
            </a:r>
            <a:endParaRPr lang="en-US" sz="2200" b="1" dirty="0">
              <a:solidFill>
                <a:srgbClr val="EE8E8E"/>
              </a:solidFill>
              <a:latin typeface="+mj-ea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654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959565" y="2997503"/>
            <a:ext cx="2260391" cy="585683"/>
            <a:chOff x="3488250" y="526256"/>
            <a:chExt cx="1633987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825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5061705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296783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AAC0E6"/>
                </a:solidFill>
                <a:latin typeface="+mn-ea"/>
                <a:ea typeface="+mn-ea"/>
              </a:rPr>
              <a:t>Q &amp; A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205036" y="3752850"/>
            <a:ext cx="7772400" cy="365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1600" b="1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4278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rgbClr val="EE8E8E"/>
                </a:solidFill>
                <a:latin typeface="+mj-ea"/>
              </a:rPr>
              <a:t>시스템 구성도</a:t>
            </a:r>
            <a:endParaRPr lang="en-US" sz="2200" b="1" dirty="0">
              <a:solidFill>
                <a:srgbClr val="EE8E8E"/>
              </a:solidFill>
              <a:latin typeface="+mj-ea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6E66EFDF-1E9E-4CB2-8E79-01CA6F8A8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33" y="1663696"/>
            <a:ext cx="10239375" cy="447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622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09799" y="684367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rgbClr val="EE8E8E"/>
                </a:solidFill>
                <a:latin typeface="+mj-ea"/>
              </a:rPr>
              <a:t>기술 소개</a:t>
            </a:r>
            <a:endParaRPr lang="en-US" sz="2200" b="1" dirty="0">
              <a:solidFill>
                <a:srgbClr val="EE8E8E"/>
              </a:solidFill>
              <a:latin typeface="+mj-ea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E86D06-BB39-4A83-8113-0DE619C769E1}"/>
              </a:ext>
            </a:extLst>
          </p:cNvPr>
          <p:cNvSpPr/>
          <p:nvPr/>
        </p:nvSpPr>
        <p:spPr>
          <a:xfrm>
            <a:off x="942975" y="1663696"/>
            <a:ext cx="8220074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300"/>
              </a:spcAft>
              <a:buFont typeface="Arial" pitchFamily="34" charset="0"/>
              <a:buChar char="•"/>
            </a:pPr>
            <a:r>
              <a:rPr lang="en-US" altLang="ko-KR" sz="1700" b="1" dirty="0"/>
              <a:t>Frame scheduler</a:t>
            </a:r>
          </a:p>
          <a:p>
            <a:pPr>
              <a:spcAft>
                <a:spcPts val="300"/>
              </a:spcAft>
            </a:pPr>
            <a:r>
              <a:rPr lang="en-US" altLang="ko-KR" sz="1700" b="1" dirty="0"/>
              <a:t>    </a:t>
            </a:r>
            <a:r>
              <a:rPr lang="en-US" altLang="ko-KR" sz="1700" dirty="0"/>
              <a:t>- </a:t>
            </a:r>
            <a:r>
              <a:rPr lang="ko-KR" altLang="en-US" sz="1700" dirty="0"/>
              <a:t>다수의 카메라가 송출하는 프레임을 일정하게 제공하는 기술</a:t>
            </a:r>
            <a:endParaRPr lang="en-US" altLang="ko-KR" sz="1700" dirty="0"/>
          </a:p>
          <a:p>
            <a:pPr>
              <a:spcAft>
                <a:spcPts val="300"/>
              </a:spcAft>
            </a:pPr>
            <a:endParaRPr lang="en-US" altLang="ko-KR" sz="1700" dirty="0"/>
          </a:p>
          <a:p>
            <a:pPr>
              <a:spcAft>
                <a:spcPts val="300"/>
              </a:spcAft>
            </a:pPr>
            <a:r>
              <a:rPr lang="en-US" altLang="ko-KR" sz="1700" dirty="0"/>
              <a:t>TDMA </a:t>
            </a:r>
            <a:r>
              <a:rPr lang="ko-KR" altLang="en-US" sz="1700" dirty="0"/>
              <a:t>기술을 레퍼런스로</a:t>
            </a:r>
            <a:r>
              <a:rPr lang="en-US" altLang="ko-KR" sz="1700" dirty="0"/>
              <a:t>,</a:t>
            </a:r>
            <a:r>
              <a:rPr lang="ko-KR" altLang="en-US" sz="1700" dirty="0"/>
              <a:t> 다수의 카메라로부터 받는 일정하지 않은 프레임들을 </a:t>
            </a:r>
            <a:endParaRPr lang="en-US" altLang="ko-KR" sz="1700" dirty="0"/>
          </a:p>
          <a:p>
            <a:pPr>
              <a:spcAft>
                <a:spcPts val="300"/>
              </a:spcAft>
            </a:pPr>
            <a:r>
              <a:rPr lang="ko-KR" altLang="en-US" sz="1700" dirty="0"/>
              <a:t>일정하게 </a:t>
            </a:r>
            <a:r>
              <a:rPr lang="en-US" altLang="ko-KR" sz="1700" dirty="0"/>
              <a:t>Detection Machine</a:t>
            </a:r>
            <a:r>
              <a:rPr lang="ko-KR" altLang="en-US" sz="1700" dirty="0"/>
              <a:t>으로 전송하는 기술을 개발했다</a:t>
            </a:r>
            <a:r>
              <a:rPr lang="en-US" altLang="ko-KR" sz="1700" dirty="0"/>
              <a:t>.</a:t>
            </a:r>
          </a:p>
          <a:p>
            <a:pPr>
              <a:spcAft>
                <a:spcPts val="300"/>
              </a:spcAft>
            </a:pPr>
            <a:endParaRPr lang="en-US" altLang="ko-KR" sz="1700" dirty="0"/>
          </a:p>
          <a:p>
            <a:pPr>
              <a:spcAft>
                <a:spcPts val="300"/>
              </a:spcAft>
            </a:pPr>
            <a:r>
              <a:rPr lang="ko-KR" altLang="en-US" sz="1700" dirty="0"/>
              <a:t>각 카메라에 가중치를 부여하고</a:t>
            </a:r>
            <a:r>
              <a:rPr lang="en-US" altLang="ko-KR" sz="1700" dirty="0"/>
              <a:t>, </a:t>
            </a:r>
            <a:r>
              <a:rPr lang="ko-KR" altLang="en-US" sz="1700" dirty="0"/>
              <a:t>이상 상황이 발생한 카메라에는 높은 가중치를 설정한다</a:t>
            </a:r>
            <a:r>
              <a:rPr lang="en-US" altLang="ko-KR" sz="1700" dirty="0"/>
              <a:t>. </a:t>
            </a:r>
            <a:r>
              <a:rPr lang="ko-KR" altLang="en-US" sz="1700" dirty="0"/>
              <a:t>단위 시간마다 일정한 양의 프레임만을 저장하여 전송하며</a:t>
            </a:r>
            <a:r>
              <a:rPr lang="en-US" altLang="ko-KR" sz="1700" dirty="0"/>
              <a:t>, </a:t>
            </a:r>
            <a:r>
              <a:rPr lang="ko-KR" altLang="en-US" sz="1700" dirty="0"/>
              <a:t>카메라의 프레임을 번갈아 저장할 때마다 가중치를 감소시켜 </a:t>
            </a:r>
            <a:r>
              <a:rPr lang="en-US" altLang="ko-KR" sz="1700" dirty="0"/>
              <a:t>0</a:t>
            </a:r>
            <a:r>
              <a:rPr lang="ko-KR" altLang="en-US" sz="1700" dirty="0"/>
              <a:t>이 되면 해당 카메라의 프레임 저장을 중지한다</a:t>
            </a:r>
            <a:r>
              <a:rPr lang="en-US" altLang="ko-KR" sz="1700" dirty="0"/>
              <a:t>. </a:t>
            </a:r>
            <a:r>
              <a:rPr lang="ko-KR" altLang="en-US" sz="1700" dirty="0"/>
              <a:t>따라서 모든 카메라로부터 프레임을 받아오지만</a:t>
            </a:r>
            <a:r>
              <a:rPr lang="en-US" altLang="ko-KR" sz="1700" dirty="0"/>
              <a:t>, </a:t>
            </a:r>
            <a:r>
              <a:rPr lang="ko-KR" altLang="en-US" sz="1700" dirty="0"/>
              <a:t>가중치가 높은 카메라의 프레임을 더 많이 보내게 된다</a:t>
            </a:r>
            <a:r>
              <a:rPr lang="en-US" altLang="ko-KR" sz="1700" dirty="0"/>
              <a:t>.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CE1033CE-CEB3-47F3-B8B7-DCA5E313AB6E}"/>
              </a:ext>
            </a:extLst>
          </p:cNvPr>
          <p:cNvCxnSpPr/>
          <p:nvPr/>
        </p:nvCxnSpPr>
        <p:spPr>
          <a:xfrm>
            <a:off x="1017140" y="5720323"/>
            <a:ext cx="712876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0D1D1FA-5485-43BA-8E4B-434F5B19C8D1}"/>
              </a:ext>
            </a:extLst>
          </p:cNvPr>
          <p:cNvCxnSpPr/>
          <p:nvPr/>
        </p:nvCxnSpPr>
        <p:spPr>
          <a:xfrm>
            <a:off x="2324100" y="5362575"/>
            <a:ext cx="0" cy="3577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DB028D4-2CD4-4F26-A6D7-97AFB7AA8551}"/>
              </a:ext>
            </a:extLst>
          </p:cNvPr>
          <p:cNvCxnSpPr/>
          <p:nvPr/>
        </p:nvCxnSpPr>
        <p:spPr>
          <a:xfrm>
            <a:off x="3629025" y="5362575"/>
            <a:ext cx="0" cy="3577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F01480F-D152-4BB2-88F7-8E603CCAF79B}"/>
              </a:ext>
            </a:extLst>
          </p:cNvPr>
          <p:cNvCxnSpPr/>
          <p:nvPr/>
        </p:nvCxnSpPr>
        <p:spPr>
          <a:xfrm>
            <a:off x="7000875" y="5362575"/>
            <a:ext cx="0" cy="3577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BAE0C7C-732C-4327-9EA5-D6292DA77D72}"/>
              </a:ext>
            </a:extLst>
          </p:cNvPr>
          <p:cNvSpPr txBox="1"/>
          <p:nvPr/>
        </p:nvSpPr>
        <p:spPr>
          <a:xfrm>
            <a:off x="4355159" y="5061419"/>
            <a:ext cx="8000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…</a:t>
            </a:r>
            <a:endParaRPr lang="ko-KR" altLang="en-US" sz="4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1EC537-EF34-4B74-8B64-A92E1ECC898F}"/>
              </a:ext>
            </a:extLst>
          </p:cNvPr>
          <p:cNvSpPr txBox="1"/>
          <p:nvPr/>
        </p:nvSpPr>
        <p:spPr>
          <a:xfrm>
            <a:off x="1171403" y="5280279"/>
            <a:ext cx="10742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Camera 1</a:t>
            </a:r>
            <a:endParaRPr lang="ko-KR" altLang="en-US" sz="15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B78470-E1E7-4DC7-87D2-D11D6C7C4E2D}"/>
              </a:ext>
            </a:extLst>
          </p:cNvPr>
          <p:cNvSpPr txBox="1"/>
          <p:nvPr/>
        </p:nvSpPr>
        <p:spPr>
          <a:xfrm>
            <a:off x="2480925" y="5280279"/>
            <a:ext cx="10742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Camera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CFE24D-F517-44A9-8977-4F8CF12D9CF6}"/>
              </a:ext>
            </a:extLst>
          </p:cNvPr>
          <p:cNvSpPr txBox="1"/>
          <p:nvPr/>
        </p:nvSpPr>
        <p:spPr>
          <a:xfrm>
            <a:off x="7025707" y="5280279"/>
            <a:ext cx="12355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Camera 1</a:t>
            </a:r>
            <a:endParaRPr lang="ko-KR" altLang="en-US" sz="1500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38D33E7-80C6-4B39-9B44-99F3F2B4D1A6}"/>
              </a:ext>
            </a:extLst>
          </p:cNvPr>
          <p:cNvCxnSpPr/>
          <p:nvPr/>
        </p:nvCxnSpPr>
        <p:spPr>
          <a:xfrm>
            <a:off x="5753100" y="5362575"/>
            <a:ext cx="0" cy="3577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A47A8A6-3AA9-40C5-A610-351A5BD3A57E}"/>
              </a:ext>
            </a:extLst>
          </p:cNvPr>
          <p:cNvGrpSpPr/>
          <p:nvPr/>
        </p:nvGrpSpPr>
        <p:grpSpPr>
          <a:xfrm>
            <a:off x="8576571" y="4926140"/>
            <a:ext cx="1914526" cy="872869"/>
            <a:chOff x="9277355" y="4025984"/>
            <a:chExt cx="1914526" cy="872869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CD24031-284C-4DDD-8DDF-B328A42DA8B9}"/>
                </a:ext>
              </a:extLst>
            </p:cNvPr>
            <p:cNvSpPr/>
            <p:nvPr/>
          </p:nvSpPr>
          <p:spPr>
            <a:xfrm>
              <a:off x="9277355" y="4025984"/>
              <a:ext cx="1904995" cy="87286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B6347C1-01DF-4D19-A39B-2C621FCA6D30}"/>
                </a:ext>
              </a:extLst>
            </p:cNvPr>
            <p:cNvSpPr txBox="1"/>
            <p:nvPr/>
          </p:nvSpPr>
          <p:spPr>
            <a:xfrm>
              <a:off x="9284492" y="4191894"/>
              <a:ext cx="190738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/>
                <a:t>Camera 1 </a:t>
              </a:r>
              <a:r>
                <a:rPr lang="ko-KR" altLang="en-US" sz="1500" dirty="0"/>
                <a:t>가중치</a:t>
              </a:r>
              <a:r>
                <a:rPr lang="en-US" altLang="ko-KR" sz="1500" dirty="0"/>
                <a:t>: </a:t>
              </a:r>
              <a:r>
                <a:rPr lang="en-US" altLang="ko-KR" sz="1500" dirty="0">
                  <a:solidFill>
                    <a:srgbClr val="FF0000"/>
                  </a:solidFill>
                </a:rPr>
                <a:t>9</a:t>
              </a:r>
            </a:p>
            <a:p>
              <a:r>
                <a:rPr lang="en-US" altLang="ko-KR" sz="1500" dirty="0"/>
                <a:t>Camera 2 </a:t>
              </a:r>
              <a:r>
                <a:rPr lang="ko-KR" altLang="en-US" sz="1500" dirty="0"/>
                <a:t>가중치</a:t>
              </a:r>
              <a:r>
                <a:rPr lang="en-US" altLang="ko-KR" sz="1500" dirty="0"/>
                <a:t>: </a:t>
              </a:r>
              <a:r>
                <a:rPr lang="en-US" altLang="ko-KR" sz="1500" dirty="0">
                  <a:solidFill>
                    <a:schemeClr val="accent5">
                      <a:lumMod val="50000"/>
                    </a:schemeClr>
                  </a:solidFill>
                </a:rPr>
                <a:t>5</a:t>
              </a:r>
              <a:endParaRPr lang="ko-KR" altLang="en-US" sz="15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0073B71-504F-4FBD-83A2-93EA5C816A04}"/>
              </a:ext>
            </a:extLst>
          </p:cNvPr>
          <p:cNvSpPr txBox="1"/>
          <p:nvPr/>
        </p:nvSpPr>
        <p:spPr>
          <a:xfrm>
            <a:off x="5821140" y="5284593"/>
            <a:ext cx="12355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Camera 1</a:t>
            </a:r>
            <a:endParaRPr lang="ko-KR" altLang="en-US" sz="1500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92CE20D-3607-4FE8-B402-D1FE01B21969}"/>
              </a:ext>
            </a:extLst>
          </p:cNvPr>
          <p:cNvGrpSpPr/>
          <p:nvPr/>
        </p:nvGrpSpPr>
        <p:grpSpPr>
          <a:xfrm>
            <a:off x="1474787" y="4954445"/>
            <a:ext cx="404482" cy="330388"/>
            <a:chOff x="1467872" y="4945728"/>
            <a:chExt cx="404482" cy="33038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89E132B-D7B6-427D-98A0-C3BCF8DC0A0C}"/>
                </a:ext>
              </a:extLst>
            </p:cNvPr>
            <p:cNvSpPr/>
            <p:nvPr/>
          </p:nvSpPr>
          <p:spPr>
            <a:xfrm>
              <a:off x="1467872" y="4952950"/>
              <a:ext cx="404482" cy="32316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92D9EE9-19BD-4581-AA5A-CE6818B89B79}"/>
                </a:ext>
              </a:extLst>
            </p:cNvPr>
            <p:cNvSpPr txBox="1"/>
            <p:nvPr/>
          </p:nvSpPr>
          <p:spPr>
            <a:xfrm>
              <a:off x="1472615" y="4945728"/>
              <a:ext cx="39973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solidFill>
                    <a:srgbClr val="FF0000"/>
                  </a:solidFill>
                </a:rPr>
                <a:t>+8</a:t>
              </a:r>
              <a:endParaRPr lang="ko-KR" altLang="en-US" sz="15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9AB42BF-CA84-4566-ABD7-D43ACB5F5794}"/>
              </a:ext>
            </a:extLst>
          </p:cNvPr>
          <p:cNvGrpSpPr/>
          <p:nvPr/>
        </p:nvGrpSpPr>
        <p:grpSpPr>
          <a:xfrm>
            <a:off x="2831118" y="4950833"/>
            <a:ext cx="404482" cy="330388"/>
            <a:chOff x="1467872" y="4945728"/>
            <a:chExt cx="404482" cy="330388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2256142-0E61-4BB5-9A2E-247C7B9512CF}"/>
                </a:ext>
              </a:extLst>
            </p:cNvPr>
            <p:cNvSpPr/>
            <p:nvPr/>
          </p:nvSpPr>
          <p:spPr>
            <a:xfrm>
              <a:off x="1467872" y="4952950"/>
              <a:ext cx="404482" cy="32316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678ADE0-68DA-4702-AF67-D85B9FB447C7}"/>
                </a:ext>
              </a:extLst>
            </p:cNvPr>
            <p:cNvSpPr txBox="1"/>
            <p:nvPr/>
          </p:nvSpPr>
          <p:spPr>
            <a:xfrm>
              <a:off x="1472615" y="4945728"/>
              <a:ext cx="39973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solidFill>
                    <a:schemeClr val="accent5">
                      <a:lumMod val="50000"/>
                    </a:schemeClr>
                  </a:solidFill>
                </a:rPr>
                <a:t>+4</a:t>
              </a:r>
              <a:endParaRPr lang="ko-KR" altLang="en-US" sz="15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AEB56EC-814A-4404-9E55-D498552D917D}"/>
              </a:ext>
            </a:extLst>
          </p:cNvPr>
          <p:cNvGrpSpPr/>
          <p:nvPr/>
        </p:nvGrpSpPr>
        <p:grpSpPr>
          <a:xfrm>
            <a:off x="6148219" y="4957113"/>
            <a:ext cx="404482" cy="330388"/>
            <a:chOff x="1467872" y="4945728"/>
            <a:chExt cx="404482" cy="330388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6AEAD31-CA9F-4A28-AA6A-2BD5D0E4DC8F}"/>
                </a:ext>
              </a:extLst>
            </p:cNvPr>
            <p:cNvSpPr/>
            <p:nvPr/>
          </p:nvSpPr>
          <p:spPr>
            <a:xfrm>
              <a:off x="1467872" y="4952950"/>
              <a:ext cx="404482" cy="32316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D52A853-3053-471C-AD99-CE5700725C50}"/>
                </a:ext>
              </a:extLst>
            </p:cNvPr>
            <p:cNvSpPr txBox="1"/>
            <p:nvPr/>
          </p:nvSpPr>
          <p:spPr>
            <a:xfrm>
              <a:off x="1472615" y="4945728"/>
              <a:ext cx="39973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solidFill>
                    <a:srgbClr val="FF0000"/>
                  </a:solidFill>
                </a:rPr>
                <a:t>+2</a:t>
              </a:r>
              <a:endParaRPr lang="ko-KR" altLang="en-US" sz="15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6396C70-FF0B-442D-A6B8-A487520CBC76}"/>
              </a:ext>
            </a:extLst>
          </p:cNvPr>
          <p:cNvGrpSpPr/>
          <p:nvPr/>
        </p:nvGrpSpPr>
        <p:grpSpPr>
          <a:xfrm>
            <a:off x="7343431" y="4950833"/>
            <a:ext cx="404482" cy="330388"/>
            <a:chOff x="1467872" y="4945728"/>
            <a:chExt cx="404482" cy="330388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9DEE34A-DF28-4FE4-88F6-F26ABEB96E1D}"/>
                </a:ext>
              </a:extLst>
            </p:cNvPr>
            <p:cNvSpPr/>
            <p:nvPr/>
          </p:nvSpPr>
          <p:spPr>
            <a:xfrm>
              <a:off x="1467872" y="4952950"/>
              <a:ext cx="404482" cy="32316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EE2A67A-4527-4182-971C-F07060F023D8}"/>
                </a:ext>
              </a:extLst>
            </p:cNvPr>
            <p:cNvSpPr txBox="1"/>
            <p:nvPr/>
          </p:nvSpPr>
          <p:spPr>
            <a:xfrm>
              <a:off x="1472615" y="4945728"/>
              <a:ext cx="39973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solidFill>
                    <a:srgbClr val="FF0000"/>
                  </a:solidFill>
                </a:rPr>
                <a:t>+1</a:t>
              </a:r>
              <a:endParaRPr lang="ko-KR" altLang="en-US" sz="15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1188214A-3FE5-4278-8C87-0F2016AC29A7}"/>
              </a:ext>
            </a:extLst>
          </p:cNvPr>
          <p:cNvSpPr txBox="1"/>
          <p:nvPr/>
        </p:nvSpPr>
        <p:spPr>
          <a:xfrm>
            <a:off x="1735500" y="4753642"/>
            <a:ext cx="399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-1</a:t>
            </a:r>
            <a:endParaRPr lang="ko-KR" alt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8B1A70-419B-4EE4-8668-E0B35DAC5AF8}"/>
              </a:ext>
            </a:extLst>
          </p:cNvPr>
          <p:cNvSpPr txBox="1"/>
          <p:nvPr/>
        </p:nvSpPr>
        <p:spPr>
          <a:xfrm>
            <a:off x="3096999" y="4753642"/>
            <a:ext cx="399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-1</a:t>
            </a:r>
            <a:endParaRPr lang="ko-KR" alt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75F9FE-0F05-473D-9978-D632BA4A3BCF}"/>
              </a:ext>
            </a:extLst>
          </p:cNvPr>
          <p:cNvSpPr txBox="1"/>
          <p:nvPr/>
        </p:nvSpPr>
        <p:spPr>
          <a:xfrm>
            <a:off x="6441436" y="4713824"/>
            <a:ext cx="399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-1</a:t>
            </a:r>
            <a:endParaRPr lang="ko-KR" alt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22ADA24-8AF8-4A8B-B84F-A635EEECA2CF}"/>
              </a:ext>
            </a:extLst>
          </p:cNvPr>
          <p:cNvSpPr txBox="1"/>
          <p:nvPr/>
        </p:nvSpPr>
        <p:spPr>
          <a:xfrm>
            <a:off x="7616905" y="4717905"/>
            <a:ext cx="399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10604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09799" y="684367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rgbClr val="EE8E8E"/>
                </a:solidFill>
                <a:latin typeface="+mj-ea"/>
              </a:rPr>
              <a:t>기술 소개</a:t>
            </a:r>
            <a:endParaRPr lang="en-US" sz="2200" b="1" dirty="0">
              <a:solidFill>
                <a:srgbClr val="EE8E8E"/>
              </a:solidFill>
              <a:latin typeface="+mj-ea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E86D06-BB39-4A83-8113-0DE619C769E1}"/>
              </a:ext>
            </a:extLst>
          </p:cNvPr>
          <p:cNvSpPr/>
          <p:nvPr/>
        </p:nvSpPr>
        <p:spPr>
          <a:xfrm>
            <a:off x="942975" y="1663696"/>
            <a:ext cx="8220074" cy="65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300"/>
              </a:spcAft>
              <a:buFont typeface="Arial" pitchFamily="34" charset="0"/>
              <a:buChar char="•"/>
            </a:pPr>
            <a:r>
              <a:rPr lang="en-US" altLang="ko-KR" sz="1700" b="1" dirty="0"/>
              <a:t>Object Detection</a:t>
            </a:r>
          </a:p>
          <a:p>
            <a:pPr>
              <a:spcAft>
                <a:spcPts val="300"/>
              </a:spcAft>
            </a:pPr>
            <a:r>
              <a:rPr lang="en-US" altLang="ko-KR" sz="1700" b="1" dirty="0"/>
              <a:t>    </a:t>
            </a:r>
            <a:r>
              <a:rPr lang="en-US" altLang="ko-KR" sz="1700" dirty="0"/>
              <a:t>- Faster R-CNN </a:t>
            </a:r>
            <a:r>
              <a:rPr lang="ko-KR" altLang="en-US" sz="1700" dirty="0"/>
              <a:t>알고리즘을 사용하여 객체 인식 수행</a:t>
            </a:r>
            <a:endParaRPr lang="en-US" altLang="ko-KR" sz="1700" dirty="0"/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71987AD3-A7BE-4E63-9A92-FAA86245B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798324"/>
              </p:ext>
            </p:extLst>
          </p:nvPr>
        </p:nvGraphicFramePr>
        <p:xfrm>
          <a:off x="1466353" y="2350375"/>
          <a:ext cx="3870700" cy="3115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140">
                  <a:extLst>
                    <a:ext uri="{9D8B030D-6E8A-4147-A177-3AD203B41FA5}">
                      <a16:colId xmlns:a16="http://schemas.microsoft.com/office/drawing/2014/main" val="3506732869"/>
                    </a:ext>
                  </a:extLst>
                </a:gridCol>
                <a:gridCol w="774140">
                  <a:extLst>
                    <a:ext uri="{9D8B030D-6E8A-4147-A177-3AD203B41FA5}">
                      <a16:colId xmlns:a16="http://schemas.microsoft.com/office/drawing/2014/main" val="4262105084"/>
                    </a:ext>
                  </a:extLst>
                </a:gridCol>
                <a:gridCol w="774140">
                  <a:extLst>
                    <a:ext uri="{9D8B030D-6E8A-4147-A177-3AD203B41FA5}">
                      <a16:colId xmlns:a16="http://schemas.microsoft.com/office/drawing/2014/main" val="2056273867"/>
                    </a:ext>
                  </a:extLst>
                </a:gridCol>
                <a:gridCol w="774140">
                  <a:extLst>
                    <a:ext uri="{9D8B030D-6E8A-4147-A177-3AD203B41FA5}">
                      <a16:colId xmlns:a16="http://schemas.microsoft.com/office/drawing/2014/main" val="1207250850"/>
                    </a:ext>
                  </a:extLst>
                </a:gridCol>
                <a:gridCol w="774140">
                  <a:extLst>
                    <a:ext uri="{9D8B030D-6E8A-4147-A177-3AD203B41FA5}">
                      <a16:colId xmlns:a16="http://schemas.microsoft.com/office/drawing/2014/main" val="3407000773"/>
                    </a:ext>
                  </a:extLst>
                </a:gridCol>
              </a:tblGrid>
              <a:tr h="623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35607"/>
                  </a:ext>
                </a:extLst>
              </a:tr>
              <a:tr h="623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4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3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4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851186"/>
                  </a:ext>
                </a:extLst>
              </a:tr>
              <a:tr h="623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2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4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3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06527"/>
                  </a:ext>
                </a:extLst>
              </a:tr>
              <a:tr h="623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2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3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4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72869"/>
                  </a:ext>
                </a:extLst>
              </a:tr>
              <a:tr h="623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057084"/>
                  </a:ext>
                </a:extLst>
              </a:tr>
            </a:tbl>
          </a:graphicData>
        </a:graphic>
      </p:graphicFrame>
      <p:pic>
        <p:nvPicPr>
          <p:cNvPr id="53" name="그림 52">
            <a:extLst>
              <a:ext uri="{FF2B5EF4-FFF2-40B4-BE49-F238E27FC236}">
                <a16:creationId xmlns:a16="http://schemas.microsoft.com/office/drawing/2014/main" id="{D239A77D-ECA2-43CB-A241-1AD50D7401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87" y="2250753"/>
            <a:ext cx="4558263" cy="3327705"/>
          </a:xfrm>
          <a:prstGeom prst="rect">
            <a:avLst/>
          </a:prstGeom>
        </p:spPr>
      </p:pic>
      <p:sp>
        <p:nvSpPr>
          <p:cNvPr id="54" name="내용 개체 틀 4">
            <a:extLst>
              <a:ext uri="{FF2B5EF4-FFF2-40B4-BE49-F238E27FC236}">
                <a16:creationId xmlns:a16="http://schemas.microsoft.com/office/drawing/2014/main" id="{9340E82C-DEFB-4724-8E02-16185A100A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07198" y="3368014"/>
            <a:ext cx="4388557" cy="179991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합성곱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연산을 사용하는 인공 신경망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지정한 간격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(Stride)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으로 필터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커널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 이미지를 순회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하며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합성곱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연산 수행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실제 이미지는 각 픽셀을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RGB 3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개의 실수로 표현한 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차원데이터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86B9E4F-CA5F-4D85-9767-45F96E56A5E5}"/>
              </a:ext>
            </a:extLst>
          </p:cNvPr>
          <p:cNvSpPr txBox="1"/>
          <p:nvPr/>
        </p:nvSpPr>
        <p:spPr>
          <a:xfrm>
            <a:off x="5825026" y="2901699"/>
            <a:ext cx="423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CNN(Convolutional Neural Network)</a:t>
            </a:r>
          </a:p>
        </p:txBody>
      </p:sp>
      <p:sp>
        <p:nvSpPr>
          <p:cNvPr id="56" name="내용 개체 틀 4">
            <a:extLst>
              <a:ext uri="{FF2B5EF4-FFF2-40B4-BE49-F238E27FC236}">
                <a16:creationId xmlns:a16="http://schemas.microsoft.com/office/drawing/2014/main" id="{5B6B0C83-B819-4F99-A412-7B55BDAA994C}"/>
              </a:ext>
            </a:extLst>
          </p:cNvPr>
          <p:cNvSpPr txBox="1">
            <a:spLocks/>
          </p:cNvSpPr>
          <p:nvPr/>
        </p:nvSpPr>
        <p:spPr>
          <a:xfrm>
            <a:off x="1664643" y="5606820"/>
            <a:ext cx="8352928" cy="51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2A20DEF-EF8E-4AD2-8A17-A1CBA25F6B65}"/>
              </a:ext>
            </a:extLst>
          </p:cNvPr>
          <p:cNvSpPr txBox="1"/>
          <p:nvPr/>
        </p:nvSpPr>
        <p:spPr>
          <a:xfrm>
            <a:off x="5825026" y="5225790"/>
            <a:ext cx="49157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필터의 종류에 따라 다른 특징 </a:t>
            </a:r>
            <a:r>
              <a:rPr lang="ko-KR" altLang="en-US" sz="1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맵을</a:t>
            </a: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출력할 수 있음</a:t>
            </a:r>
            <a:endParaRPr lang="en-US" altLang="ko-KR" sz="15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4C86A41-7584-4E9E-A87C-F90556C5A458}"/>
              </a:ext>
            </a:extLst>
          </p:cNvPr>
          <p:cNvSpPr txBox="1"/>
          <p:nvPr/>
        </p:nvSpPr>
        <p:spPr>
          <a:xfrm>
            <a:off x="5807198" y="2302743"/>
            <a:ext cx="2105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CNN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이란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?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5475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09799" y="684367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rgbClr val="EE8E8E"/>
                </a:solidFill>
                <a:latin typeface="+mj-ea"/>
              </a:rPr>
              <a:t>기술 소개</a:t>
            </a:r>
            <a:endParaRPr lang="en-US" sz="2200" b="1" dirty="0">
              <a:solidFill>
                <a:srgbClr val="EE8E8E"/>
              </a:solidFill>
              <a:latin typeface="+mj-ea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E86D06-BB39-4A83-8113-0DE619C769E1}"/>
              </a:ext>
            </a:extLst>
          </p:cNvPr>
          <p:cNvSpPr/>
          <p:nvPr/>
        </p:nvSpPr>
        <p:spPr>
          <a:xfrm>
            <a:off x="942975" y="1663696"/>
            <a:ext cx="8220074" cy="65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300"/>
              </a:spcAft>
              <a:buFont typeface="Arial" pitchFamily="34" charset="0"/>
              <a:buChar char="•"/>
            </a:pPr>
            <a:r>
              <a:rPr lang="en-US" altLang="ko-KR" sz="1700" b="1" dirty="0"/>
              <a:t>Object Detection</a:t>
            </a:r>
          </a:p>
          <a:p>
            <a:pPr>
              <a:spcAft>
                <a:spcPts val="300"/>
              </a:spcAft>
            </a:pPr>
            <a:r>
              <a:rPr lang="en-US" altLang="ko-KR" sz="1700" b="1" dirty="0"/>
              <a:t>    </a:t>
            </a:r>
            <a:r>
              <a:rPr lang="en-US" altLang="ko-KR" sz="1700" dirty="0"/>
              <a:t>- Faster R-CNN </a:t>
            </a:r>
            <a:r>
              <a:rPr lang="ko-KR" altLang="en-US" sz="1700" dirty="0"/>
              <a:t>알고리즘을 사용하여 객체 인식 수행</a:t>
            </a:r>
            <a:endParaRPr lang="en-US" altLang="ko-KR" sz="1700" dirty="0"/>
          </a:p>
        </p:txBody>
      </p:sp>
      <p:sp>
        <p:nvSpPr>
          <p:cNvPr id="45" name="내용 개체 틀 4">
            <a:extLst>
              <a:ext uri="{FF2B5EF4-FFF2-40B4-BE49-F238E27FC236}">
                <a16:creationId xmlns:a16="http://schemas.microsoft.com/office/drawing/2014/main" id="{0200C563-9256-47FD-A204-F571FD4ED6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405" y="3241929"/>
            <a:ext cx="5379622" cy="1952375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Fast R-CNN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Region Proposal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방법인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Selective Search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방식을 개선한 방식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CNN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통해 추출된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 map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RPN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 입력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RPN(Region Proposal Networks)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통해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 있을 만한 구역에 대한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Proposal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연산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09556F4C-75E6-4913-96C7-7EB2109AC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2498848"/>
            <a:ext cx="4588374" cy="2892304"/>
          </a:xfrm>
          <a:prstGeom prst="rect">
            <a:avLst/>
          </a:prstGeom>
        </p:spPr>
      </p:pic>
      <p:sp>
        <p:nvSpPr>
          <p:cNvPr id="47" name="내용 개체 틀 4">
            <a:extLst>
              <a:ext uri="{FF2B5EF4-FFF2-40B4-BE49-F238E27FC236}">
                <a16:creationId xmlns:a16="http://schemas.microsoft.com/office/drawing/2014/main" id="{46370A6F-E45C-4A13-970F-2B2F952CC8FC}"/>
              </a:ext>
            </a:extLst>
          </p:cNvPr>
          <p:cNvSpPr txBox="1">
            <a:spLocks/>
          </p:cNvSpPr>
          <p:nvPr/>
        </p:nvSpPr>
        <p:spPr>
          <a:xfrm>
            <a:off x="6660652" y="2430474"/>
            <a:ext cx="6948592" cy="2847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Faster Region Proposal – Convolutional Neural Network </a:t>
            </a: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0445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rgbClr val="EE8E8E"/>
                </a:solidFill>
                <a:latin typeface="+mj-ea"/>
              </a:rPr>
              <a:t>추가 진행 상황</a:t>
            </a:r>
            <a:r>
              <a:rPr lang="en-US" altLang="ko-KR" sz="2200" b="1" dirty="0">
                <a:solidFill>
                  <a:srgbClr val="EE8E8E"/>
                </a:solidFill>
                <a:latin typeface="+mj-ea"/>
              </a:rPr>
              <a:t>(</a:t>
            </a:r>
            <a:r>
              <a:rPr lang="ko-KR" altLang="en-US" sz="2200" b="1" dirty="0">
                <a:solidFill>
                  <a:srgbClr val="EE8E8E"/>
                </a:solidFill>
                <a:latin typeface="+mj-ea"/>
              </a:rPr>
              <a:t>프레임 필터</a:t>
            </a:r>
            <a:r>
              <a:rPr lang="en-US" altLang="ko-KR" sz="2200" b="1" dirty="0">
                <a:solidFill>
                  <a:srgbClr val="EE8E8E"/>
                </a:solidFill>
                <a:latin typeface="+mj-ea"/>
              </a:rPr>
              <a:t>)</a:t>
            </a:r>
            <a:endParaRPr lang="en-US" sz="2200" b="1" dirty="0">
              <a:solidFill>
                <a:srgbClr val="EE8E8E"/>
              </a:solidFill>
              <a:latin typeface="+mj-ea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65E8F790-B49E-48F4-9E82-12F8CFFD4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00" y="1743999"/>
            <a:ext cx="2447925" cy="412412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E86D06-BB39-4A83-8113-0DE619C769E1}"/>
              </a:ext>
            </a:extLst>
          </p:cNvPr>
          <p:cNvSpPr/>
          <p:nvPr/>
        </p:nvSpPr>
        <p:spPr>
          <a:xfrm>
            <a:off x="3040925" y="1743999"/>
            <a:ext cx="8739743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300"/>
              </a:spcAft>
              <a:buFont typeface="Arial" pitchFamily="34" charset="0"/>
              <a:buChar char="•"/>
            </a:pPr>
            <a:r>
              <a:rPr lang="en-US" altLang="ko-KR" sz="1700" dirty="0" err="1"/>
              <a:t>initialize_server</a:t>
            </a:r>
            <a:r>
              <a:rPr lang="en-US" altLang="ko-KR" sz="1700" dirty="0"/>
              <a:t>()</a:t>
            </a:r>
            <a:r>
              <a:rPr lang="ko-KR" altLang="en-US" sz="1700" dirty="0"/>
              <a:t>를 통해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object_detection</a:t>
            </a:r>
            <a:r>
              <a:rPr lang="en-US" altLang="ko-KR" sz="1700" dirty="0"/>
              <a:t> </a:t>
            </a:r>
            <a:r>
              <a:rPr lang="ko-KR" altLang="en-US" sz="1700" dirty="0"/>
              <a:t>컴퓨터와 </a:t>
            </a:r>
            <a:r>
              <a:rPr lang="en-US" altLang="ko-KR" sz="1700" dirty="0" err="1"/>
              <a:t>tcp</a:t>
            </a:r>
            <a:r>
              <a:rPr lang="en-US" altLang="ko-KR" sz="1700" dirty="0"/>
              <a:t> </a:t>
            </a:r>
            <a:r>
              <a:rPr lang="ko-KR" altLang="en-US" sz="1700" dirty="0"/>
              <a:t>연결을 하며</a:t>
            </a:r>
            <a:r>
              <a:rPr lang="en-US" altLang="ko-KR" sz="1700" dirty="0"/>
              <a:t>,</a:t>
            </a:r>
          </a:p>
          <a:p>
            <a:pPr marL="285750" indent="-285750">
              <a:spcAft>
                <a:spcPts val="300"/>
              </a:spcAft>
              <a:buFont typeface="Arial" pitchFamily="34" charset="0"/>
              <a:buChar char="•"/>
            </a:pPr>
            <a:endParaRPr lang="en-US" altLang="ko-KR" sz="1700" dirty="0"/>
          </a:p>
          <a:p>
            <a:pPr marL="285750" indent="-285750">
              <a:spcAft>
                <a:spcPts val="300"/>
              </a:spcAft>
              <a:buFont typeface="Arial" pitchFamily="34" charset="0"/>
              <a:buChar char="•"/>
            </a:pPr>
            <a:r>
              <a:rPr lang="ko-KR" altLang="en-US" sz="1700" dirty="0"/>
              <a:t>프레임 전송에 앞서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send_info</a:t>
            </a:r>
            <a:r>
              <a:rPr lang="en-US" altLang="ko-KR" sz="1700" dirty="0"/>
              <a:t>()</a:t>
            </a:r>
            <a:r>
              <a:rPr lang="ko-KR" altLang="en-US" sz="1700" dirty="0"/>
              <a:t>를 통하여 카메라의 정보들을 객체 인식</a:t>
            </a:r>
            <a:r>
              <a:rPr lang="en-US" altLang="ko-KR" sz="1700" dirty="0"/>
              <a:t> </a:t>
            </a:r>
            <a:r>
              <a:rPr lang="ko-KR" altLang="en-US" sz="1700" dirty="0"/>
              <a:t>컴퓨터에 전송 </a:t>
            </a:r>
            <a:r>
              <a:rPr lang="en-US" altLang="ko-KR" sz="1700" dirty="0"/>
              <a:t>run()</a:t>
            </a:r>
            <a:r>
              <a:rPr lang="ko-KR" altLang="en-US" sz="1700" dirty="0"/>
              <a:t>을 통하여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video_list</a:t>
            </a:r>
            <a:r>
              <a:rPr lang="ko-KR" altLang="en-US" sz="1700" dirty="0"/>
              <a:t>내의 카메라의 </a:t>
            </a:r>
            <a:r>
              <a:rPr lang="en-US" altLang="ko-KR" sz="1700" dirty="0" err="1"/>
              <a:t>videocapture</a:t>
            </a:r>
            <a:r>
              <a:rPr lang="en-US" altLang="ko-KR" sz="1700" dirty="0"/>
              <a:t> </a:t>
            </a:r>
            <a:r>
              <a:rPr lang="ko-KR" altLang="en-US" sz="1700" dirty="0" err="1"/>
              <a:t>객체들로부터</a:t>
            </a:r>
            <a:r>
              <a:rPr lang="ko-KR" altLang="en-US" sz="1700" dirty="0"/>
              <a:t> </a:t>
            </a:r>
          </a:p>
          <a:p>
            <a:pPr marL="285750" indent="-285750">
              <a:spcAft>
                <a:spcPts val="300"/>
              </a:spcAft>
              <a:buFont typeface="Arial" pitchFamily="34" charset="0"/>
              <a:buChar char="•"/>
            </a:pPr>
            <a:r>
              <a:rPr lang="ko-KR" altLang="en-US" sz="1700" dirty="0"/>
              <a:t>순차적으로 카메라의 프레임을 </a:t>
            </a:r>
            <a:r>
              <a:rPr lang="ko-KR" altLang="en-US" sz="1700" dirty="0" err="1"/>
              <a:t>읽어들이고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send_frame</a:t>
            </a:r>
            <a:r>
              <a:rPr lang="en-US" altLang="ko-KR" sz="1700" dirty="0"/>
              <a:t>()</a:t>
            </a:r>
            <a:r>
              <a:rPr lang="ko-KR" altLang="en-US" sz="1700" dirty="0"/>
              <a:t>을 통하여</a:t>
            </a:r>
            <a:r>
              <a:rPr lang="en-US" altLang="ko-KR" sz="1700" dirty="0"/>
              <a:t>,</a:t>
            </a:r>
          </a:p>
          <a:p>
            <a:pPr marL="285750" indent="-285750">
              <a:spcAft>
                <a:spcPts val="300"/>
              </a:spcAft>
              <a:buFont typeface="Arial" pitchFamily="34" charset="0"/>
              <a:buChar char="•"/>
            </a:pPr>
            <a:r>
              <a:rPr lang="ko-KR" altLang="en-US" sz="1700" dirty="0"/>
              <a:t>각 카메라의 </a:t>
            </a:r>
            <a:r>
              <a:rPr lang="en-US" altLang="ko-KR" sz="1700" dirty="0"/>
              <a:t>id </a:t>
            </a:r>
            <a:r>
              <a:rPr lang="ko-KR" altLang="en-US" sz="1700" dirty="0"/>
              <a:t>및 프레임을 시분할 다중화로 </a:t>
            </a:r>
            <a:r>
              <a:rPr lang="en-US" altLang="ko-KR" sz="1700" dirty="0"/>
              <a:t>socket</a:t>
            </a:r>
            <a:r>
              <a:rPr lang="ko-KR" altLang="en-US" sz="1700" dirty="0"/>
              <a:t>을 통해 </a:t>
            </a:r>
            <a:r>
              <a:rPr lang="en-US" altLang="ko-KR" sz="1700" dirty="0"/>
              <a:t>object detection</a:t>
            </a:r>
            <a:r>
              <a:rPr lang="ko-KR" altLang="en-US" sz="1700" dirty="0"/>
              <a:t>으로 전송</a:t>
            </a:r>
            <a:endParaRPr lang="en-US" altLang="ko-KR" sz="1700" dirty="0"/>
          </a:p>
          <a:p>
            <a:pPr marL="285750" indent="-285750">
              <a:spcAft>
                <a:spcPts val="300"/>
              </a:spcAft>
              <a:buFont typeface="Arial" pitchFamily="34" charset="0"/>
              <a:buChar char="•"/>
            </a:pPr>
            <a:endParaRPr lang="en-US" altLang="ko-KR" sz="1700" dirty="0"/>
          </a:p>
          <a:p>
            <a:pPr marL="285750" indent="-285750">
              <a:spcAft>
                <a:spcPts val="300"/>
              </a:spcAft>
              <a:buFont typeface="Arial" pitchFamily="34" charset="0"/>
              <a:buChar char="•"/>
            </a:pPr>
            <a:endParaRPr lang="en-US" altLang="ko-KR" sz="1700" dirty="0"/>
          </a:p>
          <a:p>
            <a:pPr marL="285750" indent="-285750">
              <a:spcAft>
                <a:spcPts val="300"/>
              </a:spcAft>
              <a:buFont typeface="Arial" pitchFamily="34" charset="0"/>
              <a:buChar char="•"/>
            </a:pPr>
            <a:endParaRPr lang="en-US" altLang="ko-KR" sz="1700" dirty="0"/>
          </a:p>
          <a:p>
            <a:pPr marL="285750" indent="-285750">
              <a:spcAft>
                <a:spcPts val="300"/>
              </a:spcAft>
              <a:buFont typeface="Arial" pitchFamily="34" charset="0"/>
              <a:buChar char="•"/>
            </a:pPr>
            <a:endParaRPr lang="en-US" altLang="ko-KR" sz="1700" dirty="0"/>
          </a:p>
          <a:p>
            <a:pPr marL="285750" indent="-285750">
              <a:spcAft>
                <a:spcPts val="300"/>
              </a:spcAft>
              <a:buFont typeface="Arial" pitchFamily="34" charset="0"/>
              <a:buChar char="•"/>
            </a:pPr>
            <a:endParaRPr lang="ko-KR" altLang="en-US" sz="1700" dirty="0"/>
          </a:p>
          <a:p>
            <a:pPr marL="285750" indent="-285750">
              <a:spcAft>
                <a:spcPts val="300"/>
              </a:spcAft>
              <a:buFont typeface="Arial" pitchFamily="34" charset="0"/>
              <a:buChar char="•"/>
            </a:pPr>
            <a:r>
              <a:rPr lang="en-US" altLang="ko-KR" sz="1700" dirty="0" err="1"/>
              <a:t>recv_detect_info</a:t>
            </a:r>
            <a:r>
              <a:rPr lang="en-US" altLang="ko-KR" sz="1700" dirty="0"/>
              <a:t>()</a:t>
            </a:r>
            <a:r>
              <a:rPr lang="ko-KR" altLang="en-US" sz="1700" dirty="0"/>
              <a:t>를 통해 </a:t>
            </a:r>
            <a:r>
              <a:rPr lang="en-US" altLang="ko-KR" sz="1700" dirty="0" err="1"/>
              <a:t>object_detection</a:t>
            </a:r>
            <a:r>
              <a:rPr lang="en-US" altLang="ko-KR" sz="1700" dirty="0"/>
              <a:t> </a:t>
            </a:r>
            <a:r>
              <a:rPr lang="ko-KR" altLang="en-US" sz="1700" dirty="0"/>
              <a:t>컴퓨터로부터 인식결과를 받아</a:t>
            </a:r>
            <a:r>
              <a:rPr lang="en-US" altLang="ko-KR" sz="1700" dirty="0"/>
              <a:t>, Scheduler </a:t>
            </a:r>
            <a:r>
              <a:rPr lang="ko-KR" altLang="en-US" sz="1700" dirty="0"/>
              <a:t>객체가 각 카메라의 전송 순서를 </a:t>
            </a:r>
            <a:r>
              <a:rPr lang="en-US" altLang="ko-KR" sz="1700" dirty="0"/>
              <a:t>scheduling</a:t>
            </a:r>
            <a:r>
              <a:rPr lang="ko-KR" altLang="en-US" sz="1700" dirty="0"/>
              <a:t>할 수 있도록 한다</a:t>
            </a:r>
            <a:r>
              <a:rPr lang="en-US" altLang="ko-KR" sz="1700" dirty="0"/>
              <a:t>.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0FAA167-CEA3-479A-BA77-3710B7C8C85E}"/>
              </a:ext>
            </a:extLst>
          </p:cNvPr>
          <p:cNvCxnSpPr/>
          <p:nvPr/>
        </p:nvCxnSpPr>
        <p:spPr>
          <a:xfrm>
            <a:off x="3533313" y="4172505"/>
            <a:ext cx="746612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48920FD-8D87-42D8-B48D-C0AF53AB7240}"/>
              </a:ext>
            </a:extLst>
          </p:cNvPr>
          <p:cNvCxnSpPr/>
          <p:nvPr/>
        </p:nvCxnSpPr>
        <p:spPr>
          <a:xfrm>
            <a:off x="4572000" y="3870664"/>
            <a:ext cx="0" cy="577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B4AF110-F3B9-4E3D-B78D-1C6830933D3A}"/>
              </a:ext>
            </a:extLst>
          </p:cNvPr>
          <p:cNvCxnSpPr/>
          <p:nvPr/>
        </p:nvCxnSpPr>
        <p:spPr>
          <a:xfrm>
            <a:off x="5727577" y="3883980"/>
            <a:ext cx="0" cy="577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F1F8393-72B3-4473-B824-B13A83A17C4F}"/>
              </a:ext>
            </a:extLst>
          </p:cNvPr>
          <p:cNvCxnSpPr/>
          <p:nvPr/>
        </p:nvCxnSpPr>
        <p:spPr>
          <a:xfrm>
            <a:off x="6872794" y="3883980"/>
            <a:ext cx="0" cy="577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FC0CFEC6-BA84-4B9A-A2EA-A42ECCAF0253}"/>
              </a:ext>
            </a:extLst>
          </p:cNvPr>
          <p:cNvSpPr/>
          <p:nvPr/>
        </p:nvSpPr>
        <p:spPr>
          <a:xfrm>
            <a:off x="7412854" y="3977196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0D7EFE1-4D3D-4557-A283-1E4592E7E2A3}"/>
              </a:ext>
            </a:extLst>
          </p:cNvPr>
          <p:cNvSpPr/>
          <p:nvPr/>
        </p:nvSpPr>
        <p:spPr>
          <a:xfrm>
            <a:off x="7566733" y="3987552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8FFB35D-38F7-49EA-817A-37E9EDC777DF}"/>
              </a:ext>
            </a:extLst>
          </p:cNvPr>
          <p:cNvSpPr/>
          <p:nvPr/>
        </p:nvSpPr>
        <p:spPr>
          <a:xfrm>
            <a:off x="7720612" y="3987552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87520E13-95FD-40FA-977B-192BF1925D53}"/>
              </a:ext>
            </a:extLst>
          </p:cNvPr>
          <p:cNvSpPr/>
          <p:nvPr/>
        </p:nvSpPr>
        <p:spPr>
          <a:xfrm>
            <a:off x="3684233" y="4341181"/>
            <a:ext cx="7022237" cy="594806"/>
          </a:xfrm>
          <a:custGeom>
            <a:avLst/>
            <a:gdLst>
              <a:gd name="connsiteX0" fmla="*/ 0 w 7022237"/>
              <a:gd name="connsiteY0" fmla="*/ 0 h 594806"/>
              <a:gd name="connsiteX1" fmla="*/ 3311371 w 7022237"/>
              <a:gd name="connsiteY1" fmla="*/ 594803 h 594806"/>
              <a:gd name="connsiteX2" fmla="*/ 7022237 w 7022237"/>
              <a:gd name="connsiteY2" fmla="*/ 8877 h 59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22237" h="594806">
                <a:moveTo>
                  <a:pt x="0" y="0"/>
                </a:moveTo>
                <a:cubicBezTo>
                  <a:pt x="1070499" y="296662"/>
                  <a:pt x="2140998" y="593324"/>
                  <a:pt x="3311371" y="594803"/>
                </a:cubicBezTo>
                <a:cubicBezTo>
                  <a:pt x="4481744" y="596282"/>
                  <a:pt x="6388963" y="93215"/>
                  <a:pt x="7022237" y="887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7E65C16-29F8-4039-9457-CCF97A4A831A}"/>
              </a:ext>
            </a:extLst>
          </p:cNvPr>
          <p:cNvSpPr/>
          <p:nvPr/>
        </p:nvSpPr>
        <p:spPr>
          <a:xfrm>
            <a:off x="6872794" y="4820575"/>
            <a:ext cx="585772" cy="2219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CB141D-27AE-4330-99C4-0820DC4642DF}"/>
              </a:ext>
            </a:extLst>
          </p:cNvPr>
          <p:cNvSpPr txBox="1"/>
          <p:nvPr/>
        </p:nvSpPr>
        <p:spPr>
          <a:xfrm>
            <a:off x="8047454" y="3798558"/>
            <a:ext cx="748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2E6036-9105-4C9F-8DF3-B306C527E6CE}"/>
              </a:ext>
            </a:extLst>
          </p:cNvPr>
          <p:cNvSpPr txBox="1"/>
          <p:nvPr/>
        </p:nvSpPr>
        <p:spPr>
          <a:xfrm>
            <a:off x="9435198" y="3663939"/>
            <a:ext cx="170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 </a:t>
            </a:r>
            <a:r>
              <a:rPr lang="ko-KR" altLang="en-US" dirty="0"/>
              <a:t>프레임 고정</a:t>
            </a:r>
          </a:p>
        </p:txBody>
      </p:sp>
    </p:spTree>
    <p:extLst>
      <p:ext uri="{BB962C8B-B14F-4D97-AF65-F5344CB8AC3E}">
        <p14:creationId xmlns:p14="http://schemas.microsoft.com/office/powerpoint/2010/main" val="2939362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rgbClr val="EE8E8E"/>
                </a:solidFill>
                <a:latin typeface="+mj-ea"/>
              </a:rPr>
              <a:t>추가 진행 상황</a:t>
            </a:r>
            <a:r>
              <a:rPr lang="en-US" altLang="ko-KR" sz="2200" b="1" dirty="0">
                <a:solidFill>
                  <a:srgbClr val="EE8E8E"/>
                </a:solidFill>
                <a:latin typeface="+mj-ea"/>
              </a:rPr>
              <a:t>(</a:t>
            </a:r>
            <a:r>
              <a:rPr lang="ko-KR" altLang="en-US" sz="2200" b="1" dirty="0">
                <a:solidFill>
                  <a:srgbClr val="EE8E8E"/>
                </a:solidFill>
                <a:latin typeface="+mj-ea"/>
              </a:rPr>
              <a:t>객체 인식</a:t>
            </a:r>
            <a:r>
              <a:rPr lang="en-US" altLang="ko-KR" sz="2200" b="1" dirty="0">
                <a:solidFill>
                  <a:srgbClr val="EE8E8E"/>
                </a:solidFill>
                <a:latin typeface="+mj-ea"/>
              </a:rPr>
              <a:t>)</a:t>
            </a:r>
            <a:endParaRPr lang="en-US" sz="2200" b="1" dirty="0">
              <a:solidFill>
                <a:srgbClr val="EE8E8E"/>
              </a:solidFill>
              <a:latin typeface="+mj-ea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699928" y="1748904"/>
            <a:ext cx="1728192" cy="4484408"/>
            <a:chOff x="251520" y="188640"/>
            <a:chExt cx="1728192" cy="3744416"/>
          </a:xfrm>
        </p:grpSpPr>
        <p:sp>
          <p:nvSpPr>
            <p:cNvPr id="11" name="직사각형 10"/>
            <p:cNvSpPr/>
            <p:nvPr/>
          </p:nvSpPr>
          <p:spPr>
            <a:xfrm>
              <a:off x="251520" y="188640"/>
              <a:ext cx="1728192" cy="374441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00" dirty="0">
                  <a:solidFill>
                    <a:schemeClr val="tx1"/>
                  </a:solidFill>
                </a:rPr>
                <a:t>Cam</a:t>
              </a:r>
              <a:r>
                <a:rPr lang="ko-KR" altLang="en-US" sz="1000" dirty="0">
                  <a:solidFill>
                    <a:schemeClr val="tx1"/>
                  </a:solidFill>
                </a:rPr>
                <a:t> 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id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frame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data</a:t>
              </a:r>
            </a:p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</a:rPr>
                <a:t>url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</a:rPr>
                <a:t>actrec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</a:rPr>
                <a:t>e_list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</a:rPr>
                <a:t>fxy_list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</a:rPr>
                <a:t>txy_list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</a:rPr>
                <a:t>parse_data</a:t>
              </a:r>
              <a:r>
                <a:rPr lang="en-US" altLang="ko-KR" sz="1400" dirty="0">
                  <a:solidFill>
                    <a:schemeClr val="tx1"/>
                  </a:solidFill>
                </a:rPr>
                <a:t>()</a:t>
              </a: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251520" y="574747"/>
              <a:ext cx="1728192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251520" y="2380532"/>
              <a:ext cx="17281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>
          <a:xfrm>
            <a:off x="2722684" y="1664194"/>
            <a:ext cx="8880431" cy="3054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300"/>
              </a:spcAft>
              <a:buFont typeface="Arial" pitchFamily="34" charset="0"/>
              <a:buChar char="•"/>
            </a:pPr>
            <a:r>
              <a:rPr lang="en-US" altLang="ko-KR" sz="1700" b="1" dirty="0"/>
              <a:t>Class Cam</a:t>
            </a:r>
          </a:p>
          <a:p>
            <a:pPr>
              <a:spcAft>
                <a:spcPts val="300"/>
              </a:spcAft>
            </a:pPr>
            <a:r>
              <a:rPr lang="en-US" altLang="ko-KR" sz="1700" b="1" dirty="0"/>
              <a:t>    - </a:t>
            </a:r>
            <a:r>
              <a:rPr lang="ko-KR" altLang="en-US" sz="1700" b="1" dirty="0"/>
              <a:t>카메라에 대한 상황 정보와 객체 인식 및 행동 인식시에 사용할 좌표를 명시한 </a:t>
            </a:r>
            <a:r>
              <a:rPr lang="en-US" altLang="ko-KR" sz="1700" b="1" dirty="0"/>
              <a:t>Class</a:t>
            </a:r>
          </a:p>
          <a:p>
            <a:pPr marL="285750" indent="-285750">
              <a:spcAft>
                <a:spcPts val="300"/>
              </a:spcAft>
              <a:buFont typeface="Arial" pitchFamily="34" charset="0"/>
              <a:buChar char="•"/>
            </a:pPr>
            <a:r>
              <a:rPr lang="en-US" altLang="ko-KR" sz="1700" dirty="0"/>
              <a:t>Id, frame, data, </a:t>
            </a:r>
            <a:r>
              <a:rPr lang="en-US" altLang="ko-KR" sz="1700" dirty="0" err="1"/>
              <a:t>url</a:t>
            </a:r>
            <a:endParaRPr lang="en-US" altLang="ko-KR" sz="1700" dirty="0"/>
          </a:p>
          <a:p>
            <a:pPr>
              <a:spcAft>
                <a:spcPts val="300"/>
              </a:spcAft>
            </a:pPr>
            <a:r>
              <a:rPr lang="en-US" altLang="ko-KR" sz="1700" dirty="0"/>
              <a:t>    - </a:t>
            </a:r>
            <a:r>
              <a:rPr lang="ko-KR" altLang="en-US" sz="1700" dirty="0"/>
              <a:t>각각 카메라의 </a:t>
            </a:r>
            <a:r>
              <a:rPr lang="en-US" altLang="ko-KR" sz="1700" dirty="0"/>
              <a:t>id, </a:t>
            </a:r>
            <a:r>
              <a:rPr lang="ko-KR" altLang="en-US" sz="1700" dirty="0"/>
              <a:t>영상 </a:t>
            </a:r>
            <a:r>
              <a:rPr lang="en-US" altLang="ko-KR" sz="1700" dirty="0"/>
              <a:t>frame, </a:t>
            </a:r>
            <a:r>
              <a:rPr lang="ko-KR" altLang="en-US" sz="1700" dirty="0"/>
              <a:t>카메라 상황정보</a:t>
            </a:r>
            <a:r>
              <a:rPr lang="en-US" altLang="ko-KR" sz="1700" dirty="0"/>
              <a:t>, web</a:t>
            </a:r>
            <a:r>
              <a:rPr lang="ko-KR" altLang="en-US" sz="1700" dirty="0"/>
              <a:t>서버의 </a:t>
            </a:r>
            <a:r>
              <a:rPr lang="en-US" altLang="ko-KR" sz="1700" dirty="0" err="1"/>
              <a:t>url</a:t>
            </a:r>
            <a:r>
              <a:rPr lang="ko-KR" altLang="en-US" sz="1700" dirty="0"/>
              <a:t>을 저장하는 변수</a:t>
            </a:r>
            <a:endParaRPr lang="en-US" altLang="ko-KR" sz="1700" dirty="0"/>
          </a:p>
          <a:p>
            <a:pPr marL="285750" indent="-285750">
              <a:spcAft>
                <a:spcPts val="300"/>
              </a:spcAft>
              <a:buFont typeface="Arial" pitchFamily="34" charset="0"/>
              <a:buChar char="•"/>
            </a:pPr>
            <a:r>
              <a:rPr lang="en-US" altLang="ko-KR" sz="1700" dirty="0" err="1"/>
              <a:t>actrec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e_list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fxy_list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txy_list</a:t>
            </a:r>
            <a:endParaRPr lang="en-US" altLang="ko-KR" sz="1700" dirty="0"/>
          </a:p>
          <a:p>
            <a:pPr>
              <a:spcAft>
                <a:spcPts val="300"/>
              </a:spcAft>
            </a:pPr>
            <a:r>
              <a:rPr lang="en-US" altLang="ko-KR" sz="1700" dirty="0"/>
              <a:t>    - </a:t>
            </a:r>
            <a:r>
              <a:rPr lang="ko-KR" altLang="en-US" sz="1700" dirty="0"/>
              <a:t>행동인식 클래스</a:t>
            </a:r>
            <a:r>
              <a:rPr lang="en-US" altLang="ko-KR" sz="1700" dirty="0"/>
              <a:t> </a:t>
            </a:r>
            <a:r>
              <a:rPr lang="ko-KR" altLang="en-US" sz="1700" dirty="0"/>
              <a:t>구현</a:t>
            </a:r>
            <a:r>
              <a:rPr lang="en-US" altLang="ko-KR" sz="1700" dirty="0"/>
              <a:t>, </a:t>
            </a:r>
            <a:r>
              <a:rPr lang="ko-KR" altLang="en-US" sz="1700" dirty="0"/>
              <a:t>인식한 객체의 이름</a:t>
            </a:r>
            <a:r>
              <a:rPr lang="en-US" altLang="ko-KR" sz="1700" dirty="0"/>
              <a:t>,  </a:t>
            </a:r>
            <a:r>
              <a:rPr lang="ko-KR" altLang="en-US" sz="1700" dirty="0"/>
              <a:t>사람 객체의 좌표</a:t>
            </a:r>
            <a:r>
              <a:rPr lang="en-US" altLang="ko-KR" sz="1700" dirty="0"/>
              <a:t>, </a:t>
            </a:r>
            <a:r>
              <a:rPr lang="ko-KR" altLang="en-US" sz="1700" dirty="0"/>
              <a:t>쓰레기 객체의 좌표</a:t>
            </a:r>
            <a:endParaRPr lang="en-US" altLang="ko-KR" sz="1700" dirty="0"/>
          </a:p>
          <a:p>
            <a:pPr>
              <a:spcAft>
                <a:spcPts val="300"/>
              </a:spcAft>
            </a:pPr>
            <a:r>
              <a:rPr lang="en-US" altLang="ko-KR" sz="1700" dirty="0"/>
              <a:t>---------------------------------------------------------------------</a:t>
            </a:r>
          </a:p>
          <a:p>
            <a:pPr marL="285750" indent="-285750">
              <a:spcAft>
                <a:spcPts val="300"/>
              </a:spcAft>
              <a:buFont typeface="Arial" pitchFamily="34" charset="0"/>
              <a:buChar char="•"/>
            </a:pPr>
            <a:r>
              <a:rPr lang="en-US" altLang="ko-KR" sz="1700" dirty="0" err="1"/>
              <a:t>parse_data</a:t>
            </a:r>
            <a:r>
              <a:rPr lang="en-US" altLang="ko-KR" sz="1700" dirty="0"/>
              <a:t>()</a:t>
            </a:r>
          </a:p>
          <a:p>
            <a:pPr>
              <a:spcAft>
                <a:spcPts val="300"/>
              </a:spcAft>
            </a:pPr>
            <a:r>
              <a:rPr lang="en-US" altLang="ko-KR" sz="1700" dirty="0"/>
              <a:t>    - </a:t>
            </a:r>
            <a:r>
              <a:rPr lang="ko-KR" altLang="en-US" sz="1700" dirty="0"/>
              <a:t>관리자 컴퓨터로부터 수신한 </a:t>
            </a:r>
            <a:r>
              <a:rPr lang="en-US" altLang="ko-KR" sz="1700" dirty="0"/>
              <a:t>decoded string data</a:t>
            </a:r>
            <a:r>
              <a:rPr lang="ko-KR" altLang="en-US" sz="1700" dirty="0"/>
              <a:t>를 구문 분석하여 </a:t>
            </a:r>
            <a:r>
              <a:rPr lang="en-US" altLang="ko-KR" sz="1700" dirty="0"/>
              <a:t>data </a:t>
            </a:r>
            <a:r>
              <a:rPr lang="ko-KR" altLang="en-US" sz="1700" dirty="0"/>
              <a:t>변수의 </a:t>
            </a:r>
            <a:endParaRPr lang="en-US" altLang="ko-KR" sz="1700" dirty="0"/>
          </a:p>
          <a:p>
            <a:pPr>
              <a:spcAft>
                <a:spcPts val="300"/>
              </a:spcAft>
            </a:pPr>
            <a:r>
              <a:rPr lang="en-US" altLang="ko-KR" sz="1700" dirty="0"/>
              <a:t>       id</a:t>
            </a:r>
            <a:r>
              <a:rPr lang="ko-KR" altLang="en-US" sz="1700" dirty="0"/>
              <a:t>와 </a:t>
            </a:r>
            <a:r>
              <a:rPr lang="en-US" altLang="ko-KR" sz="1700" dirty="0"/>
              <a:t>intrusion value</a:t>
            </a:r>
            <a:r>
              <a:rPr lang="ko-KR" altLang="en-US" sz="1700" dirty="0"/>
              <a:t>에 입력하는 함수</a:t>
            </a:r>
            <a:endParaRPr lang="en-US" altLang="ko-KR" sz="17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6138120-6CA7-42A9-88B4-A0F7CFAB9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684" y="4718877"/>
            <a:ext cx="8459665" cy="151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7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rgbClr val="EE8E8E"/>
                </a:solidFill>
                <a:latin typeface="+mj-ea"/>
              </a:rPr>
              <a:t>추가 진행 상황</a:t>
            </a:r>
            <a:r>
              <a:rPr lang="en-US" altLang="ko-KR" sz="2200" b="1" dirty="0">
                <a:solidFill>
                  <a:srgbClr val="EE8E8E"/>
                </a:solidFill>
                <a:latin typeface="+mj-ea"/>
              </a:rPr>
              <a:t>(</a:t>
            </a:r>
            <a:r>
              <a:rPr lang="ko-KR" altLang="en-US" sz="2200" b="1" dirty="0">
                <a:solidFill>
                  <a:srgbClr val="EE8E8E"/>
                </a:solidFill>
                <a:latin typeface="+mj-ea"/>
              </a:rPr>
              <a:t>객체 인식</a:t>
            </a:r>
            <a:r>
              <a:rPr lang="en-US" altLang="ko-KR" sz="2200" b="1" dirty="0">
                <a:solidFill>
                  <a:srgbClr val="EE8E8E"/>
                </a:solidFill>
                <a:latin typeface="+mj-ea"/>
              </a:rPr>
              <a:t>)</a:t>
            </a:r>
            <a:endParaRPr lang="en-US" sz="2200" b="1" dirty="0">
              <a:solidFill>
                <a:srgbClr val="EE8E8E"/>
              </a:solidFill>
              <a:latin typeface="+mj-ea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F20361-00FC-4495-BBBB-672260186ACB}"/>
              </a:ext>
            </a:extLst>
          </p:cNvPr>
          <p:cNvSpPr txBox="1"/>
          <p:nvPr/>
        </p:nvSpPr>
        <p:spPr bwMode="auto">
          <a:xfrm>
            <a:off x="646697" y="1560625"/>
            <a:ext cx="49458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+mj-ea"/>
                <a:ea typeface="+mj-ea"/>
              </a:rPr>
              <a:t>TCP </a:t>
            </a:r>
            <a:r>
              <a:rPr lang="ko-KR" altLang="en-US" sz="2000" b="1" dirty="0">
                <a:latin typeface="+mj-ea"/>
                <a:ea typeface="+mj-ea"/>
              </a:rPr>
              <a:t>통신</a:t>
            </a:r>
            <a:endParaRPr lang="en-US" sz="2000" b="1" dirty="0">
              <a:latin typeface="+mj-ea"/>
              <a:ea typeface="+mj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A6ED41-B3CA-4CD0-B627-0D0B40BB35AB}"/>
              </a:ext>
            </a:extLst>
          </p:cNvPr>
          <p:cNvSpPr/>
          <p:nvPr/>
        </p:nvSpPr>
        <p:spPr>
          <a:xfrm>
            <a:off x="787831" y="2054511"/>
            <a:ext cx="493395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+mn-ea"/>
                <a:cs typeface="맑은 고딕" panose="020B0503020000020004" pitchFamily="50" charset="-127"/>
              </a:rPr>
              <a:t>Socket</a:t>
            </a:r>
            <a:r>
              <a:rPr lang="ko-KR" altLang="en-US" sz="1600" b="1" dirty="0">
                <a:latin typeface="+mn-ea"/>
                <a:cs typeface="맑은 고딕" panose="020B0503020000020004" pitchFamily="50" charset="-127"/>
              </a:rPr>
              <a:t>을 사용하여 관리자 컴퓨터와 통신</a:t>
            </a:r>
            <a:endParaRPr lang="en-US" altLang="ko-KR" sz="1600" b="1" dirty="0">
              <a:latin typeface="+mn-ea"/>
              <a:cs typeface="맑은 고딕" panose="020B0503020000020004" pitchFamily="50" charset="-127"/>
            </a:endParaRPr>
          </a:p>
          <a:p>
            <a:r>
              <a:rPr lang="ko-KR" altLang="en-US" sz="1600" b="1" dirty="0">
                <a:latin typeface="+mn-ea"/>
                <a:cs typeface="맑은 고딕" panose="020B0503020000020004" pitchFamily="50" charset="-127"/>
              </a:rPr>
              <a:t>수신한 </a:t>
            </a:r>
            <a:r>
              <a:rPr lang="en-US" altLang="ko-KR" sz="1600" b="1" dirty="0">
                <a:latin typeface="+mn-ea"/>
                <a:cs typeface="맑은 고딕" panose="020B0503020000020004" pitchFamily="50" charset="-127"/>
              </a:rPr>
              <a:t>Frame</a:t>
            </a:r>
            <a:r>
              <a:rPr lang="ko-KR" altLang="en-US" sz="1600" b="1" dirty="0">
                <a:latin typeface="+mn-ea"/>
                <a:cs typeface="맑은 고딕" panose="020B0503020000020004" pitchFamily="50" charset="-127"/>
              </a:rPr>
              <a:t>을 </a:t>
            </a:r>
            <a:r>
              <a:rPr lang="en-US" altLang="ko-KR" sz="1600" b="1" dirty="0">
                <a:latin typeface="+mn-ea"/>
                <a:cs typeface="맑은 고딕" panose="020B0503020000020004" pitchFamily="50" charset="-127"/>
              </a:rPr>
              <a:t>id</a:t>
            </a:r>
            <a:r>
              <a:rPr lang="ko-KR" altLang="en-US" sz="1600" b="1" dirty="0">
                <a:latin typeface="+mn-ea"/>
                <a:cs typeface="맑은 고딕" panose="020B0503020000020004" pitchFamily="50" charset="-127"/>
              </a:rPr>
              <a:t>에 맞게 </a:t>
            </a:r>
            <a:r>
              <a:rPr lang="en-US" altLang="ko-KR" sz="1600" b="1" dirty="0">
                <a:latin typeface="+mn-ea"/>
                <a:cs typeface="맑은 고딕" panose="020B0503020000020004" pitchFamily="50" charset="-127"/>
              </a:rPr>
              <a:t>parsing </a:t>
            </a:r>
            <a:r>
              <a:rPr lang="ko-KR" altLang="en-US" sz="1600" b="1" dirty="0">
                <a:latin typeface="+mn-ea"/>
                <a:cs typeface="맑은 고딕" panose="020B0503020000020004" pitchFamily="50" charset="-127"/>
              </a:rPr>
              <a:t>하여 저장</a:t>
            </a:r>
            <a:endParaRPr lang="en-US" altLang="ko-KR" sz="1600" b="1" dirty="0">
              <a:latin typeface="+mn-ea"/>
              <a:cs typeface="맑은 고딕" panose="020B0503020000020004" pitchFamily="50" charset="-127"/>
            </a:endParaRPr>
          </a:p>
          <a:p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+mn-ea"/>
                <a:cs typeface="맑은 고딕" panose="020B0503020000020004" pitchFamily="50" charset="-127"/>
              </a:rPr>
              <a:t>socket.socket</a:t>
            </a:r>
            <a:r>
              <a:rPr lang="ko-KR" altLang="en-US" sz="1400" dirty="0">
                <a:latin typeface="+mn-ea"/>
                <a:cs typeface="맑은 고딕" panose="020B0503020000020004" pitchFamily="50" charset="-127"/>
              </a:rPr>
              <a:t> 메소드를 사용</a:t>
            </a:r>
            <a:r>
              <a:rPr lang="en-US" altLang="ko-KR" sz="1400" dirty="0">
                <a:latin typeface="+mn-ea"/>
                <a:cs typeface="맑은 고딕" panose="020B0503020000020004" pitchFamily="50" charset="-127"/>
              </a:rPr>
              <a:t>, CCTV</a:t>
            </a:r>
            <a:r>
              <a:rPr lang="ko-KR" altLang="en-US" sz="1400" dirty="0">
                <a:latin typeface="+mn-ea"/>
                <a:cs typeface="맑은 고딕" panose="020B0503020000020004" pitchFamily="50" charset="-127"/>
              </a:rPr>
              <a:t>와 연결되어 있는   관리자 컴퓨터와 연결</a:t>
            </a:r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cs typeface="맑은 고딕" panose="020B0503020000020004" pitchFamily="50" charset="-127"/>
              </a:rPr>
              <a:t>관리자 컴퓨터로부터 영상 </a:t>
            </a:r>
            <a:r>
              <a:rPr lang="en-US" altLang="ko-KR" sz="1400" dirty="0">
                <a:latin typeface="+mn-ea"/>
                <a:cs typeface="맑은 고딕" panose="020B0503020000020004" pitchFamily="50" charset="-127"/>
              </a:rPr>
              <a:t>Frame</a:t>
            </a:r>
            <a:r>
              <a:rPr lang="ko-KR" altLang="en-US" sz="1400" dirty="0">
                <a:latin typeface="+mn-ea"/>
                <a:cs typeface="맑은 고딕" panose="020B0503020000020004" pitchFamily="50" charset="-127"/>
              </a:rPr>
              <a:t>을 수신하기 전</a:t>
            </a:r>
            <a:r>
              <a:rPr lang="en-US" altLang="ko-KR" sz="1400" dirty="0">
                <a:latin typeface="+mn-ea"/>
                <a:cs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+mn-ea"/>
                <a:cs typeface="맑은 고딕" panose="020B0503020000020004" pitchFamily="50" charset="-127"/>
              </a:rPr>
              <a:t>카메라의 총 대수와 카메라의 </a:t>
            </a:r>
            <a:r>
              <a:rPr lang="en-US" altLang="ko-KR" sz="1400" dirty="0">
                <a:latin typeface="+mn-ea"/>
                <a:cs typeface="맑은 고딕" panose="020B0503020000020004" pitchFamily="50" charset="-127"/>
              </a:rPr>
              <a:t>id, </a:t>
            </a:r>
            <a:r>
              <a:rPr lang="ko-KR" altLang="en-US" sz="1400" dirty="0">
                <a:latin typeface="+mn-ea"/>
                <a:cs typeface="맑은 고딕" panose="020B0503020000020004" pitchFamily="50" charset="-127"/>
              </a:rPr>
              <a:t>침입 제한 구역 전용 카메라   여부를 먼저 수신 받아 </a:t>
            </a:r>
            <a:r>
              <a:rPr lang="en-US" altLang="ko-KR" sz="1400" dirty="0">
                <a:latin typeface="+mn-ea"/>
                <a:cs typeface="맑은 고딕" panose="020B0503020000020004" pitchFamily="50" charset="-127"/>
              </a:rPr>
              <a:t>parsing </a:t>
            </a:r>
            <a:r>
              <a:rPr lang="ko-KR" altLang="en-US" sz="1400" dirty="0">
                <a:latin typeface="+mn-ea"/>
                <a:cs typeface="맑은 고딕" panose="020B0503020000020004" pitchFamily="50" charset="-127"/>
              </a:rPr>
              <a:t>후 객체로 초기 설정</a:t>
            </a:r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cs typeface="맑은 고딕" panose="020B0503020000020004" pitchFamily="50" charset="-127"/>
              </a:rPr>
              <a:t>카메라의 정보가 저장된 객체를 리스트에 넣어 수신한 </a:t>
            </a:r>
            <a:r>
              <a:rPr lang="en-US" altLang="ko-KR" sz="1400" dirty="0">
                <a:latin typeface="+mn-ea"/>
                <a:cs typeface="맑은 고딕" panose="020B0503020000020004" pitchFamily="50" charset="-127"/>
              </a:rPr>
              <a:t>Frame</a:t>
            </a:r>
            <a:r>
              <a:rPr lang="ko-KR" altLang="en-US" sz="1400" dirty="0">
                <a:latin typeface="+mn-ea"/>
                <a:cs typeface="맑은 고딕" panose="020B0503020000020004" pitchFamily="50" charset="-127"/>
              </a:rPr>
              <a:t>의 카메라 </a:t>
            </a:r>
            <a:r>
              <a:rPr lang="en-US" altLang="ko-KR" sz="1400" dirty="0">
                <a:latin typeface="+mn-ea"/>
                <a:cs typeface="맑은 고딕" panose="020B0503020000020004" pitchFamily="50" charset="-127"/>
              </a:rPr>
              <a:t>id</a:t>
            </a:r>
            <a:r>
              <a:rPr lang="ko-KR" altLang="en-US" sz="1400" dirty="0">
                <a:latin typeface="+mn-ea"/>
                <a:cs typeface="맑은 고딕" panose="020B0503020000020004" pitchFamily="50" charset="-127"/>
              </a:rPr>
              <a:t>에 맞는 객체를 </a:t>
            </a:r>
            <a:r>
              <a:rPr lang="en-US" altLang="ko-KR" sz="1400" dirty="0">
                <a:latin typeface="+mn-ea"/>
                <a:cs typeface="맑은 고딕" panose="020B0503020000020004" pitchFamily="50" charset="-127"/>
              </a:rPr>
              <a:t>load</a:t>
            </a:r>
            <a:r>
              <a:rPr lang="ko-KR" altLang="en-US" sz="1400" dirty="0">
                <a:latin typeface="+mn-ea"/>
                <a:cs typeface="맑은 고딕" panose="020B0503020000020004" pitchFamily="50" charset="-127"/>
              </a:rPr>
              <a:t>하여 </a:t>
            </a:r>
            <a:r>
              <a:rPr lang="en-US" altLang="ko-KR" sz="1400" dirty="0">
                <a:latin typeface="+mn-ea"/>
                <a:cs typeface="맑은 고딕" panose="020B0503020000020004" pitchFamily="50" charset="-127"/>
              </a:rPr>
              <a:t>object detection</a:t>
            </a:r>
            <a:r>
              <a:rPr lang="ko-KR" altLang="en-US" sz="1400" dirty="0">
                <a:latin typeface="+mn-ea"/>
                <a:cs typeface="맑은 고딕" panose="020B0503020000020004" pitchFamily="50" charset="-127"/>
              </a:rPr>
              <a:t>을 실행</a:t>
            </a:r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cs typeface="맑은 고딕" panose="020B0503020000020004" pitchFamily="50" charset="-127"/>
              </a:rPr>
              <a:t>객체를 </a:t>
            </a:r>
            <a:r>
              <a:rPr lang="en-US" altLang="ko-KR" sz="1400" dirty="0">
                <a:latin typeface="+mn-ea"/>
                <a:cs typeface="맑은 고딕" panose="020B0503020000020004" pitchFamily="50" charset="-127"/>
              </a:rPr>
              <a:t>shallow</a:t>
            </a:r>
            <a:r>
              <a:rPr lang="ko-KR" altLang="en-US" sz="1400" dirty="0">
                <a:latin typeface="+mn-ea"/>
                <a:cs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+mn-ea"/>
                <a:cs typeface="맑은 고딕" panose="020B0503020000020004" pitchFamily="50" charset="-127"/>
              </a:rPr>
              <a:t>copy</a:t>
            </a:r>
            <a:r>
              <a:rPr lang="ko-KR" altLang="en-US" sz="1400" dirty="0">
                <a:latin typeface="+mn-ea"/>
                <a:cs typeface="맑은 고딕" panose="020B0503020000020004" pitchFamily="50" charset="-127"/>
              </a:rPr>
              <a:t>하여 </a:t>
            </a:r>
            <a:r>
              <a:rPr lang="en-US" altLang="ko-KR" sz="1400" dirty="0">
                <a:latin typeface="+mn-ea"/>
                <a:cs typeface="맑은 고딕" panose="020B0503020000020004" pitchFamily="50" charset="-127"/>
              </a:rPr>
              <a:t>list</a:t>
            </a:r>
            <a:r>
              <a:rPr lang="ko-KR" altLang="en-US" sz="1400" dirty="0">
                <a:latin typeface="+mn-ea"/>
                <a:cs typeface="맑은 고딕" panose="020B0503020000020004" pitchFamily="50" charset="-127"/>
              </a:rPr>
              <a:t>에 저장하므로</a:t>
            </a:r>
            <a:r>
              <a:rPr lang="en-US" altLang="ko-KR" sz="1400" dirty="0">
                <a:latin typeface="+mn-ea"/>
                <a:cs typeface="맑은 고딕" panose="020B0503020000020004" pitchFamily="50" charset="-127"/>
              </a:rPr>
              <a:t> list</a:t>
            </a:r>
            <a:r>
              <a:rPr lang="ko-KR" altLang="en-US" sz="1400" dirty="0">
                <a:latin typeface="+mn-ea"/>
                <a:cs typeface="맑은 고딕" panose="020B0503020000020004" pitchFamily="50" charset="-127"/>
              </a:rPr>
              <a:t>내 객체를 바꾸어 객체의 정보를 간접적으로 조작</a:t>
            </a:r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cs typeface="맑은 고딕" panose="020B0503020000020004" pitchFamily="50" charset="-127"/>
              </a:rPr>
              <a:t>직접적으로 객체를 선언을 하는 것이 아니므로</a:t>
            </a:r>
            <a:r>
              <a:rPr lang="en-US" altLang="ko-KR" sz="1400" dirty="0">
                <a:latin typeface="+mn-ea"/>
                <a:cs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+mn-ea"/>
                <a:cs typeface="맑은 고딕" panose="020B0503020000020004" pitchFamily="50" charset="-127"/>
              </a:rPr>
              <a:t>관리자  컴퓨터에 연결된 카메라 대수만큼 객체인식 가능</a:t>
            </a:r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6B5DE4-4F56-48F8-96DB-1F553D677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662" y="1663696"/>
            <a:ext cx="4391025" cy="132874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CC5E980-F257-4ACA-8812-BCA51FAB30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2662" y="3189291"/>
            <a:ext cx="4933950" cy="200500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8CCF1C8-6818-4CF1-8010-5202C80914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391143"/>
            <a:ext cx="2895600" cy="910685"/>
          </a:xfrm>
          <a:prstGeom prst="rect">
            <a:avLst/>
          </a:prstGeom>
        </p:spPr>
      </p:pic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1ADB9F1B-5B82-4D4A-AF6F-2BE3F9959C7C}"/>
              </a:ext>
            </a:extLst>
          </p:cNvPr>
          <p:cNvSpPr/>
          <p:nvPr/>
        </p:nvSpPr>
        <p:spPr>
          <a:xfrm>
            <a:off x="8365400" y="2992443"/>
            <a:ext cx="328473" cy="265661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293E9D2D-5D6D-4D0F-82A6-6000E5A5048B}"/>
              </a:ext>
            </a:extLst>
          </p:cNvPr>
          <p:cNvSpPr/>
          <p:nvPr/>
        </p:nvSpPr>
        <p:spPr>
          <a:xfrm>
            <a:off x="8365399" y="5076270"/>
            <a:ext cx="328473" cy="265661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712215-2C13-42D4-B1C5-6DC0991DB50C}"/>
              </a:ext>
            </a:extLst>
          </p:cNvPr>
          <p:cNvSpPr txBox="1"/>
          <p:nvPr/>
        </p:nvSpPr>
        <p:spPr>
          <a:xfrm>
            <a:off x="8868821" y="5253245"/>
            <a:ext cx="289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lt"/>
                <a:ea typeface="바탕" panose="02030600000101010101" pitchFamily="18" charset="-127"/>
              </a:rPr>
              <a:t>Sock</a:t>
            </a:r>
            <a:r>
              <a:rPr lang="en-US" altLang="ko-KR" sz="1400" dirty="0">
                <a:latin typeface="+mj-lt"/>
                <a:ea typeface="바탕" panose="02030600000101010101" pitchFamily="18" charset="-127"/>
              </a:rPr>
              <a:t>:</a:t>
            </a:r>
            <a:r>
              <a:rPr lang="ko-KR" altLang="en-US" sz="1400" dirty="0">
                <a:latin typeface="+mj-lt"/>
                <a:ea typeface="바탕" panose="02030600000101010101" pitchFamily="18" charset="-127"/>
              </a:rPr>
              <a:t> </a:t>
            </a:r>
            <a:r>
              <a:rPr lang="en-US" altLang="ko-KR" sz="1400" dirty="0" err="1">
                <a:latin typeface="+mj-lt"/>
                <a:ea typeface="바탕" panose="02030600000101010101" pitchFamily="18" charset="-127"/>
              </a:rPr>
              <a:t>socket.socket</a:t>
            </a:r>
            <a:endParaRPr lang="en-US" altLang="ko-KR" sz="1400" dirty="0">
              <a:latin typeface="+mj-lt"/>
              <a:ea typeface="바탕" panose="02030600000101010101" pitchFamily="18" charset="-127"/>
            </a:endParaRPr>
          </a:p>
          <a:p>
            <a:r>
              <a:rPr lang="en-US" altLang="ko-KR" sz="1400" b="1" dirty="0" err="1">
                <a:latin typeface="+mj-lt"/>
                <a:ea typeface="바탕" panose="02030600000101010101" pitchFamily="18" charset="-127"/>
              </a:rPr>
              <a:t>Cam_num</a:t>
            </a:r>
            <a:r>
              <a:rPr lang="en-US" altLang="ko-KR" sz="1400" dirty="0">
                <a:latin typeface="+mj-lt"/>
                <a:ea typeface="바탕" panose="02030600000101010101" pitchFamily="18" charset="-127"/>
              </a:rPr>
              <a:t>: Number of cameras</a:t>
            </a:r>
          </a:p>
          <a:p>
            <a:r>
              <a:rPr lang="en-US" altLang="ko-KR" sz="1400" b="1" dirty="0">
                <a:latin typeface="+mj-lt"/>
                <a:ea typeface="바탕" panose="02030600000101010101" pitchFamily="18" charset="-127"/>
              </a:rPr>
              <a:t>Decoded</a:t>
            </a:r>
            <a:r>
              <a:rPr lang="en-US" altLang="ko-KR" sz="1400" dirty="0">
                <a:latin typeface="+mj-lt"/>
                <a:ea typeface="바탕" panose="02030600000101010101" pitchFamily="18" charset="-127"/>
              </a:rPr>
              <a:t>: Received decryption               </a:t>
            </a:r>
          </a:p>
          <a:p>
            <a:r>
              <a:rPr lang="en-US" altLang="ko-KR" sz="1400" dirty="0">
                <a:latin typeface="+mj-lt"/>
                <a:ea typeface="바탕" panose="02030600000101010101" pitchFamily="18" charset="-127"/>
              </a:rPr>
              <a:t>                data</a:t>
            </a:r>
            <a:endParaRPr lang="ko-KR" altLang="en-US" sz="1400" dirty="0">
              <a:latin typeface="+mj-lt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987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rgbClr val="EE8E8E"/>
                </a:solidFill>
                <a:latin typeface="+mj-ea"/>
              </a:rPr>
              <a:t>진행 상황</a:t>
            </a:r>
            <a:r>
              <a:rPr lang="en-US" altLang="ko-KR" sz="2200" b="1" dirty="0">
                <a:solidFill>
                  <a:srgbClr val="EE8E8E"/>
                </a:solidFill>
                <a:latin typeface="+mj-ea"/>
              </a:rPr>
              <a:t>(</a:t>
            </a:r>
            <a:r>
              <a:rPr lang="ko-KR" altLang="en-US" sz="2200" b="1" dirty="0">
                <a:solidFill>
                  <a:srgbClr val="EE8E8E"/>
                </a:solidFill>
                <a:latin typeface="+mj-ea"/>
              </a:rPr>
              <a:t>객체 인식</a:t>
            </a:r>
            <a:r>
              <a:rPr lang="en-US" altLang="ko-KR" sz="2200" b="1" dirty="0">
                <a:solidFill>
                  <a:srgbClr val="EE8E8E"/>
                </a:solidFill>
                <a:latin typeface="+mj-ea"/>
              </a:rPr>
              <a:t>)</a:t>
            </a:r>
            <a:endParaRPr lang="en-US" sz="2200" b="1" dirty="0">
              <a:solidFill>
                <a:srgbClr val="EE8E8E"/>
              </a:solidFill>
              <a:latin typeface="+mj-ea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F20361-00FC-4495-BBBB-672260186ACB}"/>
              </a:ext>
            </a:extLst>
          </p:cNvPr>
          <p:cNvSpPr txBox="1"/>
          <p:nvPr/>
        </p:nvSpPr>
        <p:spPr bwMode="auto">
          <a:xfrm>
            <a:off x="646697" y="1560625"/>
            <a:ext cx="49458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 dirty="0">
                <a:latin typeface="+mj-ea"/>
                <a:ea typeface="+mj-ea"/>
              </a:rPr>
              <a:t>객체 인식</a:t>
            </a:r>
            <a:endParaRPr lang="en-US" sz="2000" b="1" dirty="0">
              <a:latin typeface="+mj-ea"/>
              <a:ea typeface="+mj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A6ED41-B3CA-4CD0-B627-0D0B40BB35AB}"/>
              </a:ext>
            </a:extLst>
          </p:cNvPr>
          <p:cNvSpPr/>
          <p:nvPr/>
        </p:nvSpPr>
        <p:spPr>
          <a:xfrm>
            <a:off x="787831" y="2054511"/>
            <a:ext cx="4933950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latin typeface="+mn-ea"/>
                <a:cs typeface="맑은 고딕" panose="020B0503020000020004" pitchFamily="50" charset="-127"/>
              </a:rPr>
              <a:t>카메라 객체의 </a:t>
            </a:r>
            <a:r>
              <a:rPr lang="en-US" altLang="ko-KR" sz="1600" b="1" dirty="0">
                <a:latin typeface="+mn-ea"/>
                <a:cs typeface="맑은 고딕" panose="020B0503020000020004" pitchFamily="50" charset="-127"/>
              </a:rPr>
              <a:t>frame</a:t>
            </a:r>
            <a:r>
              <a:rPr lang="ko-KR" altLang="en-US" sz="1600" b="1" dirty="0">
                <a:latin typeface="+mn-ea"/>
                <a:cs typeface="맑은 고딕" panose="020B0503020000020004" pitchFamily="50" charset="-127"/>
              </a:rPr>
              <a:t>을 </a:t>
            </a:r>
            <a:r>
              <a:rPr lang="en-US" altLang="ko-KR" sz="1600" b="1" dirty="0">
                <a:latin typeface="+mn-ea"/>
                <a:cs typeface="맑은 고딕" panose="020B0503020000020004" pitchFamily="50" charset="-127"/>
              </a:rPr>
              <a:t>parameter</a:t>
            </a:r>
            <a:r>
              <a:rPr lang="ko-KR" altLang="en-US" sz="1600" b="1" dirty="0">
                <a:latin typeface="+mn-ea"/>
                <a:cs typeface="맑은 고딕" panose="020B0503020000020004" pitchFamily="50" charset="-127"/>
              </a:rPr>
              <a:t>로 객체 인식 수행</a:t>
            </a:r>
            <a:endParaRPr lang="en-US" altLang="ko-KR" sz="1600" b="1" dirty="0">
              <a:latin typeface="+mn-ea"/>
              <a:cs typeface="맑은 고딕" panose="020B0503020000020004" pitchFamily="50" charset="-127"/>
            </a:endParaRPr>
          </a:p>
          <a:p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cs typeface="맑은 고딕" panose="020B0503020000020004" pitchFamily="50" charset="-127"/>
              </a:rPr>
              <a:t>객체 인식한 결과를 </a:t>
            </a:r>
            <a:r>
              <a:rPr lang="en-US" altLang="ko-KR" sz="1400" dirty="0">
                <a:latin typeface="+mn-ea"/>
                <a:cs typeface="맑은 고딕" panose="020B0503020000020004" pitchFamily="50" charset="-127"/>
              </a:rPr>
              <a:t>boxes, scores, classes, num </a:t>
            </a:r>
            <a:r>
              <a:rPr lang="ko-KR" altLang="en-US" sz="1400" dirty="0">
                <a:latin typeface="+mn-ea"/>
                <a:cs typeface="맑은 고딕" panose="020B0503020000020004" pitchFamily="50" charset="-127"/>
              </a:rPr>
              <a:t>변수에 저장</a:t>
            </a:r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cs typeface="맑은 고딕" panose="020B0503020000020004" pitchFamily="50" charset="-127"/>
              </a:rPr>
              <a:t>결과를 토대로 </a:t>
            </a:r>
            <a:r>
              <a:rPr lang="en-US" altLang="ko-KR" sz="1400" dirty="0">
                <a:latin typeface="+mn-ea"/>
                <a:cs typeface="맑은 고딕" panose="020B0503020000020004" pitchFamily="50" charset="-127"/>
              </a:rPr>
              <a:t>Cam </a:t>
            </a:r>
            <a:r>
              <a:rPr lang="ko-KR" altLang="en-US" sz="1400" dirty="0">
                <a:latin typeface="+mn-ea"/>
                <a:cs typeface="맑은 고딕" panose="020B0503020000020004" pitchFamily="50" charset="-127"/>
              </a:rPr>
              <a:t>객체의 </a:t>
            </a:r>
            <a:r>
              <a:rPr lang="en-US" altLang="ko-KR" sz="1400" dirty="0">
                <a:latin typeface="+mn-ea"/>
                <a:cs typeface="맑은 고딕" panose="020B0503020000020004" pitchFamily="50" charset="-127"/>
              </a:rPr>
              <a:t>frame</a:t>
            </a:r>
            <a:r>
              <a:rPr lang="ko-KR" altLang="en-US" sz="1400" dirty="0">
                <a:latin typeface="+mn-ea"/>
                <a:cs typeface="맑은 고딕" panose="020B0503020000020004" pitchFamily="50" charset="-127"/>
              </a:rPr>
              <a:t>에 덧대어 그림</a:t>
            </a:r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  <a:cs typeface="맑은 고딕" panose="020B0503020000020004" pitchFamily="50" charset="-127"/>
              </a:rPr>
              <a:t>Cam </a:t>
            </a:r>
            <a:r>
              <a:rPr lang="ko-KR" altLang="en-US" sz="1400" dirty="0">
                <a:latin typeface="+mn-ea"/>
                <a:cs typeface="맑은 고딕" panose="020B0503020000020004" pitchFamily="50" charset="-127"/>
              </a:rPr>
              <a:t>객체 내</a:t>
            </a:r>
            <a:r>
              <a:rPr lang="en-US" altLang="ko-KR" sz="1400" dirty="0">
                <a:latin typeface="+mn-ea"/>
                <a:cs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+mn-ea"/>
                <a:cs typeface="맑은 고딕" panose="020B0503020000020004" pitchFamily="50" charset="-127"/>
              </a:rPr>
              <a:t>행동 인식 객체 변수인 </a:t>
            </a:r>
            <a:r>
              <a:rPr lang="en-US" altLang="ko-KR" sz="1400" dirty="0" err="1">
                <a:latin typeface="+mn-ea"/>
                <a:cs typeface="맑은 고딕" panose="020B0503020000020004" pitchFamily="50" charset="-127"/>
              </a:rPr>
              <a:t>actrec</a:t>
            </a:r>
            <a:r>
              <a:rPr lang="ko-KR" altLang="en-US" sz="1400" dirty="0">
                <a:latin typeface="+mn-ea"/>
                <a:cs typeface="맑은 고딕" panose="020B0503020000020004" pitchFamily="50" charset="-127"/>
              </a:rPr>
              <a:t>를 사용하여</a:t>
            </a:r>
            <a:r>
              <a:rPr lang="en-US" altLang="ko-KR" sz="1400" dirty="0">
                <a:latin typeface="+mn-ea"/>
                <a:cs typeface="맑은 고딕" panose="020B0503020000020004" pitchFamily="50" charset="-127"/>
              </a:rPr>
              <a:t>,</a:t>
            </a:r>
          </a:p>
          <a:p>
            <a:r>
              <a:rPr lang="en-US" altLang="ko-KR" sz="1400" dirty="0">
                <a:latin typeface="+mn-ea"/>
                <a:cs typeface="맑은 고딕" panose="020B0503020000020004" pitchFamily="50" charset="-127"/>
              </a:rPr>
              <a:t>     </a:t>
            </a:r>
            <a:r>
              <a:rPr lang="ko-KR" altLang="en-US" sz="1400" dirty="0">
                <a:latin typeface="+mn-ea"/>
                <a:cs typeface="맑은 고딕" panose="020B0503020000020004" pitchFamily="50" charset="-127"/>
              </a:rPr>
              <a:t>행동 인식을 수행</a:t>
            </a:r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  <a:p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cs typeface="맑은 고딕" panose="020B0503020000020004" pitchFamily="50" charset="-127"/>
              </a:rPr>
              <a:t>관리자 컴퓨터로부터 입력 받은 프레임을 가지고 순차적으로 객체 인식을 수행하므로 카메라 개수에 영향 낮음</a:t>
            </a:r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168A4C1-6629-4F08-A2F4-86621F603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226" y="1663696"/>
            <a:ext cx="577215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16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함초롬바탕"/>
        <a:ea typeface="함초롬바탕"/>
        <a:cs typeface=""/>
      </a:majorFont>
      <a:minorFont>
        <a:latin typeface="함초롬바탕"/>
        <a:ea typeface="함초롬바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1345</Words>
  <Application>Microsoft Office PowerPoint</Application>
  <PresentationFormat>와이드스크린</PresentationFormat>
  <Paragraphs>258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나눔스퀘어 Bold</vt:lpstr>
      <vt:lpstr>나눔스퀘어 ExtraBold</vt:lpstr>
      <vt:lpstr>함초롬바탕</vt:lpstr>
      <vt:lpstr>Arial</vt:lpstr>
      <vt:lpstr>맑은 고딕</vt:lpstr>
      <vt:lpstr>Office 테마</vt:lpstr>
      <vt:lpstr>EDUM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DELIGHT</dc:title>
  <dc:creator>user</dc:creator>
  <cp:lastModifiedBy>glad1470@naver.com</cp:lastModifiedBy>
  <cp:revision>95</cp:revision>
  <cp:lastPrinted>2018-11-29T06:25:11Z</cp:lastPrinted>
  <dcterms:created xsi:type="dcterms:W3CDTF">2017-09-05T12:06:27Z</dcterms:created>
  <dcterms:modified xsi:type="dcterms:W3CDTF">2018-12-05T18:44:40Z</dcterms:modified>
</cp:coreProperties>
</file>