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80" r:id="rId2"/>
  </p:sldMasterIdLst>
  <p:notesMasterIdLst>
    <p:notesMasterId r:id="rId15"/>
  </p:notesMasterIdLst>
  <p:handoutMasterIdLst>
    <p:handoutMasterId r:id="rId16"/>
  </p:handoutMasterIdLst>
  <p:sldIdLst>
    <p:sldId id="304" r:id="rId3"/>
    <p:sldId id="266" r:id="rId4"/>
    <p:sldId id="306" r:id="rId5"/>
    <p:sldId id="309" r:id="rId6"/>
    <p:sldId id="316" r:id="rId7"/>
    <p:sldId id="310" r:id="rId8"/>
    <p:sldId id="312" r:id="rId9"/>
    <p:sldId id="313" r:id="rId10"/>
    <p:sldId id="314" r:id="rId11"/>
    <p:sldId id="311" r:id="rId12"/>
    <p:sldId id="315" r:id="rId13"/>
    <p:sldId id="30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98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5551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3BA"/>
    <a:srgbClr val="ECFF88"/>
    <a:srgbClr val="4CD2B1"/>
    <a:srgbClr val="00BCD4"/>
    <a:srgbClr val="429AE2"/>
    <a:srgbClr val="E8ECEB"/>
    <a:srgbClr val="99A6AF"/>
    <a:srgbClr val="393D50"/>
    <a:srgbClr val="2C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58" y="10"/>
      </p:cViewPr>
      <p:guideLst>
        <p:guide orient="horz" pos="2160"/>
        <p:guide pos="2880"/>
        <p:guide pos="198"/>
        <p:guide orient="horz" pos="264"/>
        <p:guide pos="5551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86319E-C8B0-4872-8908-D1706E0342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6D872-F290-4A4A-A565-6E714158E3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5F565-5A3C-4532-8F2F-5A0A63BC9C3D}" type="datetimeFigureOut">
              <a:rPr lang="en-ID" smtClean="0"/>
              <a:t>22/11/2018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29368-99E0-4292-8D56-C3BF16F1D4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C7266-4246-4EDE-87FC-77EC0588FD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20AE3-B884-4CE1-B673-7C7AACC99B7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6875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69C6A-14F1-4369-AFB7-87E4A02D84D9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71CE3-4C7A-41DF-8F41-C6BB8CC61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24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74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5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6C2EE47-79CE-4D89-9476-F1B5686A78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73326" y="1712089"/>
            <a:ext cx="4397344" cy="3790814"/>
          </a:xfrm>
          <a:custGeom>
            <a:avLst/>
            <a:gdLst>
              <a:gd name="connsiteX0" fmla="*/ 0 w 5196258"/>
              <a:gd name="connsiteY0" fmla="*/ 0 h 4479533"/>
              <a:gd name="connsiteX1" fmla="*/ 5196258 w 5196258"/>
              <a:gd name="connsiteY1" fmla="*/ 0 h 4479533"/>
              <a:gd name="connsiteX2" fmla="*/ 2598129 w 5196258"/>
              <a:gd name="connsiteY2" fmla="*/ 4479533 h 447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6258" h="4479533">
                <a:moveTo>
                  <a:pt x="0" y="0"/>
                </a:moveTo>
                <a:lnTo>
                  <a:pt x="5196258" y="0"/>
                </a:lnTo>
                <a:lnTo>
                  <a:pt x="2598129" y="44795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E3E05-A1D7-44E4-8F46-0C1217B776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5330" y="1531642"/>
            <a:ext cx="4353340" cy="4353340"/>
          </a:xfrm>
          <a:prstGeom prst="diamond">
            <a:avLst/>
          </a:prstGeom>
        </p:spPr>
        <p:txBody>
          <a:bodyPr wrap="square">
            <a:noAutofit/>
          </a:bodyPr>
          <a:lstStyle>
            <a:lvl1pPr>
              <a:defRPr sz="788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441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7031A846-536D-4220-8572-8E41E1E46E8D}"/>
              </a:ext>
            </a:extLst>
          </p:cNvPr>
          <p:cNvSpPr/>
          <p:nvPr userDrawn="1"/>
        </p:nvSpPr>
        <p:spPr>
          <a:xfrm rot="5400000" flipH="1">
            <a:off x="3045204" y="2641151"/>
            <a:ext cx="3053592" cy="9144000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CA6E03-64BD-46B4-AFD8-B38221C7C851}"/>
              </a:ext>
            </a:extLst>
          </p:cNvPr>
          <p:cNvSpPr/>
          <p:nvPr userDrawn="1"/>
        </p:nvSpPr>
        <p:spPr>
          <a:xfrm flipH="1">
            <a:off x="-398960" y="5468902"/>
            <a:ext cx="802433" cy="802433"/>
          </a:xfrm>
          <a:prstGeom prst="ellipse">
            <a:avLst/>
          </a:prstGeom>
          <a:noFill/>
          <a:ln w="165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A6112AD-14FD-4193-826C-636686F46216}"/>
              </a:ext>
            </a:extLst>
          </p:cNvPr>
          <p:cNvSpPr/>
          <p:nvPr userDrawn="1"/>
        </p:nvSpPr>
        <p:spPr>
          <a:xfrm rot="19800000" flipH="1">
            <a:off x="7403933" y="5932473"/>
            <a:ext cx="1174910" cy="1012854"/>
          </a:xfrm>
          <a:prstGeom prst="triangl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8ED125-B10D-4B41-887D-731A6CFB3F28}"/>
              </a:ext>
            </a:extLst>
          </p:cNvPr>
          <p:cNvSpPr/>
          <p:nvPr userDrawn="1"/>
        </p:nvSpPr>
        <p:spPr>
          <a:xfrm flipH="1">
            <a:off x="7862078" y="5935818"/>
            <a:ext cx="343926" cy="34392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95FB30-2862-4AD9-BB82-102724F163B0}"/>
              </a:ext>
            </a:extLst>
          </p:cNvPr>
          <p:cNvSpPr/>
          <p:nvPr userDrawn="1"/>
        </p:nvSpPr>
        <p:spPr>
          <a:xfrm flipH="1">
            <a:off x="8258554" y="83064"/>
            <a:ext cx="802433" cy="802433"/>
          </a:xfrm>
          <a:prstGeom prst="ellipse">
            <a:avLst/>
          </a:prstGeom>
          <a:noFill/>
          <a:ln w="165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660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9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5EC62A48-700E-44A1-95C2-64FA347FC873}"/>
              </a:ext>
            </a:extLst>
          </p:cNvPr>
          <p:cNvSpPr/>
          <p:nvPr userDrawn="1"/>
        </p:nvSpPr>
        <p:spPr>
          <a:xfrm rot="16200000">
            <a:off x="3045204" y="2641151"/>
            <a:ext cx="3053592" cy="9144000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CC6494-AF82-4480-8B6E-EDC8A5786C56}"/>
              </a:ext>
            </a:extLst>
          </p:cNvPr>
          <p:cNvSpPr/>
          <p:nvPr userDrawn="1"/>
        </p:nvSpPr>
        <p:spPr>
          <a:xfrm>
            <a:off x="8740527" y="5468902"/>
            <a:ext cx="802433" cy="802433"/>
          </a:xfrm>
          <a:prstGeom prst="ellipse">
            <a:avLst/>
          </a:prstGeom>
          <a:noFill/>
          <a:ln w="165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F719E6C-7177-4EE0-9BD5-6282B5DBBA71}"/>
              </a:ext>
            </a:extLst>
          </p:cNvPr>
          <p:cNvSpPr/>
          <p:nvPr userDrawn="1"/>
        </p:nvSpPr>
        <p:spPr>
          <a:xfrm rot="1800000">
            <a:off x="565157" y="5932473"/>
            <a:ext cx="1174910" cy="1012854"/>
          </a:xfrm>
          <a:prstGeom prst="triangl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BC6839-A858-4695-8974-15F110BB8EE6}"/>
              </a:ext>
            </a:extLst>
          </p:cNvPr>
          <p:cNvSpPr/>
          <p:nvPr userDrawn="1"/>
        </p:nvSpPr>
        <p:spPr>
          <a:xfrm>
            <a:off x="937996" y="5935818"/>
            <a:ext cx="343926" cy="34392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2DBA9E-1A2D-4124-977F-2A756C6C74F5}"/>
              </a:ext>
            </a:extLst>
          </p:cNvPr>
          <p:cNvSpPr/>
          <p:nvPr userDrawn="1"/>
        </p:nvSpPr>
        <p:spPr>
          <a:xfrm>
            <a:off x="83013" y="83064"/>
            <a:ext cx="802433" cy="802433"/>
          </a:xfrm>
          <a:prstGeom prst="ellipse">
            <a:avLst/>
          </a:prstGeom>
          <a:noFill/>
          <a:ln w="165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062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90" r:id="rId2"/>
    <p:sldLayoutId id="214748378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CAC56B6-6D0B-4408-BA4E-EB964AC4323D}"/>
              </a:ext>
            </a:extLst>
          </p:cNvPr>
          <p:cNvSpPr txBox="1"/>
          <p:nvPr/>
        </p:nvSpPr>
        <p:spPr>
          <a:xfrm>
            <a:off x="3245355" y="2519514"/>
            <a:ext cx="26532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EDUM</a:t>
            </a:r>
            <a:endParaRPr lang="id-ID" sz="66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806323-278A-4741-9199-9131E0F6DFE8}"/>
              </a:ext>
            </a:extLst>
          </p:cNvPr>
          <p:cNvSpPr/>
          <p:nvPr/>
        </p:nvSpPr>
        <p:spPr>
          <a:xfrm>
            <a:off x="2063852" y="3702312"/>
            <a:ext cx="5016295" cy="453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pc="45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중간 발표</a:t>
            </a:r>
            <a:endParaRPr lang="id-ID" b="1" spc="45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C756B34-C77E-4222-8385-E91726D4AEFE}"/>
              </a:ext>
            </a:extLst>
          </p:cNvPr>
          <p:cNvSpPr>
            <a:spLocks noEditPoints="1"/>
          </p:cNvSpPr>
          <p:nvPr/>
        </p:nvSpPr>
        <p:spPr bwMode="auto">
          <a:xfrm>
            <a:off x="4434429" y="3458233"/>
            <a:ext cx="275143" cy="244079"/>
          </a:xfrm>
          <a:custGeom>
            <a:avLst/>
            <a:gdLst>
              <a:gd name="T0" fmla="*/ 28 w 292"/>
              <a:gd name="T1" fmla="*/ 82 h 259"/>
              <a:gd name="T2" fmla="*/ 138 w 292"/>
              <a:gd name="T3" fmla="*/ 73 h 259"/>
              <a:gd name="T4" fmla="*/ 210 w 292"/>
              <a:gd name="T5" fmla="*/ 95 h 259"/>
              <a:gd name="T6" fmla="*/ 284 w 292"/>
              <a:gd name="T7" fmla="*/ 60 h 259"/>
              <a:gd name="T8" fmla="*/ 286 w 292"/>
              <a:gd name="T9" fmla="*/ 37 h 259"/>
              <a:gd name="T10" fmla="*/ 264 w 292"/>
              <a:gd name="T11" fmla="*/ 35 h 259"/>
              <a:gd name="T12" fmla="*/ 154 w 292"/>
              <a:gd name="T13" fmla="*/ 44 h 259"/>
              <a:gd name="T14" fmla="*/ 8 w 292"/>
              <a:gd name="T15" fmla="*/ 57 h 259"/>
              <a:gd name="T16" fmla="*/ 6 w 292"/>
              <a:gd name="T17" fmla="*/ 80 h 259"/>
              <a:gd name="T18" fmla="*/ 28 w 292"/>
              <a:gd name="T19" fmla="*/ 82 h 259"/>
              <a:gd name="T20" fmla="*/ 264 w 292"/>
              <a:gd name="T21" fmla="*/ 117 h 259"/>
              <a:gd name="T22" fmla="*/ 154 w 292"/>
              <a:gd name="T23" fmla="*/ 126 h 259"/>
              <a:gd name="T24" fmla="*/ 8 w 292"/>
              <a:gd name="T25" fmla="*/ 139 h 259"/>
              <a:gd name="T26" fmla="*/ 6 w 292"/>
              <a:gd name="T27" fmla="*/ 162 h 259"/>
              <a:gd name="T28" fmla="*/ 28 w 292"/>
              <a:gd name="T29" fmla="*/ 164 h 259"/>
              <a:gd name="T30" fmla="*/ 138 w 292"/>
              <a:gd name="T31" fmla="*/ 155 h 259"/>
              <a:gd name="T32" fmla="*/ 210 w 292"/>
              <a:gd name="T33" fmla="*/ 177 h 259"/>
              <a:gd name="T34" fmla="*/ 284 w 292"/>
              <a:gd name="T35" fmla="*/ 142 h 259"/>
              <a:gd name="T36" fmla="*/ 286 w 292"/>
              <a:gd name="T37" fmla="*/ 119 h 259"/>
              <a:gd name="T38" fmla="*/ 264 w 292"/>
              <a:gd name="T39" fmla="*/ 117 h 259"/>
              <a:gd name="T40" fmla="*/ 264 w 292"/>
              <a:gd name="T41" fmla="*/ 199 h 259"/>
              <a:gd name="T42" fmla="*/ 154 w 292"/>
              <a:gd name="T43" fmla="*/ 208 h 259"/>
              <a:gd name="T44" fmla="*/ 8 w 292"/>
              <a:gd name="T45" fmla="*/ 221 h 259"/>
              <a:gd name="T46" fmla="*/ 6 w 292"/>
              <a:gd name="T47" fmla="*/ 244 h 259"/>
              <a:gd name="T48" fmla="*/ 28 w 292"/>
              <a:gd name="T49" fmla="*/ 246 h 259"/>
              <a:gd name="T50" fmla="*/ 138 w 292"/>
              <a:gd name="T51" fmla="*/ 236 h 259"/>
              <a:gd name="T52" fmla="*/ 210 w 292"/>
              <a:gd name="T53" fmla="*/ 259 h 259"/>
              <a:gd name="T54" fmla="*/ 284 w 292"/>
              <a:gd name="T55" fmla="*/ 224 h 259"/>
              <a:gd name="T56" fmla="*/ 286 w 292"/>
              <a:gd name="T57" fmla="*/ 201 h 259"/>
              <a:gd name="T58" fmla="*/ 264 w 292"/>
              <a:gd name="T59" fmla="*/ 199 h 259"/>
              <a:gd name="T60" fmla="*/ 264 w 292"/>
              <a:gd name="T61" fmla="*/ 199 h 259"/>
              <a:gd name="T62" fmla="*/ 264 w 292"/>
              <a:gd name="T63" fmla="*/ 19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2" h="259">
                <a:moveTo>
                  <a:pt x="28" y="82"/>
                </a:moveTo>
                <a:cubicBezTo>
                  <a:pt x="56" y="58"/>
                  <a:pt x="78" y="39"/>
                  <a:pt x="138" y="73"/>
                </a:cubicBezTo>
                <a:cubicBezTo>
                  <a:pt x="167" y="89"/>
                  <a:pt x="190" y="95"/>
                  <a:pt x="210" y="95"/>
                </a:cubicBezTo>
                <a:cubicBezTo>
                  <a:pt x="243" y="95"/>
                  <a:pt x="265" y="77"/>
                  <a:pt x="284" y="60"/>
                </a:cubicBezTo>
                <a:cubicBezTo>
                  <a:pt x="291" y="54"/>
                  <a:pt x="292" y="44"/>
                  <a:pt x="286" y="37"/>
                </a:cubicBezTo>
                <a:cubicBezTo>
                  <a:pt x="281" y="30"/>
                  <a:pt x="270" y="29"/>
                  <a:pt x="264" y="35"/>
                </a:cubicBezTo>
                <a:cubicBezTo>
                  <a:pt x="236" y="59"/>
                  <a:pt x="214" y="78"/>
                  <a:pt x="154" y="44"/>
                </a:cubicBezTo>
                <a:cubicBezTo>
                  <a:pt x="75" y="0"/>
                  <a:pt x="37" y="32"/>
                  <a:pt x="8" y="57"/>
                </a:cubicBezTo>
                <a:cubicBezTo>
                  <a:pt x="1" y="63"/>
                  <a:pt x="0" y="73"/>
                  <a:pt x="6" y="80"/>
                </a:cubicBezTo>
                <a:cubicBezTo>
                  <a:pt x="11" y="87"/>
                  <a:pt x="22" y="88"/>
                  <a:pt x="28" y="82"/>
                </a:cubicBezTo>
                <a:close/>
                <a:moveTo>
                  <a:pt x="264" y="117"/>
                </a:moveTo>
                <a:cubicBezTo>
                  <a:pt x="236" y="141"/>
                  <a:pt x="214" y="160"/>
                  <a:pt x="154" y="126"/>
                </a:cubicBezTo>
                <a:cubicBezTo>
                  <a:pt x="75" y="81"/>
                  <a:pt x="37" y="113"/>
                  <a:pt x="8" y="139"/>
                </a:cubicBezTo>
                <a:cubicBezTo>
                  <a:pt x="1" y="145"/>
                  <a:pt x="0" y="155"/>
                  <a:pt x="6" y="162"/>
                </a:cubicBezTo>
                <a:cubicBezTo>
                  <a:pt x="11" y="169"/>
                  <a:pt x="22" y="170"/>
                  <a:pt x="28" y="164"/>
                </a:cubicBezTo>
                <a:cubicBezTo>
                  <a:pt x="56" y="140"/>
                  <a:pt x="78" y="121"/>
                  <a:pt x="138" y="155"/>
                </a:cubicBezTo>
                <a:cubicBezTo>
                  <a:pt x="167" y="171"/>
                  <a:pt x="190" y="177"/>
                  <a:pt x="210" y="177"/>
                </a:cubicBezTo>
                <a:cubicBezTo>
                  <a:pt x="243" y="177"/>
                  <a:pt x="265" y="158"/>
                  <a:pt x="284" y="142"/>
                </a:cubicBezTo>
                <a:cubicBezTo>
                  <a:pt x="291" y="136"/>
                  <a:pt x="292" y="126"/>
                  <a:pt x="286" y="119"/>
                </a:cubicBezTo>
                <a:cubicBezTo>
                  <a:pt x="281" y="112"/>
                  <a:pt x="270" y="111"/>
                  <a:pt x="264" y="117"/>
                </a:cubicBezTo>
                <a:close/>
                <a:moveTo>
                  <a:pt x="264" y="199"/>
                </a:moveTo>
                <a:cubicBezTo>
                  <a:pt x="236" y="223"/>
                  <a:pt x="214" y="242"/>
                  <a:pt x="154" y="208"/>
                </a:cubicBezTo>
                <a:cubicBezTo>
                  <a:pt x="75" y="163"/>
                  <a:pt x="37" y="195"/>
                  <a:pt x="8" y="221"/>
                </a:cubicBezTo>
                <a:cubicBezTo>
                  <a:pt x="1" y="226"/>
                  <a:pt x="0" y="237"/>
                  <a:pt x="6" y="244"/>
                </a:cubicBezTo>
                <a:cubicBezTo>
                  <a:pt x="11" y="250"/>
                  <a:pt x="22" y="251"/>
                  <a:pt x="28" y="246"/>
                </a:cubicBezTo>
                <a:cubicBezTo>
                  <a:pt x="56" y="222"/>
                  <a:pt x="78" y="203"/>
                  <a:pt x="138" y="236"/>
                </a:cubicBezTo>
                <a:cubicBezTo>
                  <a:pt x="167" y="253"/>
                  <a:pt x="190" y="259"/>
                  <a:pt x="210" y="259"/>
                </a:cubicBezTo>
                <a:cubicBezTo>
                  <a:pt x="243" y="259"/>
                  <a:pt x="265" y="240"/>
                  <a:pt x="284" y="224"/>
                </a:cubicBezTo>
                <a:cubicBezTo>
                  <a:pt x="291" y="218"/>
                  <a:pt x="292" y="208"/>
                  <a:pt x="286" y="201"/>
                </a:cubicBezTo>
                <a:cubicBezTo>
                  <a:pt x="281" y="194"/>
                  <a:pt x="270" y="193"/>
                  <a:pt x="264" y="199"/>
                </a:cubicBezTo>
                <a:close/>
                <a:moveTo>
                  <a:pt x="264" y="199"/>
                </a:moveTo>
                <a:cubicBezTo>
                  <a:pt x="264" y="199"/>
                  <a:pt x="264" y="199"/>
                  <a:pt x="264" y="19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67806323-278A-4741-9199-9131E0F6DFE8}"/>
              </a:ext>
            </a:extLst>
          </p:cNvPr>
          <p:cNvSpPr/>
          <p:nvPr/>
        </p:nvSpPr>
        <p:spPr>
          <a:xfrm>
            <a:off x="3560669" y="4189873"/>
            <a:ext cx="50162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201402927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전진우</a:t>
            </a:r>
            <a:endParaRPr lang="en-US" altLang="ko-KR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r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201402239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이대홍</a:t>
            </a:r>
            <a:endParaRPr lang="en-US" altLang="ko-KR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r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201402750 </a:t>
            </a:r>
            <a:r>
              <a:rPr lang="ko-KR" altLang="en-US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임광효</a:t>
            </a:r>
            <a:endParaRPr lang="en-US" altLang="ko-KR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r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201500213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권소연</a:t>
            </a:r>
            <a:endParaRPr lang="en-US" altLang="ko-KR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r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201600784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김준영</a:t>
            </a:r>
          </a:p>
        </p:txBody>
      </p:sp>
    </p:spTree>
    <p:extLst>
      <p:ext uri="{BB962C8B-B14F-4D97-AF65-F5344CB8AC3E}">
        <p14:creationId xmlns:p14="http://schemas.microsoft.com/office/powerpoint/2010/main" val="147916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3915827" y="428858"/>
            <a:ext cx="1312345" cy="4755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시연</a:t>
            </a:r>
            <a:endParaRPr lang="en-ID" sz="36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83BF8B-E00E-4454-A581-C40436A92C9C}"/>
              </a:ext>
            </a:extLst>
          </p:cNvPr>
          <p:cNvSpPr txBox="1"/>
          <p:nvPr/>
        </p:nvSpPr>
        <p:spPr>
          <a:xfrm>
            <a:off x="1753339" y="2689935"/>
            <a:ext cx="563732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4193BA"/>
                </a:solidFill>
              </a:rPr>
              <a:t>시연을 보여드리겠습니다</a:t>
            </a:r>
            <a:r>
              <a:rPr lang="en-US" altLang="ko-KR" sz="4000" dirty="0">
                <a:solidFill>
                  <a:srgbClr val="4193BA"/>
                </a:solidFill>
              </a:rPr>
              <a:t>.</a:t>
            </a:r>
            <a:endParaRPr lang="ko-KR" altLang="en-US" sz="4000" dirty="0">
              <a:solidFill>
                <a:srgbClr val="4193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15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3450545" y="331210"/>
            <a:ext cx="2242910" cy="4755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60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향후계획</a:t>
            </a:r>
            <a:endParaRPr lang="en-ID" sz="36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ADDDC7-94D0-406A-B400-DDEE4DA49A2D}"/>
              </a:ext>
            </a:extLst>
          </p:cNvPr>
          <p:cNvSpPr/>
          <p:nvPr/>
        </p:nvSpPr>
        <p:spPr>
          <a:xfrm>
            <a:off x="1047566" y="2432482"/>
            <a:ext cx="7244178" cy="22371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B11CB-245C-4B8E-81A7-1AC60962C864}"/>
              </a:ext>
            </a:extLst>
          </p:cNvPr>
          <p:cNvSpPr txBox="1"/>
          <p:nvPr/>
        </p:nvSpPr>
        <p:spPr>
          <a:xfrm>
            <a:off x="1047566" y="2545997"/>
            <a:ext cx="72441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로그인 되어있는 관리자에 한한 알림 </a:t>
            </a:r>
            <a:r>
              <a:rPr lang="en-US" altLang="ko-KR" dirty="0"/>
              <a:t>SMS </a:t>
            </a:r>
            <a:r>
              <a:rPr lang="ko-KR" altLang="en-US" dirty="0"/>
              <a:t>전송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경고에 대한 영상제공의 싱크를 맞춰야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카메라에 대한 화면분할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주민 로그인 및 제한된 카메라 영상 제공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19452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27CE07-3F34-47E0-B670-37337D94B21F}"/>
              </a:ext>
            </a:extLst>
          </p:cNvPr>
          <p:cNvSpPr txBox="1"/>
          <p:nvPr/>
        </p:nvSpPr>
        <p:spPr>
          <a:xfrm>
            <a:off x="291918" y="2358929"/>
            <a:ext cx="8560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66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Thank You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B6B9CD8-B694-437E-A0E7-58C215D330CE}"/>
              </a:ext>
            </a:extLst>
          </p:cNvPr>
          <p:cNvSpPr>
            <a:spLocks noEditPoints="1"/>
          </p:cNvSpPr>
          <p:nvPr/>
        </p:nvSpPr>
        <p:spPr bwMode="auto">
          <a:xfrm>
            <a:off x="4434429" y="3453246"/>
            <a:ext cx="275143" cy="244079"/>
          </a:xfrm>
          <a:custGeom>
            <a:avLst/>
            <a:gdLst>
              <a:gd name="T0" fmla="*/ 28 w 292"/>
              <a:gd name="T1" fmla="*/ 82 h 259"/>
              <a:gd name="T2" fmla="*/ 138 w 292"/>
              <a:gd name="T3" fmla="*/ 73 h 259"/>
              <a:gd name="T4" fmla="*/ 210 w 292"/>
              <a:gd name="T5" fmla="*/ 95 h 259"/>
              <a:gd name="T6" fmla="*/ 284 w 292"/>
              <a:gd name="T7" fmla="*/ 60 h 259"/>
              <a:gd name="T8" fmla="*/ 286 w 292"/>
              <a:gd name="T9" fmla="*/ 37 h 259"/>
              <a:gd name="T10" fmla="*/ 264 w 292"/>
              <a:gd name="T11" fmla="*/ 35 h 259"/>
              <a:gd name="T12" fmla="*/ 154 w 292"/>
              <a:gd name="T13" fmla="*/ 44 h 259"/>
              <a:gd name="T14" fmla="*/ 8 w 292"/>
              <a:gd name="T15" fmla="*/ 57 h 259"/>
              <a:gd name="T16" fmla="*/ 6 w 292"/>
              <a:gd name="T17" fmla="*/ 80 h 259"/>
              <a:gd name="T18" fmla="*/ 28 w 292"/>
              <a:gd name="T19" fmla="*/ 82 h 259"/>
              <a:gd name="T20" fmla="*/ 264 w 292"/>
              <a:gd name="T21" fmla="*/ 117 h 259"/>
              <a:gd name="T22" fmla="*/ 154 w 292"/>
              <a:gd name="T23" fmla="*/ 126 h 259"/>
              <a:gd name="T24" fmla="*/ 8 w 292"/>
              <a:gd name="T25" fmla="*/ 139 h 259"/>
              <a:gd name="T26" fmla="*/ 6 w 292"/>
              <a:gd name="T27" fmla="*/ 162 h 259"/>
              <a:gd name="T28" fmla="*/ 28 w 292"/>
              <a:gd name="T29" fmla="*/ 164 h 259"/>
              <a:gd name="T30" fmla="*/ 138 w 292"/>
              <a:gd name="T31" fmla="*/ 155 h 259"/>
              <a:gd name="T32" fmla="*/ 210 w 292"/>
              <a:gd name="T33" fmla="*/ 177 h 259"/>
              <a:gd name="T34" fmla="*/ 284 w 292"/>
              <a:gd name="T35" fmla="*/ 142 h 259"/>
              <a:gd name="T36" fmla="*/ 286 w 292"/>
              <a:gd name="T37" fmla="*/ 119 h 259"/>
              <a:gd name="T38" fmla="*/ 264 w 292"/>
              <a:gd name="T39" fmla="*/ 117 h 259"/>
              <a:gd name="T40" fmla="*/ 264 w 292"/>
              <a:gd name="T41" fmla="*/ 199 h 259"/>
              <a:gd name="T42" fmla="*/ 154 w 292"/>
              <a:gd name="T43" fmla="*/ 208 h 259"/>
              <a:gd name="T44" fmla="*/ 8 w 292"/>
              <a:gd name="T45" fmla="*/ 221 h 259"/>
              <a:gd name="T46" fmla="*/ 6 w 292"/>
              <a:gd name="T47" fmla="*/ 244 h 259"/>
              <a:gd name="T48" fmla="*/ 28 w 292"/>
              <a:gd name="T49" fmla="*/ 246 h 259"/>
              <a:gd name="T50" fmla="*/ 138 w 292"/>
              <a:gd name="T51" fmla="*/ 236 h 259"/>
              <a:gd name="T52" fmla="*/ 210 w 292"/>
              <a:gd name="T53" fmla="*/ 259 h 259"/>
              <a:gd name="T54" fmla="*/ 284 w 292"/>
              <a:gd name="T55" fmla="*/ 224 h 259"/>
              <a:gd name="T56" fmla="*/ 286 w 292"/>
              <a:gd name="T57" fmla="*/ 201 h 259"/>
              <a:gd name="T58" fmla="*/ 264 w 292"/>
              <a:gd name="T59" fmla="*/ 199 h 259"/>
              <a:gd name="T60" fmla="*/ 264 w 292"/>
              <a:gd name="T61" fmla="*/ 199 h 259"/>
              <a:gd name="T62" fmla="*/ 264 w 292"/>
              <a:gd name="T63" fmla="*/ 19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2" h="259">
                <a:moveTo>
                  <a:pt x="28" y="82"/>
                </a:moveTo>
                <a:cubicBezTo>
                  <a:pt x="56" y="58"/>
                  <a:pt x="78" y="39"/>
                  <a:pt x="138" y="73"/>
                </a:cubicBezTo>
                <a:cubicBezTo>
                  <a:pt x="167" y="89"/>
                  <a:pt x="190" y="95"/>
                  <a:pt x="210" y="95"/>
                </a:cubicBezTo>
                <a:cubicBezTo>
                  <a:pt x="243" y="95"/>
                  <a:pt x="265" y="77"/>
                  <a:pt x="284" y="60"/>
                </a:cubicBezTo>
                <a:cubicBezTo>
                  <a:pt x="291" y="54"/>
                  <a:pt x="292" y="44"/>
                  <a:pt x="286" y="37"/>
                </a:cubicBezTo>
                <a:cubicBezTo>
                  <a:pt x="281" y="30"/>
                  <a:pt x="270" y="29"/>
                  <a:pt x="264" y="35"/>
                </a:cubicBezTo>
                <a:cubicBezTo>
                  <a:pt x="236" y="59"/>
                  <a:pt x="214" y="78"/>
                  <a:pt x="154" y="44"/>
                </a:cubicBezTo>
                <a:cubicBezTo>
                  <a:pt x="75" y="0"/>
                  <a:pt x="37" y="32"/>
                  <a:pt x="8" y="57"/>
                </a:cubicBezTo>
                <a:cubicBezTo>
                  <a:pt x="1" y="63"/>
                  <a:pt x="0" y="73"/>
                  <a:pt x="6" y="80"/>
                </a:cubicBezTo>
                <a:cubicBezTo>
                  <a:pt x="11" y="87"/>
                  <a:pt x="22" y="88"/>
                  <a:pt x="28" y="82"/>
                </a:cubicBezTo>
                <a:close/>
                <a:moveTo>
                  <a:pt x="264" y="117"/>
                </a:moveTo>
                <a:cubicBezTo>
                  <a:pt x="236" y="141"/>
                  <a:pt x="214" y="160"/>
                  <a:pt x="154" y="126"/>
                </a:cubicBezTo>
                <a:cubicBezTo>
                  <a:pt x="75" y="81"/>
                  <a:pt x="37" y="113"/>
                  <a:pt x="8" y="139"/>
                </a:cubicBezTo>
                <a:cubicBezTo>
                  <a:pt x="1" y="145"/>
                  <a:pt x="0" y="155"/>
                  <a:pt x="6" y="162"/>
                </a:cubicBezTo>
                <a:cubicBezTo>
                  <a:pt x="11" y="169"/>
                  <a:pt x="22" y="170"/>
                  <a:pt x="28" y="164"/>
                </a:cubicBezTo>
                <a:cubicBezTo>
                  <a:pt x="56" y="140"/>
                  <a:pt x="78" y="121"/>
                  <a:pt x="138" y="155"/>
                </a:cubicBezTo>
                <a:cubicBezTo>
                  <a:pt x="167" y="171"/>
                  <a:pt x="190" y="177"/>
                  <a:pt x="210" y="177"/>
                </a:cubicBezTo>
                <a:cubicBezTo>
                  <a:pt x="243" y="177"/>
                  <a:pt x="265" y="158"/>
                  <a:pt x="284" y="142"/>
                </a:cubicBezTo>
                <a:cubicBezTo>
                  <a:pt x="291" y="136"/>
                  <a:pt x="292" y="126"/>
                  <a:pt x="286" y="119"/>
                </a:cubicBezTo>
                <a:cubicBezTo>
                  <a:pt x="281" y="112"/>
                  <a:pt x="270" y="111"/>
                  <a:pt x="264" y="117"/>
                </a:cubicBezTo>
                <a:close/>
                <a:moveTo>
                  <a:pt x="264" y="199"/>
                </a:moveTo>
                <a:cubicBezTo>
                  <a:pt x="236" y="223"/>
                  <a:pt x="214" y="242"/>
                  <a:pt x="154" y="208"/>
                </a:cubicBezTo>
                <a:cubicBezTo>
                  <a:pt x="75" y="163"/>
                  <a:pt x="37" y="195"/>
                  <a:pt x="8" y="221"/>
                </a:cubicBezTo>
                <a:cubicBezTo>
                  <a:pt x="1" y="226"/>
                  <a:pt x="0" y="237"/>
                  <a:pt x="6" y="244"/>
                </a:cubicBezTo>
                <a:cubicBezTo>
                  <a:pt x="11" y="250"/>
                  <a:pt x="22" y="251"/>
                  <a:pt x="28" y="246"/>
                </a:cubicBezTo>
                <a:cubicBezTo>
                  <a:pt x="56" y="222"/>
                  <a:pt x="78" y="203"/>
                  <a:pt x="138" y="236"/>
                </a:cubicBezTo>
                <a:cubicBezTo>
                  <a:pt x="167" y="253"/>
                  <a:pt x="190" y="259"/>
                  <a:pt x="210" y="259"/>
                </a:cubicBezTo>
                <a:cubicBezTo>
                  <a:pt x="243" y="259"/>
                  <a:pt x="265" y="240"/>
                  <a:pt x="284" y="224"/>
                </a:cubicBezTo>
                <a:cubicBezTo>
                  <a:pt x="291" y="218"/>
                  <a:pt x="292" y="208"/>
                  <a:pt x="286" y="201"/>
                </a:cubicBezTo>
                <a:cubicBezTo>
                  <a:pt x="281" y="194"/>
                  <a:pt x="270" y="193"/>
                  <a:pt x="264" y="199"/>
                </a:cubicBezTo>
                <a:close/>
                <a:moveTo>
                  <a:pt x="264" y="199"/>
                </a:moveTo>
                <a:cubicBezTo>
                  <a:pt x="264" y="199"/>
                  <a:pt x="264" y="199"/>
                  <a:pt x="264" y="19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25AF273-CB50-400C-B6FA-AFA02F890D5D}"/>
              </a:ext>
            </a:extLst>
          </p:cNvPr>
          <p:cNvSpPr/>
          <p:nvPr/>
        </p:nvSpPr>
        <p:spPr>
          <a:xfrm rot="18900000">
            <a:off x="8330363" y="350124"/>
            <a:ext cx="1174910" cy="1012854"/>
          </a:xfrm>
          <a:prstGeom prst="triangl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19BE05-A104-4D8D-A4EF-B26A5539526E}"/>
              </a:ext>
            </a:extLst>
          </p:cNvPr>
          <p:cNvSpPr/>
          <p:nvPr/>
        </p:nvSpPr>
        <p:spPr>
          <a:xfrm rot="17100000">
            <a:off x="8414978" y="640088"/>
            <a:ext cx="343926" cy="343924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15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9F94728-824F-477F-8791-5EA74D501D26}"/>
              </a:ext>
            </a:extLst>
          </p:cNvPr>
          <p:cNvSpPr txBox="1"/>
          <p:nvPr/>
        </p:nvSpPr>
        <p:spPr>
          <a:xfrm>
            <a:off x="1106342" y="206338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chemeClr val="accent3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01</a:t>
            </a:r>
            <a:endParaRPr lang="id-ID" sz="2400" b="1" dirty="0">
              <a:solidFill>
                <a:schemeClr val="accent3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1621227" y="2137407"/>
            <a:ext cx="1443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시스템 구성도</a:t>
            </a:r>
            <a:endParaRPr lang="id-ID" sz="16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F0890-44D8-4A33-8C19-C162B27C5CFD}"/>
              </a:ext>
            </a:extLst>
          </p:cNvPr>
          <p:cNvSpPr txBox="1"/>
          <p:nvPr/>
        </p:nvSpPr>
        <p:spPr>
          <a:xfrm>
            <a:off x="1106343" y="287761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chemeClr val="accent3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02</a:t>
            </a:r>
            <a:endParaRPr lang="id-ID" sz="2400" b="1" dirty="0">
              <a:solidFill>
                <a:schemeClr val="accent3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531601-5DD8-4CF4-B8CC-F15DCFCE0C72}"/>
              </a:ext>
            </a:extLst>
          </p:cNvPr>
          <p:cNvSpPr txBox="1"/>
          <p:nvPr/>
        </p:nvSpPr>
        <p:spPr>
          <a:xfrm>
            <a:off x="1106343" y="374078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chemeClr val="accent3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03</a:t>
            </a:r>
            <a:endParaRPr lang="id-ID" sz="2400" b="1" dirty="0">
              <a:solidFill>
                <a:schemeClr val="accent3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957902-CF06-45EE-AD28-D4613E457D23}"/>
              </a:ext>
            </a:extLst>
          </p:cNvPr>
          <p:cNvSpPr txBox="1"/>
          <p:nvPr/>
        </p:nvSpPr>
        <p:spPr>
          <a:xfrm>
            <a:off x="1106343" y="459960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chemeClr val="accent3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04</a:t>
            </a:r>
            <a:endParaRPr lang="id-ID" sz="2400" b="1" dirty="0">
              <a:solidFill>
                <a:schemeClr val="accent3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8C8428-447F-4941-AF25-75B6DE80DFF6}"/>
              </a:ext>
            </a:extLst>
          </p:cNvPr>
          <p:cNvSpPr txBox="1"/>
          <p:nvPr/>
        </p:nvSpPr>
        <p:spPr>
          <a:xfrm>
            <a:off x="5150876" y="202786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chemeClr val="accent3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05</a:t>
            </a:r>
            <a:endParaRPr lang="id-ID" sz="2400" b="1" dirty="0">
              <a:solidFill>
                <a:schemeClr val="accent3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A8FFF0-E978-4A3D-BDA6-5676A61816A6}"/>
              </a:ext>
            </a:extLst>
          </p:cNvPr>
          <p:cNvSpPr txBox="1"/>
          <p:nvPr/>
        </p:nvSpPr>
        <p:spPr>
          <a:xfrm>
            <a:off x="5150875" y="284209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chemeClr val="accent3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06</a:t>
            </a:r>
            <a:endParaRPr lang="id-ID" sz="2400" b="1" dirty="0">
              <a:solidFill>
                <a:schemeClr val="accent3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992038-AC9B-4C77-BCF5-A197AC2A06B4}"/>
              </a:ext>
            </a:extLst>
          </p:cNvPr>
          <p:cNvSpPr txBox="1"/>
          <p:nvPr/>
        </p:nvSpPr>
        <p:spPr>
          <a:xfrm>
            <a:off x="5150876" y="370526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chemeClr val="accent3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07</a:t>
            </a:r>
            <a:endParaRPr lang="id-ID" sz="2400" b="1" dirty="0">
              <a:solidFill>
                <a:schemeClr val="accent3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0920EF-2626-4959-A8D7-76A74042C2B1}"/>
              </a:ext>
            </a:extLst>
          </p:cNvPr>
          <p:cNvSpPr txBox="1"/>
          <p:nvPr/>
        </p:nvSpPr>
        <p:spPr>
          <a:xfrm>
            <a:off x="5150876" y="456408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chemeClr val="accent3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08</a:t>
            </a:r>
            <a:endParaRPr lang="id-ID" sz="2400" b="1" dirty="0">
              <a:solidFill>
                <a:schemeClr val="accent3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9732" y="375593"/>
            <a:ext cx="8519462" cy="47552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ko-KR" altLang="en-US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목차</a:t>
            </a:r>
            <a:endParaRPr lang="en-ID" sz="36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1621226" y="2965564"/>
            <a:ext cx="2908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핵심 기술 </a:t>
            </a:r>
            <a:r>
              <a:rPr lang="en-US" altLang="ko-KR" sz="16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– </a:t>
            </a:r>
            <a:r>
              <a:rPr lang="ko-KR" altLang="en-US" sz="16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실시간 영상 저장</a:t>
            </a:r>
            <a:endParaRPr lang="en-US" sz="16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1621227" y="3844310"/>
            <a:ext cx="2414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핵심 기술 </a:t>
            </a:r>
            <a:r>
              <a:rPr lang="en-US" altLang="ko-KR" sz="16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– </a:t>
            </a:r>
            <a:r>
              <a:rPr lang="ko-KR" altLang="en-US" sz="16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상황감지</a:t>
            </a:r>
            <a:r>
              <a:rPr lang="en-US" altLang="ko-KR" sz="16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(1)</a:t>
            </a:r>
            <a:endParaRPr lang="id-ID" sz="16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1621226" y="4679667"/>
            <a:ext cx="2414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핵심 기술 </a:t>
            </a:r>
            <a:r>
              <a:rPr lang="en-US" altLang="ko-KR" sz="16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– </a:t>
            </a:r>
            <a:r>
              <a:rPr lang="ko-KR" altLang="en-US" sz="16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상황감지</a:t>
            </a:r>
            <a:r>
              <a:rPr lang="en-US" altLang="ko-KR" sz="16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(2)</a:t>
            </a:r>
            <a:endParaRPr lang="id-ID" altLang="ko-KR" sz="16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5702683" y="2103565"/>
            <a:ext cx="2414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핵심 기술 </a:t>
            </a:r>
            <a:r>
              <a:rPr lang="en-US" altLang="ko-KR" sz="16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– </a:t>
            </a:r>
            <a:r>
              <a:rPr lang="ko-KR" altLang="en-US" sz="16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상황감지</a:t>
            </a:r>
            <a:r>
              <a:rPr lang="en-US" altLang="ko-KR" sz="16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(3)</a:t>
            </a:r>
            <a:endParaRPr lang="id-ID" altLang="ko-KR" sz="16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5702682" y="2931722"/>
            <a:ext cx="2220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핵심 기술 </a:t>
            </a:r>
            <a:r>
              <a:rPr lang="en-US" altLang="ko-KR" sz="16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– </a:t>
            </a:r>
            <a:r>
              <a:rPr lang="ko-KR" altLang="en-US" sz="16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알림 기능</a:t>
            </a:r>
            <a:endParaRPr lang="id-ID" altLang="ko-KR" sz="16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5702683" y="381046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시연</a:t>
            </a:r>
            <a:endParaRPr lang="id-ID" altLang="ko-KR" sz="16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5702682" y="464582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향후 계획</a:t>
            </a:r>
            <a:endParaRPr lang="en-US" altLang="ko-KR" sz="16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92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189572" y="375593"/>
            <a:ext cx="8519462" cy="4755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시스템 구성도</a:t>
            </a:r>
            <a:endParaRPr lang="en-ID" sz="36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E00118-FA7B-4789-A156-9DF73F72A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6" y="1291225"/>
            <a:ext cx="7846448" cy="473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0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260692" y="5050783"/>
            <a:ext cx="8519462" cy="346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각 카메라에 대한 영상을 </a:t>
            </a:r>
            <a:r>
              <a:rPr lang="en-US" altLang="ko-KR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Local Disk</a:t>
            </a:r>
            <a:r>
              <a:rPr lang="ko-KR" altLang="en-US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 저장하여 추후에 확인이 가능하도록 한다</a:t>
            </a:r>
            <a:r>
              <a:rPr lang="en-US" altLang="ko-KR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189572" y="375593"/>
            <a:ext cx="8519462" cy="4755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핵심 기술 </a:t>
            </a:r>
            <a:r>
              <a:rPr lang="en-US" altLang="ko-KR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– </a:t>
            </a:r>
            <a:r>
              <a:rPr lang="ko-KR" altLang="en-US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실시간 영상 저장</a:t>
            </a:r>
            <a:endParaRPr lang="en-ID" sz="36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22368B-728D-4807-AC5D-BA24A9440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3051818"/>
            <a:ext cx="6981825" cy="1419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C166FE5-0EB3-42C3-9191-55CE88F59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13" y="1780991"/>
            <a:ext cx="3817620" cy="891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D2F01A-7A44-4307-9D32-B82888B284EB}"/>
              </a:ext>
            </a:extLst>
          </p:cNvPr>
          <p:cNvSpPr txBox="1"/>
          <p:nvPr/>
        </p:nvSpPr>
        <p:spPr>
          <a:xfrm>
            <a:off x="2611613" y="2672531"/>
            <a:ext cx="1161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부분 구성도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B80C4-BDC0-4AA0-B553-A4F290F25198}"/>
              </a:ext>
            </a:extLst>
          </p:cNvPr>
          <p:cNvSpPr txBox="1"/>
          <p:nvPr/>
        </p:nvSpPr>
        <p:spPr>
          <a:xfrm>
            <a:off x="1081087" y="4473664"/>
            <a:ext cx="1875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Local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Disk</a:t>
            </a:r>
            <a:r>
              <a:rPr lang="ko-KR" altLang="en-US" sz="1100" b="1" dirty="0"/>
              <a:t>에 저장된 예시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815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260692" y="4296181"/>
            <a:ext cx="8519462" cy="346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각 카메라에 대한 매 프레임을 객체인식 컴퓨터에 전송한다</a:t>
            </a:r>
            <a:r>
              <a:rPr lang="en-US" altLang="ko-KR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189572" y="375593"/>
            <a:ext cx="8519462" cy="4755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핵심 기술 </a:t>
            </a:r>
            <a:r>
              <a:rPr lang="en-US" altLang="ko-KR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– </a:t>
            </a:r>
            <a:r>
              <a:rPr lang="ko-KR" altLang="en-US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영상 전송</a:t>
            </a:r>
            <a:endParaRPr lang="en-ID" sz="36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166FE5-0EB3-42C3-9191-55CE88F59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13" y="2340290"/>
            <a:ext cx="3817620" cy="891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D2F01A-7A44-4307-9D32-B82888B284EB}"/>
              </a:ext>
            </a:extLst>
          </p:cNvPr>
          <p:cNvSpPr txBox="1"/>
          <p:nvPr/>
        </p:nvSpPr>
        <p:spPr>
          <a:xfrm>
            <a:off x="2611613" y="3231830"/>
            <a:ext cx="1161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부분 구성도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59BEFA-F136-43DB-9240-8FE4D7BE6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613" y="2120026"/>
            <a:ext cx="381762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3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4957958" y="985237"/>
            <a:ext cx="3285148" cy="2958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쓰러진 사람 감지</a:t>
            </a:r>
            <a:endParaRPr lang="en-ID" sz="18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260692" y="5156420"/>
            <a:ext cx="8519462" cy="2006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사람이 쓰러진 이후 </a:t>
            </a:r>
            <a:r>
              <a:rPr lang="en-US" altLang="ko-KR" sz="1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</a:t>
            </a:r>
            <a:r>
              <a:rPr lang="ko-KR" altLang="en-US" sz="1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 이상 연속적으로 감지되었을 때 사람이 쓰러져 있음을</a:t>
            </a:r>
            <a:r>
              <a:rPr lang="en-US" altLang="ko-KR" sz="1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감지하고 </a:t>
            </a:r>
            <a:r>
              <a:rPr lang="en-US" altLang="ko-KR" sz="1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DB</a:t>
            </a:r>
            <a:r>
              <a:rPr lang="ko-KR" altLang="en-US" sz="1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위험 상황이라고 업데이트한다</a:t>
            </a:r>
            <a:r>
              <a:rPr lang="en-US" altLang="ko-KR" sz="1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en-ID" sz="16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6B5E5FA-C8F5-4065-93B0-F8606FAA9628}"/>
              </a:ext>
            </a:extLst>
          </p:cNvPr>
          <p:cNvSpPr txBox="1">
            <a:spLocks/>
          </p:cNvSpPr>
          <p:nvPr/>
        </p:nvSpPr>
        <p:spPr>
          <a:xfrm>
            <a:off x="2158400" y="359303"/>
            <a:ext cx="4827199" cy="4755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핵심 기술 </a:t>
            </a:r>
            <a:r>
              <a:rPr lang="en-US" altLang="ko-KR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– </a:t>
            </a:r>
            <a:r>
              <a:rPr lang="ko-KR" altLang="en-US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상황 감지</a:t>
            </a:r>
            <a:endParaRPr lang="en-ID" sz="36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DAE884-8A3D-401C-A270-08473F2C1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0" y="1431446"/>
            <a:ext cx="4366260" cy="15514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67B99C-FB81-448A-AB81-8AB6BBBCEEC9}"/>
              </a:ext>
            </a:extLst>
          </p:cNvPr>
          <p:cNvSpPr txBox="1"/>
          <p:nvPr/>
        </p:nvSpPr>
        <p:spPr>
          <a:xfrm>
            <a:off x="2388870" y="2977712"/>
            <a:ext cx="1161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부분 구성도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815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4957958" y="985237"/>
            <a:ext cx="3285148" cy="2958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쓰레기 투기 감지</a:t>
            </a:r>
            <a:endParaRPr lang="en-ID" sz="18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312268" y="4224265"/>
            <a:ext cx="8519462" cy="2006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쓰레기가 처음 인식된 이후부터 </a:t>
            </a:r>
            <a:r>
              <a:rPr lang="en-US" altLang="ko-KR" sz="1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</a:t>
            </a:r>
            <a:r>
              <a:rPr lang="ko-KR" altLang="en-US" sz="1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분 이상 연속적으로 인식되었을 때 이를 무단 쓰레기 투기로 감지하고 쓰레기 투기 상황이라고 </a:t>
            </a:r>
            <a:r>
              <a:rPr lang="en-US" altLang="ko-KR" sz="1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DB</a:t>
            </a:r>
            <a:r>
              <a:rPr lang="ko-KR" altLang="en-US" sz="1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업데이트 한다</a:t>
            </a:r>
            <a:r>
              <a:rPr lang="en-US" altLang="ko-KR" sz="1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en-ID" sz="16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1ED760E-1A09-4B5B-A00B-D2CB09CFB830}"/>
              </a:ext>
            </a:extLst>
          </p:cNvPr>
          <p:cNvSpPr txBox="1">
            <a:spLocks/>
          </p:cNvSpPr>
          <p:nvPr/>
        </p:nvSpPr>
        <p:spPr>
          <a:xfrm>
            <a:off x="2158400" y="359303"/>
            <a:ext cx="4827199" cy="4755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핵심 기술 </a:t>
            </a:r>
            <a:r>
              <a:rPr lang="en-US" altLang="ko-KR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– </a:t>
            </a:r>
            <a:r>
              <a:rPr lang="ko-KR" altLang="en-US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상황 감지</a:t>
            </a:r>
            <a:endParaRPr lang="en-ID" sz="36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3B057A-2061-4F47-8EAD-DF587F414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69" y="1877549"/>
            <a:ext cx="4366260" cy="1551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153E3-41AB-42EF-A350-45D177EC4CCB}"/>
              </a:ext>
            </a:extLst>
          </p:cNvPr>
          <p:cNvSpPr txBox="1"/>
          <p:nvPr/>
        </p:nvSpPr>
        <p:spPr>
          <a:xfrm>
            <a:off x="2388869" y="3423815"/>
            <a:ext cx="1161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부분 구성도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2949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4957958" y="985237"/>
            <a:ext cx="3285148" cy="2958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접근 제한 구역 감지</a:t>
            </a:r>
            <a:endParaRPr lang="en-ID" sz="18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2158400" y="359303"/>
            <a:ext cx="4827199" cy="4755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핵심 기술 </a:t>
            </a:r>
            <a:r>
              <a:rPr lang="en-US" altLang="ko-KR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– </a:t>
            </a:r>
            <a:r>
              <a:rPr lang="ko-KR" altLang="en-US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상황 감지</a:t>
            </a:r>
            <a:endParaRPr lang="en-ID" sz="36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619881" y="3875104"/>
            <a:ext cx="7904235" cy="1137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인식으로 사람이 인식된 경우에 한해 경계 박스의 좌표를 가져와 각 꼭지점이 모두 가상 펜스를 넘어 제한 구역을 침입했을 때를 감지하거나</a:t>
            </a:r>
            <a:r>
              <a:rPr lang="en-US" altLang="ko-KR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좌표에 따라 추적하는 중에 담을 넘는 수직적 이동을 감지한고 </a:t>
            </a:r>
            <a:r>
              <a:rPr lang="en-US" altLang="ko-KR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DB</a:t>
            </a:r>
            <a:r>
              <a:rPr lang="ko-KR" altLang="en-US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위험 상황이라고 업데이트 한다</a:t>
            </a:r>
            <a:r>
              <a:rPr lang="en-US" altLang="ko-KR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en-ID" sz="18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C7A7A9-E5C9-4348-B982-BAD0629A2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0" y="1680023"/>
            <a:ext cx="4366260" cy="1551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2DE8D7-C514-417D-915C-E28124A80134}"/>
              </a:ext>
            </a:extLst>
          </p:cNvPr>
          <p:cNvSpPr txBox="1"/>
          <p:nvPr/>
        </p:nvSpPr>
        <p:spPr>
          <a:xfrm>
            <a:off x="2388870" y="3226289"/>
            <a:ext cx="1161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부분 구성도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2949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471272" y="4175970"/>
            <a:ext cx="8201455" cy="9267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이상 상황이 발생했을 때 관리자가 즉시 상황을 인지할 수 있도록 관리자의 컴퓨터 화면에 팝업으로 해당되는 카메라의 영상이 제공되며 구체적인 장소가 적혀 있는 창을 띄운다</a:t>
            </a:r>
            <a:r>
              <a:rPr lang="en-US" altLang="ko-KR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또한 관리자</a:t>
            </a:r>
            <a:r>
              <a:rPr lang="en-US" altLang="ko-KR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Web Browser</a:t>
            </a:r>
            <a:r>
              <a:rPr lang="ko-KR" altLang="en-US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 경고상황에 대한 로그 기록이 남게 된다</a:t>
            </a:r>
            <a:r>
              <a:rPr lang="en-US" altLang="ko-KR" sz="18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en-ID" sz="18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189572" y="375593"/>
            <a:ext cx="8519462" cy="4755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핵심 기술 </a:t>
            </a:r>
            <a:r>
              <a:rPr lang="en-US" altLang="ko-KR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– </a:t>
            </a:r>
            <a:r>
              <a:rPr lang="ko-KR" altLang="en-US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알림 기능</a:t>
            </a:r>
            <a:endParaRPr lang="en-ID" sz="36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E6DA40-389E-45AC-872F-14320374E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52" y="1725045"/>
            <a:ext cx="4360896" cy="1486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224E1-D7F9-4B22-8AFE-28C54D14F7FB}"/>
              </a:ext>
            </a:extLst>
          </p:cNvPr>
          <p:cNvSpPr txBox="1"/>
          <p:nvPr/>
        </p:nvSpPr>
        <p:spPr>
          <a:xfrm>
            <a:off x="2391552" y="3157057"/>
            <a:ext cx="1161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부분 구성도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4342175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Grad blue purple light">
      <a:dk1>
        <a:srgbClr val="1A242E"/>
      </a:dk1>
      <a:lt1>
        <a:srgbClr val="F9F9F9"/>
      </a:lt1>
      <a:dk2>
        <a:srgbClr val="2C3E50"/>
      </a:dk2>
      <a:lt2>
        <a:srgbClr val="E7E6E6"/>
      </a:lt2>
      <a:accent1>
        <a:srgbClr val="48A2B3"/>
      </a:accent1>
      <a:accent2>
        <a:srgbClr val="4193BA"/>
      </a:accent2>
      <a:accent3>
        <a:srgbClr val="5881B9"/>
      </a:accent3>
      <a:accent4>
        <a:srgbClr val="776CA9"/>
      </a:accent4>
      <a:accent5>
        <a:srgbClr val="8F548C"/>
      </a:accent5>
      <a:accent6>
        <a:srgbClr val="9A3E65"/>
      </a:accent6>
      <a:hlink>
        <a:srgbClr val="FF0000"/>
      </a:hlink>
      <a:folHlink>
        <a:srgbClr val="FFC000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Custom Design">
  <a:themeElements>
    <a:clrScheme name="Grad blue purple light">
      <a:dk1>
        <a:srgbClr val="1A242E"/>
      </a:dk1>
      <a:lt1>
        <a:srgbClr val="F9F9F9"/>
      </a:lt1>
      <a:dk2>
        <a:srgbClr val="2C3E50"/>
      </a:dk2>
      <a:lt2>
        <a:srgbClr val="E7E6E6"/>
      </a:lt2>
      <a:accent1>
        <a:srgbClr val="48A2B3"/>
      </a:accent1>
      <a:accent2>
        <a:srgbClr val="4193BA"/>
      </a:accent2>
      <a:accent3>
        <a:srgbClr val="5881B9"/>
      </a:accent3>
      <a:accent4>
        <a:srgbClr val="776CA9"/>
      </a:accent4>
      <a:accent5>
        <a:srgbClr val="8F548C"/>
      </a:accent5>
      <a:accent6>
        <a:srgbClr val="9A3E65"/>
      </a:accent6>
      <a:hlink>
        <a:srgbClr val="FF0000"/>
      </a:hlink>
      <a:folHlink>
        <a:srgbClr val="FFC000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10633</TotalTime>
  <Words>292</Words>
  <Application>Microsoft Office PowerPoint</Application>
  <PresentationFormat>화면 슬라이드 쇼(4:3)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Open Sans</vt:lpstr>
      <vt:lpstr>맑은 고딕</vt:lpstr>
      <vt:lpstr>함초롬바탕</vt:lpstr>
      <vt:lpstr>Arial</vt:lpstr>
      <vt:lpstr>Calibri</vt:lpstr>
      <vt:lpstr>2_Custom Design</vt:lpstr>
      <vt:lpstr>3_Custom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이 대홍</cp:lastModifiedBy>
  <cp:revision>147</cp:revision>
  <dcterms:created xsi:type="dcterms:W3CDTF">2016-11-04T05:31:34Z</dcterms:created>
  <dcterms:modified xsi:type="dcterms:W3CDTF">2018-11-22T06:27:10Z</dcterms:modified>
</cp:coreProperties>
</file>