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9" r:id="rId4"/>
    <p:sldId id="280" r:id="rId5"/>
    <p:sldId id="276" r:id="rId6"/>
    <p:sldId id="267" r:id="rId7"/>
    <p:sldId id="281" r:id="rId8"/>
    <p:sldId id="270" r:id="rId9"/>
    <p:sldId id="278" r:id="rId10"/>
    <p:sldId id="277" r:id="rId11"/>
    <p:sldId id="272" r:id="rId12"/>
    <p:sldId id="275" r:id="rId13"/>
    <p:sldId id="266" r:id="rId14"/>
    <p:sldId id="273" r:id="rId15"/>
    <p:sldId id="274" r:id="rId16"/>
    <p:sldId id="268" r:id="rId17"/>
    <p:sldId id="260" r:id="rId18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4242"/>
    <a:srgbClr val="AAC0E6"/>
    <a:srgbClr val="EE8E8E"/>
    <a:srgbClr val="F7C9C9"/>
    <a:srgbClr val="33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8D04-2CA7-4CA2-B9C9-FF98CFFD32D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FBB4-D284-488A-B611-4C60D6D1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7229" y="11079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EDUM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43907" y="4369167"/>
            <a:ext cx="9144000" cy="2348156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rgbClr val="3333CC"/>
                </a:solidFill>
              </a:rPr>
              <a:t>팀장</a:t>
            </a:r>
            <a:r>
              <a:rPr lang="ko-KR" altLang="en-US" sz="2000" dirty="0"/>
              <a:t> </a:t>
            </a:r>
            <a:r>
              <a:rPr lang="en-US" altLang="ko-KR" sz="2000" dirty="0"/>
              <a:t>201402927 </a:t>
            </a:r>
            <a:r>
              <a:rPr lang="ko-KR" altLang="en-US" sz="2000" dirty="0"/>
              <a:t>전진우</a:t>
            </a:r>
            <a:endParaRPr lang="en-US" altLang="ko-KR" sz="2000" dirty="0"/>
          </a:p>
          <a:p>
            <a:pPr algn="r"/>
            <a:r>
              <a:rPr lang="en-US" altLang="ko-KR" sz="2000" dirty="0"/>
              <a:t>      201402239 </a:t>
            </a:r>
            <a:r>
              <a:rPr lang="ko-KR" altLang="en-US" sz="2000" dirty="0"/>
              <a:t>이대홍</a:t>
            </a:r>
            <a:endParaRPr lang="en-US" altLang="ko-KR" sz="2000" dirty="0"/>
          </a:p>
          <a:p>
            <a:pPr algn="r"/>
            <a:r>
              <a:rPr lang="en-US" altLang="ko-KR" sz="2000" dirty="0"/>
              <a:t>201402750 </a:t>
            </a:r>
            <a:r>
              <a:rPr lang="ko-KR" altLang="en-US" sz="2000" dirty="0"/>
              <a:t>임광효</a:t>
            </a:r>
            <a:endParaRPr lang="en-US" altLang="ko-KR" sz="2000" dirty="0"/>
          </a:p>
          <a:p>
            <a:pPr algn="r"/>
            <a:r>
              <a:rPr lang="en-US" altLang="ko-KR" sz="2000" dirty="0"/>
              <a:t>201500213 </a:t>
            </a:r>
            <a:r>
              <a:rPr lang="ko-KR" altLang="en-US" sz="2000" dirty="0"/>
              <a:t>권소연</a:t>
            </a:r>
            <a:endParaRPr lang="en-US" altLang="ko-KR" sz="2000" dirty="0"/>
          </a:p>
          <a:p>
            <a:pPr algn="r"/>
            <a:r>
              <a:rPr lang="en-US" altLang="ko-KR" sz="2000" dirty="0"/>
              <a:t>201600784 </a:t>
            </a:r>
            <a:r>
              <a:rPr lang="ko-KR" altLang="en-US" sz="2000" dirty="0"/>
              <a:t>김준영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364222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274291" y="3563022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9" y="1582257"/>
            <a:ext cx="4412506" cy="405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9686" y="1491758"/>
            <a:ext cx="608782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Intrusion_detect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cam</a:t>
            </a:r>
            <a:r>
              <a:rPr lang="ko-KR" altLang="en-US" sz="1600" dirty="0"/>
              <a:t>객체로부터 받아온 사람 객체 경계 박스 좌표 리스트를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IntrSettings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IntrUpdates</a:t>
            </a:r>
            <a:r>
              <a:rPr lang="en-US" altLang="ko-KR" sz="1600" dirty="0"/>
              <a:t>() </a:t>
            </a:r>
            <a:r>
              <a:rPr lang="ko-KR" altLang="en-US" sz="1600" dirty="0"/>
              <a:t>에 넘겨 </a:t>
            </a:r>
            <a:r>
              <a:rPr lang="ko-KR" altLang="en-US" sz="1600" dirty="0" err="1"/>
              <a:t>월담을</a:t>
            </a:r>
            <a:r>
              <a:rPr lang="ko-KR" altLang="en-US" sz="1600" dirty="0"/>
              <a:t> 감지한다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IntrSettings</a:t>
            </a:r>
            <a:r>
              <a:rPr lang="en-US" altLang="ko-KR" sz="1600" dirty="0"/>
              <a:t>() 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MultiTracker.add</a:t>
            </a:r>
            <a:r>
              <a:rPr lang="en-US" altLang="ko-KR" sz="1600" dirty="0"/>
              <a:t>()</a:t>
            </a:r>
            <a:r>
              <a:rPr lang="ko-KR" altLang="en-US" sz="1600" dirty="0"/>
              <a:t>로 추적기를 생성하고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각 경계 박스의 좌표를 넣어 추적 상자를 </a:t>
            </a:r>
            <a:r>
              <a:rPr lang="en-US" altLang="ko-KR" sz="1600" dirty="0"/>
              <a:t>setting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IntrUpdates</a:t>
            </a:r>
            <a:r>
              <a:rPr lang="en-US" altLang="ko-KR" sz="1600" dirty="0"/>
              <a:t>()</a:t>
            </a:r>
            <a:r>
              <a:rPr lang="ko-KR" altLang="en-US" sz="1600" dirty="0"/>
              <a:t>에서는 생성된 추적 상자를</a:t>
            </a:r>
            <a:r>
              <a:rPr lang="en-US" altLang="ko-KR" sz="1600" dirty="0" err="1"/>
              <a:t>MultiTracker.update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함수를 사용하여 </a:t>
            </a:r>
            <a:r>
              <a:rPr lang="ko-KR" altLang="en-US" sz="1600" dirty="0" err="1"/>
              <a:t>좌표값을</a:t>
            </a:r>
            <a:r>
              <a:rPr lang="ko-KR" altLang="en-US" sz="1600" dirty="0"/>
              <a:t> 업데이트한다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같은 사람에 대해 이전 상자와의 위치가 위로 </a:t>
            </a:r>
            <a:r>
              <a:rPr lang="en-US" altLang="ko-KR" sz="1600" dirty="0"/>
              <a:t>30 </a:t>
            </a:r>
            <a:r>
              <a:rPr lang="ko-KR" altLang="en-US" sz="1600" dirty="0"/>
              <a:t>픽셀 이상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차이가 날 때 월담으로 인식한다</a:t>
            </a:r>
            <a:r>
              <a:rPr lang="en-US" altLang="ko-KR" sz="1600" dirty="0"/>
              <a:t>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23" y="4085401"/>
            <a:ext cx="4698067" cy="20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1" y="2711235"/>
            <a:ext cx="4655110" cy="228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42644" y="4730788"/>
            <a:ext cx="3756211" cy="261264"/>
          </a:xfrm>
          <a:prstGeom prst="rect">
            <a:avLst/>
          </a:prstGeom>
          <a:noFill/>
          <a:ln w="38100">
            <a:solidFill>
              <a:srgbClr val="E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30830" y="4085401"/>
            <a:ext cx="3756211" cy="261264"/>
          </a:xfrm>
          <a:prstGeom prst="rect">
            <a:avLst/>
          </a:prstGeom>
          <a:noFill/>
          <a:ln w="38100">
            <a:solidFill>
              <a:srgbClr val="E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4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251330" y="1664194"/>
            <a:ext cx="493101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000" b="1" dirty="0"/>
              <a:t>가상 펜스 침입 감지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1600" dirty="0" err="1"/>
              <a:t>fence_check</a:t>
            </a:r>
            <a:r>
              <a:rPr lang="en-US" altLang="ko-KR" sz="1600" dirty="0"/>
              <a:t>()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ko-KR" altLang="en-US" sz="1600" dirty="0"/>
              <a:t>모든 사람 객체 경계 박스의 네 꼭지점 좌표를 얻어와 각 사람 객체에 대해 한 개의 꼭지점을 각각 </a:t>
            </a:r>
            <a:r>
              <a:rPr lang="en-US" altLang="ko-KR" sz="1600" dirty="0" err="1"/>
              <a:t>fence_compute</a:t>
            </a:r>
            <a:r>
              <a:rPr lang="en-US" altLang="ko-KR" sz="1600" dirty="0"/>
              <a:t>()</a:t>
            </a:r>
            <a:r>
              <a:rPr lang="ko-KR" altLang="en-US" sz="1600" dirty="0"/>
              <a:t>로 계산하고 네 꼭지점 모두가 가상펜스 직선 위에 있을 때 가상 펜스를 넘어 접근 제한 구역을 침입한 것으로 감지</a:t>
            </a:r>
            <a:r>
              <a:rPr lang="en-US" altLang="ko-KR" sz="1600" dirty="0"/>
              <a:t>, </a:t>
            </a:r>
            <a:r>
              <a:rPr lang="ko-KR" altLang="en-US" sz="1600" dirty="0"/>
              <a:t>해당 구역에 대한 </a:t>
            </a:r>
            <a:r>
              <a:rPr lang="en-US" altLang="ko-KR" sz="1600" dirty="0"/>
              <a:t>DB </a:t>
            </a:r>
            <a:r>
              <a:rPr lang="ko-KR" altLang="en-US" sz="1600" dirty="0"/>
              <a:t>정보를 업데이트한다</a:t>
            </a:r>
            <a:r>
              <a:rPr lang="en-US" altLang="ko-KR" sz="1600" dirty="0"/>
              <a:t>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1600" dirty="0" err="1"/>
              <a:t>fence_compute</a:t>
            </a:r>
            <a:r>
              <a:rPr lang="en-US" altLang="ko-KR" sz="1600" dirty="0"/>
              <a:t>()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ko-KR" sz="1600" dirty="0" err="1"/>
              <a:t>fence_check</a:t>
            </a:r>
            <a:r>
              <a:rPr lang="en-US" altLang="ko-KR" sz="1600" dirty="0"/>
              <a:t>()</a:t>
            </a:r>
            <a:r>
              <a:rPr lang="ko-KR" altLang="en-US" sz="1600" dirty="0"/>
              <a:t>에서 얻어온 경계 박스의 각 꼭지점 좌표의 </a:t>
            </a:r>
            <a:r>
              <a:rPr lang="en-US" altLang="ko-KR" sz="1600" dirty="0"/>
              <a:t>x </a:t>
            </a:r>
            <a:r>
              <a:rPr lang="ko-KR" altLang="en-US" sz="1600" dirty="0"/>
              <a:t>좌표를 직선에 대입하여 직선보다 위에 있는 지</a:t>
            </a:r>
            <a:r>
              <a:rPr lang="en-US" altLang="ko-KR" sz="1600" dirty="0"/>
              <a:t>(</a:t>
            </a:r>
            <a:r>
              <a:rPr lang="ko-KR" altLang="en-US" sz="1600" dirty="0"/>
              <a:t>침입</a:t>
            </a:r>
            <a:r>
              <a:rPr lang="en-US" altLang="ko-KR" sz="1600" dirty="0"/>
              <a:t>) </a:t>
            </a:r>
            <a:r>
              <a:rPr lang="ko-KR" altLang="en-US" sz="1600" dirty="0"/>
              <a:t>여부를 계산하여 위에 있으면 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3" y="1466848"/>
            <a:ext cx="5333632" cy="432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2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B5F7155-5643-46BA-8874-F2413122C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19" y="1792102"/>
            <a:ext cx="4978431" cy="3273796"/>
          </a:xfrm>
          <a:prstGeom prst="rect">
            <a:avLst/>
          </a:prstGeom>
        </p:spPr>
      </p:pic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792101"/>
            <a:ext cx="4917830" cy="3273797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4236685" y="4003829"/>
            <a:ext cx="0" cy="14204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9324" y="54097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가상 펜스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6A3A6-AC0E-4F55-8AF0-B13C9FE2500D}"/>
              </a:ext>
            </a:extLst>
          </p:cNvPr>
          <p:cNvSpPr txBox="1"/>
          <p:nvPr/>
        </p:nvSpPr>
        <p:spPr>
          <a:xfrm>
            <a:off x="942976" y="5175682"/>
            <a:ext cx="16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접근제한구역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898B0-C1C9-4F12-9DEE-B4127EBEE274}"/>
              </a:ext>
            </a:extLst>
          </p:cNvPr>
          <p:cNvSpPr txBox="1"/>
          <p:nvPr/>
        </p:nvSpPr>
        <p:spPr>
          <a:xfrm>
            <a:off x="6259716" y="5177162"/>
            <a:ext cx="16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침입 감지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97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962401" y="775892"/>
            <a:ext cx="42672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영상제공 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B07AE1-920C-40D6-A5CF-645E51738B67}"/>
              </a:ext>
            </a:extLst>
          </p:cNvPr>
          <p:cNvSpPr txBox="1"/>
          <p:nvPr/>
        </p:nvSpPr>
        <p:spPr bwMode="auto">
          <a:xfrm>
            <a:off x="497588" y="1542363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latin typeface="+mj-ea"/>
                <a:ea typeface="+mj-ea"/>
              </a:rPr>
              <a:t>영상 저장 및 스트리밍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160513-58C6-484E-A5F5-17885CFF1360}"/>
              </a:ext>
            </a:extLst>
          </p:cNvPr>
          <p:cNvSpPr/>
          <p:nvPr/>
        </p:nvSpPr>
        <p:spPr>
          <a:xfrm>
            <a:off x="497588" y="2017987"/>
            <a:ext cx="48047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latin typeface="+mn-ea"/>
                <a:cs typeface="맑은 고딕" panose="020B0503020000020004" pitchFamily="50" charset="-127"/>
              </a:rPr>
              <a:t>StreamingHttpResponse</a:t>
            </a:r>
            <a:r>
              <a:rPr lang="ko-KR" altLang="en-US" sz="1400" b="1" dirty="0">
                <a:latin typeface="+mn-ea"/>
                <a:cs typeface="맑은 고딕" panose="020B0503020000020004" pitchFamily="50" charset="-127"/>
              </a:rPr>
              <a:t>를 이용한 </a:t>
            </a:r>
            <a:r>
              <a:rPr lang="en-US" altLang="ko-KR" sz="1400" b="1" dirty="0">
                <a:latin typeface="+mn-ea"/>
                <a:cs typeface="맑은 고딕" panose="020B0503020000020004" pitchFamily="50" charset="-127"/>
              </a:rPr>
              <a:t>cam</a:t>
            </a:r>
            <a:r>
              <a:rPr lang="ko-KR" altLang="en-US" sz="1400" b="1" dirty="0">
                <a:latin typeface="+mn-ea"/>
                <a:cs typeface="맑은 고딕" panose="020B0503020000020004" pitchFamily="50" charset="-127"/>
              </a:rPr>
              <a:t>영상 스트리밍</a:t>
            </a:r>
            <a:endParaRPr lang="en-US" altLang="ko-KR" sz="14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Stream_MP.py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에서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capture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함수를 이용하여 영상을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으로 저장한다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4~10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을 저장하며 지속적으로 덮어씌워 저장한다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Django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views.py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에서 </a:t>
            </a:r>
            <a:r>
              <a:rPr lang="en-US" altLang="ko-KR" sz="1400" dirty="0" err="1">
                <a:latin typeface="+mn-ea"/>
                <a:cs typeface="맑은 고딕" panose="020B0503020000020004" pitchFamily="50" charset="-127"/>
              </a:rPr>
              <a:t>StreamingHttpResponse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를 이용하여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을 화면에 연속적으로 띄우게 된다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34" y="3242354"/>
            <a:ext cx="6410325" cy="2943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334" y="1551272"/>
            <a:ext cx="63055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962401" y="775892"/>
            <a:ext cx="42672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영상제공 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69" y="1540476"/>
            <a:ext cx="6291332" cy="4872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B07AE1-920C-40D6-A5CF-645E51738B67}"/>
              </a:ext>
            </a:extLst>
          </p:cNvPr>
          <p:cNvSpPr txBox="1"/>
          <p:nvPr/>
        </p:nvSpPr>
        <p:spPr bwMode="auto">
          <a:xfrm>
            <a:off x="497588" y="1542363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latin typeface="+mj-ea"/>
                <a:ea typeface="+mj-ea"/>
              </a:rPr>
              <a:t>영상 저장 및 스트리밍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160513-58C6-484E-A5F5-17885CFF1360}"/>
              </a:ext>
            </a:extLst>
          </p:cNvPr>
          <p:cNvSpPr/>
          <p:nvPr/>
        </p:nvSpPr>
        <p:spPr>
          <a:xfrm>
            <a:off x="497588" y="2017987"/>
            <a:ext cx="48047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+mn-ea"/>
                <a:cs typeface="맑은 고딕" panose="020B0503020000020004" pitchFamily="50" charset="-127"/>
              </a:rPr>
              <a:t>StreamingHttpResponse</a:t>
            </a:r>
            <a:r>
              <a:rPr lang="ko-KR" altLang="en-US" sz="1400" b="1">
                <a:latin typeface="+mn-ea"/>
                <a:cs typeface="맑은 고딕" panose="020B0503020000020004" pitchFamily="50" charset="-127"/>
              </a:rPr>
              <a:t>를 이용한 </a:t>
            </a:r>
            <a:r>
              <a:rPr lang="en-US" altLang="ko-KR" sz="1400" b="1">
                <a:latin typeface="+mn-ea"/>
                <a:cs typeface="맑은 고딕" panose="020B0503020000020004" pitchFamily="50" charset="-127"/>
              </a:rPr>
              <a:t>cam</a:t>
            </a:r>
            <a:r>
              <a:rPr lang="ko-KR" altLang="en-US" sz="1400" b="1">
                <a:latin typeface="+mn-ea"/>
                <a:cs typeface="맑은 고딕" panose="020B0503020000020004" pitchFamily="50" charset="-127"/>
              </a:rPr>
              <a:t>영상 스트리밍</a:t>
            </a:r>
            <a:endParaRPr lang="en-US" altLang="ko-KR" sz="14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views.py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에서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VideoCamera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객체의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get_frame()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함수를 이용하여 저장되어있는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들을 읽어온다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지속적으로 덮어씌워지며 저장되는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들을 순서대로 읽어들여서 영상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streaming 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제공</a:t>
            </a: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클래스 내부의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slep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변수를 이용하여 저장속도와 읽어들이는 속도 싱크 조절</a:t>
            </a: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66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3962401" y="775892"/>
            <a:ext cx="4267200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진행 상황</a:t>
            </a:r>
            <a:r>
              <a:rPr lang="en-US" altLang="ko-KR" sz="2200" b="1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>
                <a:solidFill>
                  <a:srgbClr val="EE8E8E"/>
                </a:solidFill>
                <a:latin typeface="+mj-ea"/>
              </a:rPr>
              <a:t>영상 저장 및 스트리밍</a:t>
            </a:r>
            <a:r>
              <a:rPr lang="en-US" altLang="ko-KR" sz="2200" b="1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79" y="1527846"/>
            <a:ext cx="5589771" cy="32805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B07AE1-920C-40D6-A5CF-645E51738B67}"/>
              </a:ext>
            </a:extLst>
          </p:cNvPr>
          <p:cNvSpPr txBox="1"/>
          <p:nvPr/>
        </p:nvSpPr>
        <p:spPr bwMode="auto">
          <a:xfrm>
            <a:off x="646698" y="1560625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>
                <a:latin typeface="+mj-ea"/>
                <a:ea typeface="+mj-ea"/>
              </a:rPr>
              <a:t>영상 저장 및 스트리밍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160513-58C6-484E-A5F5-17885CFF1360}"/>
              </a:ext>
            </a:extLst>
          </p:cNvPr>
          <p:cNvSpPr/>
          <p:nvPr/>
        </p:nvSpPr>
        <p:spPr>
          <a:xfrm>
            <a:off x="787832" y="2176911"/>
            <a:ext cx="48047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>
                <a:latin typeface="+mn-ea"/>
                <a:cs typeface="맑은 고딕" panose="020B0503020000020004" pitchFamily="50" charset="-127"/>
              </a:rPr>
              <a:t>VideoWrite</a:t>
            </a:r>
            <a:r>
              <a:rPr lang="ko-KR" altLang="en-US" sz="1600" b="1">
                <a:latin typeface="+mn-ea"/>
                <a:cs typeface="맑은 고딕" panose="020B0503020000020004" pitchFamily="50" charset="-127"/>
              </a:rPr>
              <a:t>를 이용한 시간대별 영상저장</a:t>
            </a:r>
            <a:endParaRPr lang="en-US" altLang="ko-KR" sz="16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VideoWrite()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함수를 이용하여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cam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에서 읽어오는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frame 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저장한다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Cam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에서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을 읽어오기 시작하는 순간부터 설정한 시간까지 한 영상으로 저장하며 설정한 시간이 지나면 새로운 동영상으로 저장을 시작한다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getframe()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함수의 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IMWRITE_PNG_COMPRESSION</a:t>
            </a: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으로 압축률 조절 가능하며 초당 프레임 저장 횟수를 조절하여 동영상의 용량을 조절한다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동영상의 이름을 현재 시간으로 설정하여 원하는 시간대의 동영상을 확인 할 수 있다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cs typeface="맑은 고딕" panose="020B0503020000020004" pitchFamily="50" charset="-127"/>
              </a:rPr>
              <a:t>관리자의 요청이 들어오면 현재까지의 영상을 저장하고 새로 영상을 저장하기 시작한다</a:t>
            </a:r>
            <a:r>
              <a:rPr lang="en-US" altLang="ko-KR" sz="1400">
                <a:latin typeface="+mn-ea"/>
                <a:cs typeface="맑은 고딕" panose="020B0503020000020004" pitchFamily="50" charset="-127"/>
              </a:rPr>
              <a:t>.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578" y="4869397"/>
            <a:ext cx="5589771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9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향후 개발 일정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5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AAC0E6"/>
                </a:solidFill>
                <a:latin typeface="+mn-ea"/>
                <a:ea typeface="+mn-ea"/>
              </a:rPr>
              <a:t>Q &amp; 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시스템 구성도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E66EFDF-1E9E-4CB2-8E79-01CA6F8A8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3" y="1663696"/>
            <a:ext cx="10239375" cy="447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2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추가 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프레임 필터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3049803" y="1761755"/>
            <a:ext cx="8459665" cy="357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Frame_sender</a:t>
            </a:r>
            <a:endParaRPr lang="en-US" altLang="ko-KR" sz="1700" b="1" dirty="0"/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- </a:t>
            </a:r>
            <a:r>
              <a:rPr lang="ko-KR" altLang="en-US" sz="1700" b="1" dirty="0"/>
              <a:t>객체 인식에 사용할 카메라의 프레임을 객체 인식 컴퓨터에 전송</a:t>
            </a:r>
            <a:r>
              <a:rPr lang="en-US" altLang="ko-KR" sz="1700" b="1" dirty="0"/>
              <a:t>	</a:t>
            </a:r>
          </a:p>
          <a:p>
            <a:pPr>
              <a:spcAft>
                <a:spcPts val="300"/>
              </a:spcAft>
            </a:pPr>
            <a:endParaRPr lang="en-US" altLang="ko-KR" sz="1700" b="1" dirty="0"/>
          </a:p>
          <a:p>
            <a:pPr>
              <a:spcAft>
                <a:spcPts val="300"/>
              </a:spcAft>
            </a:pPr>
            <a:endParaRPr lang="en-US" altLang="ko-KR" sz="1700" b="1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video_list</a:t>
            </a:r>
            <a:r>
              <a:rPr lang="en-US" altLang="ko-KR" sz="1700" dirty="0"/>
              <a:t>: </a:t>
            </a:r>
            <a:r>
              <a:rPr lang="ko-KR" altLang="en-US" sz="1700" dirty="0"/>
              <a:t>컴퓨터와 연결된 </a:t>
            </a:r>
            <a:r>
              <a:rPr lang="ko-KR" altLang="en-US" sz="1700" dirty="0" err="1"/>
              <a:t>카메라들로부터</a:t>
            </a:r>
            <a:r>
              <a:rPr lang="ko-KR" altLang="en-US" sz="1700" dirty="0"/>
              <a:t> 오는 영상을 캡처하는 </a:t>
            </a:r>
            <a:r>
              <a:rPr lang="en-US" altLang="ko-KR" sz="1700" dirty="0" err="1"/>
              <a:t>VideoCapture</a:t>
            </a:r>
            <a:r>
              <a:rPr lang="en-US" altLang="ko-KR" sz="1700" dirty="0"/>
              <a:t> object</a:t>
            </a:r>
            <a:r>
              <a:rPr lang="ko-KR" altLang="en-US" sz="1700" dirty="0"/>
              <a:t>가 담긴 리스트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Frame_list</a:t>
            </a:r>
            <a:r>
              <a:rPr lang="en-US" altLang="ko-KR" sz="1700" dirty="0"/>
              <a:t>: </a:t>
            </a:r>
            <a:r>
              <a:rPr lang="ko-KR" altLang="en-US" sz="1700" dirty="0"/>
              <a:t>카메라의 </a:t>
            </a:r>
            <a:r>
              <a:rPr lang="en-US" altLang="ko-KR" sz="1700" dirty="0"/>
              <a:t>id</a:t>
            </a:r>
            <a:r>
              <a:rPr lang="ko-KR" altLang="en-US" sz="1700" dirty="0"/>
              <a:t>와 일치하는 </a:t>
            </a:r>
            <a:r>
              <a:rPr lang="en-US" altLang="ko-KR" sz="1700" dirty="0"/>
              <a:t>index</a:t>
            </a:r>
            <a:r>
              <a:rPr lang="ko-KR" altLang="en-US" sz="1700" dirty="0"/>
              <a:t>에 그 카메라의 </a:t>
            </a:r>
            <a:r>
              <a:rPr lang="en-US" altLang="ko-KR" sz="1700" dirty="0"/>
              <a:t>frame</a:t>
            </a:r>
            <a:r>
              <a:rPr lang="ko-KR" altLang="en-US" sz="1700" dirty="0"/>
              <a:t>을 저장하는 리스트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ret_list</a:t>
            </a:r>
            <a:r>
              <a:rPr lang="en-US" altLang="ko-KR" sz="1700" dirty="0"/>
              <a:t>: </a:t>
            </a:r>
            <a:r>
              <a:rPr lang="ko-KR" altLang="en-US" sz="1700" dirty="0"/>
              <a:t>카메라의 </a:t>
            </a:r>
            <a:r>
              <a:rPr lang="en-US" altLang="ko-KR" sz="1700" dirty="0"/>
              <a:t>id</a:t>
            </a:r>
            <a:r>
              <a:rPr lang="ko-KR" altLang="en-US" sz="1700" dirty="0"/>
              <a:t>와 일치하는 </a:t>
            </a:r>
            <a:r>
              <a:rPr lang="en-US" altLang="ko-KR" sz="1700" dirty="0"/>
              <a:t>index</a:t>
            </a:r>
            <a:r>
              <a:rPr lang="ko-KR" altLang="en-US" sz="1700" dirty="0"/>
              <a:t>에 그 카메라의 </a:t>
            </a:r>
            <a:r>
              <a:rPr lang="en-US" altLang="ko-KR" sz="1700" dirty="0"/>
              <a:t>frame load</a:t>
            </a:r>
            <a:r>
              <a:rPr lang="ko-KR" altLang="en-US" sz="1700" dirty="0"/>
              <a:t> 성공 여부를 저장하는 리스트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/>
              <a:t>socket: </a:t>
            </a:r>
            <a:r>
              <a:rPr lang="ko-KR" altLang="en-US" sz="1700" dirty="0"/>
              <a:t>객체 인식</a:t>
            </a:r>
            <a:r>
              <a:rPr lang="en-US" altLang="ko-KR" sz="1700" dirty="0"/>
              <a:t> </a:t>
            </a:r>
            <a:r>
              <a:rPr lang="ko-KR" altLang="en-US" sz="1700" dirty="0"/>
              <a:t>컴퓨터와 </a:t>
            </a:r>
            <a:r>
              <a:rPr lang="en-US" altLang="ko-KR" sz="1700" dirty="0"/>
              <a:t>TCP</a:t>
            </a:r>
            <a:r>
              <a:rPr lang="ko-KR" altLang="en-US" sz="1700" dirty="0"/>
              <a:t>연결을 책임지는 </a:t>
            </a:r>
            <a:r>
              <a:rPr lang="en-US" altLang="ko-KR" sz="1700" dirty="0"/>
              <a:t>socket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/>
              <a:t>Schedule: </a:t>
            </a:r>
            <a:r>
              <a:rPr lang="ko-KR" altLang="en-US" sz="1700" dirty="0"/>
              <a:t>스케줄러가 정한 보낼 카메라 프레임의 순서로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Frame_sender</a:t>
            </a:r>
            <a:r>
              <a:rPr lang="ko-KR" altLang="en-US" sz="1700" dirty="0"/>
              <a:t>는 이</a:t>
            </a:r>
          </a:p>
          <a:p>
            <a:pPr>
              <a:spcAft>
                <a:spcPts val="300"/>
              </a:spcAft>
            </a:pPr>
            <a:r>
              <a:rPr lang="en-US" altLang="ko-KR" sz="1700" dirty="0"/>
              <a:t>     schedule</a:t>
            </a:r>
            <a:r>
              <a:rPr lang="ko-KR" altLang="en-US" sz="1700" dirty="0"/>
              <a:t>에 따라 각 카메라의 </a:t>
            </a:r>
            <a:r>
              <a:rPr lang="en-US" altLang="ko-KR" sz="1700" dirty="0"/>
              <a:t>frame</a:t>
            </a:r>
            <a:r>
              <a:rPr lang="ko-KR" altLang="en-US" sz="1700" dirty="0"/>
              <a:t>을 전송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52F7DF-166E-4EB2-B92C-D285D2D0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8" y="1856172"/>
            <a:ext cx="2428875" cy="35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0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추가 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프레임 필터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5E8F790-B49E-48F4-9E82-12F8CFF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0" y="1743999"/>
            <a:ext cx="2447925" cy="41241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6D06-BB39-4A83-8113-0DE619C769E1}"/>
              </a:ext>
            </a:extLst>
          </p:cNvPr>
          <p:cNvSpPr/>
          <p:nvPr/>
        </p:nvSpPr>
        <p:spPr>
          <a:xfrm>
            <a:off x="3040925" y="1743999"/>
            <a:ext cx="873974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initialize_server</a:t>
            </a:r>
            <a:r>
              <a:rPr lang="en-US" altLang="ko-KR" sz="1700" dirty="0"/>
              <a:t>()</a:t>
            </a:r>
            <a:r>
              <a:rPr lang="ko-KR" altLang="en-US" sz="1700" dirty="0"/>
              <a:t>를 통해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object_detection</a:t>
            </a:r>
            <a:r>
              <a:rPr lang="en-US" altLang="ko-KR" sz="1700" dirty="0"/>
              <a:t> </a:t>
            </a:r>
            <a:r>
              <a:rPr lang="ko-KR" altLang="en-US" sz="1700" dirty="0"/>
              <a:t>컴퓨터와 </a:t>
            </a:r>
            <a:r>
              <a:rPr lang="en-US" altLang="ko-KR" sz="1700" dirty="0" err="1"/>
              <a:t>tcp</a:t>
            </a:r>
            <a:r>
              <a:rPr lang="en-US" altLang="ko-KR" sz="1700" dirty="0"/>
              <a:t> </a:t>
            </a:r>
            <a:r>
              <a:rPr lang="ko-KR" altLang="en-US" sz="1700" dirty="0"/>
              <a:t>연결을 하며</a:t>
            </a:r>
            <a:r>
              <a:rPr lang="en-US" altLang="ko-KR" sz="1700" dirty="0"/>
              <a:t>,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700" dirty="0"/>
              <a:t>프레임 전송에 앞서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send_info</a:t>
            </a:r>
            <a:r>
              <a:rPr lang="en-US" altLang="ko-KR" sz="1700" dirty="0"/>
              <a:t>()</a:t>
            </a:r>
            <a:r>
              <a:rPr lang="ko-KR" altLang="en-US" sz="1700" dirty="0"/>
              <a:t>를 통하여 카메라의 정보들을 객체 인식</a:t>
            </a:r>
            <a:r>
              <a:rPr lang="en-US" altLang="ko-KR" sz="1700" dirty="0"/>
              <a:t> </a:t>
            </a:r>
            <a:r>
              <a:rPr lang="ko-KR" altLang="en-US" sz="1700" dirty="0"/>
              <a:t>컴퓨터에 전송 </a:t>
            </a:r>
            <a:r>
              <a:rPr lang="en-US" altLang="ko-KR" sz="1700" dirty="0"/>
              <a:t>run()</a:t>
            </a:r>
            <a:r>
              <a:rPr lang="ko-KR" altLang="en-US" sz="1700" dirty="0"/>
              <a:t>을 통하여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video_list</a:t>
            </a:r>
            <a:r>
              <a:rPr lang="ko-KR" altLang="en-US" sz="1700" dirty="0"/>
              <a:t>내의 카메라의 </a:t>
            </a:r>
            <a:r>
              <a:rPr lang="en-US" altLang="ko-KR" sz="1700" dirty="0" err="1"/>
              <a:t>videocapture</a:t>
            </a:r>
            <a:r>
              <a:rPr lang="en-US" altLang="ko-KR" sz="1700" dirty="0"/>
              <a:t> </a:t>
            </a:r>
            <a:r>
              <a:rPr lang="ko-KR" altLang="en-US" sz="1700" dirty="0" err="1"/>
              <a:t>객체들로부터</a:t>
            </a:r>
            <a:r>
              <a:rPr lang="ko-KR" altLang="en-US" sz="1700" dirty="0"/>
              <a:t> 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700" dirty="0"/>
              <a:t>순차적으로 카메라의 프레임을 </a:t>
            </a:r>
            <a:r>
              <a:rPr lang="ko-KR" altLang="en-US" sz="1700" dirty="0" err="1"/>
              <a:t>읽어들이고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send_frame</a:t>
            </a:r>
            <a:r>
              <a:rPr lang="en-US" altLang="ko-KR" sz="1700" dirty="0"/>
              <a:t>()</a:t>
            </a:r>
            <a:r>
              <a:rPr lang="ko-KR" altLang="en-US" sz="1700" dirty="0"/>
              <a:t>을 통하여</a:t>
            </a:r>
            <a:r>
              <a:rPr lang="en-US" altLang="ko-KR" sz="1700" dirty="0"/>
              <a:t>,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ko-KR" altLang="en-US" sz="1700" dirty="0"/>
              <a:t>각 카메라의 </a:t>
            </a:r>
            <a:r>
              <a:rPr lang="en-US" altLang="ko-KR" sz="1700" dirty="0"/>
              <a:t>id </a:t>
            </a:r>
            <a:r>
              <a:rPr lang="ko-KR" altLang="en-US" sz="1700" dirty="0"/>
              <a:t>및 프레임을 시분할 다중화로 </a:t>
            </a:r>
            <a:r>
              <a:rPr lang="en-US" altLang="ko-KR" sz="1700" dirty="0"/>
              <a:t>socket</a:t>
            </a:r>
            <a:r>
              <a:rPr lang="ko-KR" altLang="en-US" sz="1700" dirty="0"/>
              <a:t>을 통해 </a:t>
            </a:r>
            <a:r>
              <a:rPr lang="en-US" altLang="ko-KR" sz="1700" dirty="0"/>
              <a:t>object detection</a:t>
            </a:r>
            <a:r>
              <a:rPr lang="ko-KR" altLang="en-US" sz="1700" dirty="0"/>
              <a:t>으로 전송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endParaRPr lang="ko-KR" altLang="en-US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recv_detect_info</a:t>
            </a:r>
            <a:r>
              <a:rPr lang="en-US" altLang="ko-KR" sz="1700" dirty="0"/>
              <a:t>()</a:t>
            </a:r>
            <a:r>
              <a:rPr lang="ko-KR" altLang="en-US" sz="1700" dirty="0"/>
              <a:t>를 통해 </a:t>
            </a:r>
            <a:r>
              <a:rPr lang="en-US" altLang="ko-KR" sz="1700" dirty="0" err="1"/>
              <a:t>object_detection</a:t>
            </a:r>
            <a:r>
              <a:rPr lang="en-US" altLang="ko-KR" sz="1700" dirty="0"/>
              <a:t> </a:t>
            </a:r>
            <a:r>
              <a:rPr lang="ko-KR" altLang="en-US" sz="1700" dirty="0"/>
              <a:t>컴퓨터로부터 인식결과를 받아</a:t>
            </a:r>
            <a:r>
              <a:rPr lang="en-US" altLang="ko-KR" sz="1700" dirty="0"/>
              <a:t>, Scheduler </a:t>
            </a:r>
            <a:r>
              <a:rPr lang="ko-KR" altLang="en-US" sz="1700" dirty="0"/>
              <a:t>객체가 각 카메라의 전송 순서를 </a:t>
            </a:r>
            <a:r>
              <a:rPr lang="en-US" altLang="ko-KR" sz="1700" dirty="0"/>
              <a:t>scheduling</a:t>
            </a:r>
            <a:r>
              <a:rPr lang="ko-KR" altLang="en-US" sz="1700" dirty="0"/>
              <a:t>할 수 있도록 한다</a:t>
            </a:r>
            <a:r>
              <a:rPr lang="en-US" altLang="ko-KR" sz="1700" dirty="0"/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FAA167-CEA3-479A-BA77-3710B7C8C85E}"/>
              </a:ext>
            </a:extLst>
          </p:cNvPr>
          <p:cNvCxnSpPr/>
          <p:nvPr/>
        </p:nvCxnSpPr>
        <p:spPr>
          <a:xfrm>
            <a:off x="3533313" y="4172505"/>
            <a:ext cx="746612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8920FD-8D87-42D8-B48D-C0AF53AB7240}"/>
              </a:ext>
            </a:extLst>
          </p:cNvPr>
          <p:cNvCxnSpPr/>
          <p:nvPr/>
        </p:nvCxnSpPr>
        <p:spPr>
          <a:xfrm>
            <a:off x="4572000" y="3870664"/>
            <a:ext cx="0" cy="5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B4AF110-F3B9-4E3D-B78D-1C6830933D3A}"/>
              </a:ext>
            </a:extLst>
          </p:cNvPr>
          <p:cNvCxnSpPr/>
          <p:nvPr/>
        </p:nvCxnSpPr>
        <p:spPr>
          <a:xfrm>
            <a:off x="5727577" y="3883980"/>
            <a:ext cx="0" cy="5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1F8393-72B3-4473-B824-B13A83A17C4F}"/>
              </a:ext>
            </a:extLst>
          </p:cNvPr>
          <p:cNvCxnSpPr/>
          <p:nvPr/>
        </p:nvCxnSpPr>
        <p:spPr>
          <a:xfrm>
            <a:off x="6872794" y="3883980"/>
            <a:ext cx="0" cy="5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C0CFEC6-BA84-4B9A-A2EA-A42ECCAF0253}"/>
              </a:ext>
            </a:extLst>
          </p:cNvPr>
          <p:cNvSpPr/>
          <p:nvPr/>
        </p:nvSpPr>
        <p:spPr>
          <a:xfrm>
            <a:off x="7412854" y="397719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0D7EFE1-4D3D-4557-A283-1E4592E7E2A3}"/>
              </a:ext>
            </a:extLst>
          </p:cNvPr>
          <p:cNvSpPr/>
          <p:nvPr/>
        </p:nvSpPr>
        <p:spPr>
          <a:xfrm>
            <a:off x="7566733" y="398755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8FFB35D-38F7-49EA-817A-37E9EDC777DF}"/>
              </a:ext>
            </a:extLst>
          </p:cNvPr>
          <p:cNvSpPr/>
          <p:nvPr/>
        </p:nvSpPr>
        <p:spPr>
          <a:xfrm>
            <a:off x="7720612" y="398755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7520E13-95FD-40FA-977B-192BF1925D53}"/>
              </a:ext>
            </a:extLst>
          </p:cNvPr>
          <p:cNvSpPr/>
          <p:nvPr/>
        </p:nvSpPr>
        <p:spPr>
          <a:xfrm>
            <a:off x="3684233" y="4341181"/>
            <a:ext cx="7022237" cy="594806"/>
          </a:xfrm>
          <a:custGeom>
            <a:avLst/>
            <a:gdLst>
              <a:gd name="connsiteX0" fmla="*/ 0 w 7022237"/>
              <a:gd name="connsiteY0" fmla="*/ 0 h 594806"/>
              <a:gd name="connsiteX1" fmla="*/ 3311371 w 7022237"/>
              <a:gd name="connsiteY1" fmla="*/ 594803 h 594806"/>
              <a:gd name="connsiteX2" fmla="*/ 7022237 w 7022237"/>
              <a:gd name="connsiteY2" fmla="*/ 8877 h 59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22237" h="594806">
                <a:moveTo>
                  <a:pt x="0" y="0"/>
                </a:moveTo>
                <a:cubicBezTo>
                  <a:pt x="1070499" y="296662"/>
                  <a:pt x="2140998" y="593324"/>
                  <a:pt x="3311371" y="594803"/>
                </a:cubicBezTo>
                <a:cubicBezTo>
                  <a:pt x="4481744" y="596282"/>
                  <a:pt x="6388963" y="93215"/>
                  <a:pt x="7022237" y="88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E65C16-29F8-4039-9457-CCF97A4A831A}"/>
              </a:ext>
            </a:extLst>
          </p:cNvPr>
          <p:cNvSpPr/>
          <p:nvPr/>
        </p:nvSpPr>
        <p:spPr>
          <a:xfrm>
            <a:off x="6872794" y="4820575"/>
            <a:ext cx="585772" cy="221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CB141D-27AE-4330-99C4-0820DC4642DF}"/>
              </a:ext>
            </a:extLst>
          </p:cNvPr>
          <p:cNvSpPr txBox="1"/>
          <p:nvPr/>
        </p:nvSpPr>
        <p:spPr>
          <a:xfrm>
            <a:off x="8047454" y="3798558"/>
            <a:ext cx="74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E6036-9105-4C9F-8DF3-B306C527E6CE}"/>
              </a:ext>
            </a:extLst>
          </p:cNvPr>
          <p:cNvSpPr txBox="1"/>
          <p:nvPr/>
        </p:nvSpPr>
        <p:spPr>
          <a:xfrm>
            <a:off x="9435198" y="3663939"/>
            <a:ext cx="170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프레임 고정</a:t>
            </a:r>
          </a:p>
        </p:txBody>
      </p:sp>
    </p:spTree>
    <p:extLst>
      <p:ext uri="{BB962C8B-B14F-4D97-AF65-F5344CB8AC3E}">
        <p14:creationId xmlns:p14="http://schemas.microsoft.com/office/powerpoint/2010/main" val="293936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추가 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객체 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699928" y="1748904"/>
            <a:ext cx="1728192" cy="4484408"/>
            <a:chOff x="251520" y="188640"/>
            <a:chExt cx="1728192" cy="3744416"/>
          </a:xfrm>
        </p:grpSpPr>
        <p:sp>
          <p:nvSpPr>
            <p:cNvPr id="11" name="직사각형 10"/>
            <p:cNvSpPr/>
            <p:nvPr/>
          </p:nvSpPr>
          <p:spPr>
            <a:xfrm>
              <a:off x="251520" y="188640"/>
              <a:ext cx="1728192" cy="37444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>
                  <a:solidFill>
                    <a:schemeClr val="tx1"/>
                  </a:solidFill>
                </a:rPr>
                <a:t>Cam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frame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url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actrec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e_list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fxy_list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txy_list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parse_data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51520" y="574747"/>
              <a:ext cx="172819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51520" y="2380532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22684" y="1664194"/>
            <a:ext cx="8880431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/>
              <a:t>Class Cam</a:t>
            </a:r>
          </a:p>
          <a:p>
            <a:pPr>
              <a:spcAft>
                <a:spcPts val="300"/>
              </a:spcAft>
            </a:pPr>
            <a:r>
              <a:rPr lang="en-US" altLang="ko-KR" sz="1700" b="1" dirty="0"/>
              <a:t>    - </a:t>
            </a:r>
            <a:r>
              <a:rPr lang="ko-KR" altLang="en-US" sz="1700" b="1" dirty="0"/>
              <a:t>카메라에 대한 상황 정보와 객체 인식 및 행동 인식시에 사용할 좌표를 명시한 </a:t>
            </a:r>
            <a:r>
              <a:rPr lang="en-US" altLang="ko-KR" sz="1700" b="1" dirty="0"/>
              <a:t>Class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/>
              <a:t>Id, frame, data, </a:t>
            </a:r>
            <a:r>
              <a:rPr lang="en-US" altLang="ko-KR" sz="1700" dirty="0" err="1"/>
              <a:t>url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    - </a:t>
            </a:r>
            <a:r>
              <a:rPr lang="ko-KR" altLang="en-US" sz="1700" dirty="0"/>
              <a:t>각각 카메라의 </a:t>
            </a:r>
            <a:r>
              <a:rPr lang="en-US" altLang="ko-KR" sz="1700" dirty="0"/>
              <a:t>id, </a:t>
            </a:r>
            <a:r>
              <a:rPr lang="ko-KR" altLang="en-US" sz="1700" dirty="0"/>
              <a:t>영상 </a:t>
            </a:r>
            <a:r>
              <a:rPr lang="en-US" altLang="ko-KR" sz="1700" dirty="0"/>
              <a:t>frame, </a:t>
            </a:r>
            <a:r>
              <a:rPr lang="ko-KR" altLang="en-US" sz="1700" dirty="0"/>
              <a:t>카메라 상황정보</a:t>
            </a:r>
            <a:r>
              <a:rPr lang="en-US" altLang="ko-KR" sz="1700" dirty="0"/>
              <a:t>, web</a:t>
            </a:r>
            <a:r>
              <a:rPr lang="ko-KR" altLang="en-US" sz="1700" dirty="0"/>
              <a:t>서버의 </a:t>
            </a:r>
            <a:r>
              <a:rPr lang="en-US" altLang="ko-KR" sz="1700" dirty="0" err="1"/>
              <a:t>url</a:t>
            </a:r>
            <a:r>
              <a:rPr lang="ko-KR" altLang="en-US" sz="1700" dirty="0"/>
              <a:t>을 저장하는 변수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actrec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e_list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fxy_list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txy_list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    - </a:t>
            </a:r>
            <a:r>
              <a:rPr lang="ko-KR" altLang="en-US" sz="1700" dirty="0"/>
              <a:t>행동인식 클래스</a:t>
            </a:r>
            <a:r>
              <a:rPr lang="en-US" altLang="ko-KR" sz="1700" dirty="0"/>
              <a:t> </a:t>
            </a:r>
            <a:r>
              <a:rPr lang="ko-KR" altLang="en-US" sz="1700" dirty="0"/>
              <a:t>구현</a:t>
            </a:r>
            <a:r>
              <a:rPr lang="en-US" altLang="ko-KR" sz="1700" dirty="0"/>
              <a:t>, </a:t>
            </a:r>
            <a:r>
              <a:rPr lang="ko-KR" altLang="en-US" sz="1700" dirty="0"/>
              <a:t>인식한 객체의 이름</a:t>
            </a:r>
            <a:r>
              <a:rPr lang="en-US" altLang="ko-KR" sz="1700" dirty="0"/>
              <a:t>,  </a:t>
            </a:r>
            <a:r>
              <a:rPr lang="ko-KR" altLang="en-US" sz="1700" dirty="0"/>
              <a:t>사람 객체의 좌표</a:t>
            </a:r>
            <a:r>
              <a:rPr lang="en-US" altLang="ko-KR" sz="1700" dirty="0"/>
              <a:t>, </a:t>
            </a:r>
            <a:r>
              <a:rPr lang="ko-KR" altLang="en-US" sz="1700" dirty="0"/>
              <a:t>쓰레기 객체의 좌표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---------------------------------------------------------------------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dirty="0" err="1"/>
              <a:t>parse_data</a:t>
            </a:r>
            <a:r>
              <a:rPr lang="en-US" altLang="ko-KR" sz="1700" dirty="0"/>
              <a:t>()</a:t>
            </a:r>
          </a:p>
          <a:p>
            <a:pPr>
              <a:spcAft>
                <a:spcPts val="300"/>
              </a:spcAft>
            </a:pPr>
            <a:r>
              <a:rPr lang="en-US" altLang="ko-KR" sz="1700" dirty="0"/>
              <a:t>    - </a:t>
            </a:r>
            <a:r>
              <a:rPr lang="ko-KR" altLang="en-US" sz="1700" dirty="0"/>
              <a:t>관리자 컴퓨터로부터 수신한 </a:t>
            </a:r>
            <a:r>
              <a:rPr lang="en-US" altLang="ko-KR" sz="1700" dirty="0"/>
              <a:t>decoded string data</a:t>
            </a:r>
            <a:r>
              <a:rPr lang="ko-KR" altLang="en-US" sz="1700" dirty="0"/>
              <a:t>를 구문 분석하여 </a:t>
            </a:r>
            <a:r>
              <a:rPr lang="en-US" altLang="ko-KR" sz="1700" dirty="0"/>
              <a:t>data </a:t>
            </a:r>
            <a:r>
              <a:rPr lang="ko-KR" altLang="en-US" sz="1700" dirty="0"/>
              <a:t>변수의 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       id</a:t>
            </a:r>
            <a:r>
              <a:rPr lang="ko-KR" altLang="en-US" sz="1700" dirty="0"/>
              <a:t>와 </a:t>
            </a:r>
            <a:r>
              <a:rPr lang="en-US" altLang="ko-KR" sz="1700" dirty="0"/>
              <a:t>intrusion value</a:t>
            </a:r>
            <a:r>
              <a:rPr lang="ko-KR" altLang="en-US" sz="1700" dirty="0"/>
              <a:t>에 입력하는 함수</a:t>
            </a:r>
            <a:endParaRPr lang="en-US" altLang="ko-KR" sz="17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138120-6CA7-42A9-88B4-A0F7CFAB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684" y="4718877"/>
            <a:ext cx="8459665" cy="151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추가 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객체 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20361-00FC-4495-BBBB-672260186ACB}"/>
              </a:ext>
            </a:extLst>
          </p:cNvPr>
          <p:cNvSpPr txBox="1"/>
          <p:nvPr/>
        </p:nvSpPr>
        <p:spPr bwMode="auto">
          <a:xfrm>
            <a:off x="646697" y="1560625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ea"/>
                <a:ea typeface="+mj-ea"/>
              </a:rPr>
              <a:t>TCP </a:t>
            </a:r>
            <a:r>
              <a:rPr lang="ko-KR" altLang="en-US" sz="2000" b="1" dirty="0">
                <a:latin typeface="+mj-ea"/>
                <a:ea typeface="+mj-ea"/>
              </a:rPr>
              <a:t>통신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6ED41-B3CA-4CD0-B627-0D0B40BB35AB}"/>
              </a:ext>
            </a:extLst>
          </p:cNvPr>
          <p:cNvSpPr/>
          <p:nvPr/>
        </p:nvSpPr>
        <p:spPr>
          <a:xfrm>
            <a:off x="787831" y="2054511"/>
            <a:ext cx="49339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Socket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을 사용하여 관리자 컴퓨터와 통신</a:t>
            </a:r>
            <a:endParaRPr lang="en-US" altLang="ko-KR" sz="1600" b="1" dirty="0">
              <a:latin typeface="+mn-ea"/>
              <a:cs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수신한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을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id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에 맞게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parsing 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하여 저장</a:t>
            </a:r>
            <a:endParaRPr lang="en-US" altLang="ko-KR" sz="16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cs typeface="맑은 고딕" panose="020B0503020000020004" pitchFamily="50" charset="-127"/>
              </a:rPr>
              <a:t>socket.socket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 메소드를 사용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 CCTV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와 연결되어 있는   관리자 컴퓨터와 연결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관리자 컴퓨터로부터 영상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을 수신하기 전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카메라의 총 대수와 카메라의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id,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침입 제한 구역 전용 카메라   여부를 먼저 수신 받아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parsing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후 객체로 초기 설정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카메라의 정보가 저장된 객체를 리스트에 넣어 수신한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의 카메라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 맞는 객체를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load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하여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object detection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을 실행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객체를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shallow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copy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하여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 저장하므로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 list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내 객체를 바꾸어 객체의 정보를 간접적으로 조작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직접적으로 객체를 선언을 하는 것이 아니므로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관리자  컴퓨터에 연결된 카메라 대수만큼 객체인식 가능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B5DE4-4F56-48F8-96DB-1F553D67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62" y="1663696"/>
            <a:ext cx="4391025" cy="1328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C5E980-F257-4ACA-8812-BCA51FAB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62" y="3189291"/>
            <a:ext cx="4933950" cy="20050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CCF1C8-6818-4CF1-8010-5202C80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91143"/>
            <a:ext cx="2895600" cy="91068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ADB9F1B-5B82-4D4A-AF6F-2BE3F9959C7C}"/>
              </a:ext>
            </a:extLst>
          </p:cNvPr>
          <p:cNvSpPr/>
          <p:nvPr/>
        </p:nvSpPr>
        <p:spPr>
          <a:xfrm>
            <a:off x="8365400" y="2992443"/>
            <a:ext cx="328473" cy="26566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93E9D2D-5D6D-4D0F-82A6-6000E5A5048B}"/>
              </a:ext>
            </a:extLst>
          </p:cNvPr>
          <p:cNvSpPr/>
          <p:nvPr/>
        </p:nvSpPr>
        <p:spPr>
          <a:xfrm>
            <a:off x="8365399" y="5076270"/>
            <a:ext cx="328473" cy="26566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12215-2C13-42D4-B1C5-6DC0991DB50C}"/>
              </a:ext>
            </a:extLst>
          </p:cNvPr>
          <p:cNvSpPr txBox="1"/>
          <p:nvPr/>
        </p:nvSpPr>
        <p:spPr>
          <a:xfrm>
            <a:off x="8868821" y="5253245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ea typeface="바탕" panose="02030600000101010101" pitchFamily="18" charset="-127"/>
              </a:rPr>
              <a:t>Sock</a:t>
            </a:r>
            <a:r>
              <a:rPr lang="en-US" altLang="ko-KR" sz="1400" dirty="0">
                <a:latin typeface="+mj-lt"/>
                <a:ea typeface="바탕" panose="02030600000101010101" pitchFamily="18" charset="-127"/>
              </a:rPr>
              <a:t>:</a:t>
            </a:r>
            <a:r>
              <a:rPr lang="ko-KR" altLang="en-US" sz="1400" dirty="0">
                <a:latin typeface="+mj-lt"/>
                <a:ea typeface="바탕" panose="02030600000101010101" pitchFamily="18" charset="-127"/>
              </a:rPr>
              <a:t> </a:t>
            </a:r>
            <a:r>
              <a:rPr lang="en-US" altLang="ko-KR" sz="1400" dirty="0" err="1">
                <a:latin typeface="+mj-lt"/>
                <a:ea typeface="바탕" panose="02030600000101010101" pitchFamily="18" charset="-127"/>
              </a:rPr>
              <a:t>socket.socket</a:t>
            </a:r>
            <a:endParaRPr lang="en-US" altLang="ko-KR" sz="1400" dirty="0">
              <a:latin typeface="+mj-lt"/>
              <a:ea typeface="바탕" panose="02030600000101010101" pitchFamily="18" charset="-127"/>
            </a:endParaRPr>
          </a:p>
          <a:p>
            <a:r>
              <a:rPr lang="en-US" altLang="ko-KR" sz="1400" b="1" dirty="0" err="1">
                <a:latin typeface="+mj-lt"/>
                <a:ea typeface="바탕" panose="02030600000101010101" pitchFamily="18" charset="-127"/>
              </a:rPr>
              <a:t>Cam_num</a:t>
            </a:r>
            <a:r>
              <a:rPr lang="en-US" altLang="ko-KR" sz="1400" dirty="0">
                <a:latin typeface="+mj-lt"/>
                <a:ea typeface="바탕" panose="02030600000101010101" pitchFamily="18" charset="-127"/>
              </a:rPr>
              <a:t>: Number of cameras</a:t>
            </a:r>
          </a:p>
          <a:p>
            <a:r>
              <a:rPr lang="en-US" altLang="ko-KR" sz="1400" b="1" dirty="0">
                <a:latin typeface="+mj-lt"/>
                <a:ea typeface="바탕" panose="02030600000101010101" pitchFamily="18" charset="-127"/>
              </a:rPr>
              <a:t>Decoded</a:t>
            </a:r>
            <a:r>
              <a:rPr lang="en-US" altLang="ko-KR" sz="1400" dirty="0">
                <a:latin typeface="+mj-lt"/>
                <a:ea typeface="바탕" panose="02030600000101010101" pitchFamily="18" charset="-127"/>
              </a:rPr>
              <a:t>: Received decryption               </a:t>
            </a:r>
          </a:p>
          <a:p>
            <a:r>
              <a:rPr lang="en-US" altLang="ko-KR" sz="1400" dirty="0">
                <a:latin typeface="+mj-lt"/>
                <a:ea typeface="바탕" panose="02030600000101010101" pitchFamily="18" charset="-127"/>
              </a:rPr>
              <a:t>                data</a:t>
            </a:r>
            <a:endParaRPr lang="ko-KR" altLang="en-US" sz="1400" dirty="0">
              <a:latin typeface="+mj-lt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98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객체 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20361-00FC-4495-BBBB-672260186ACB}"/>
              </a:ext>
            </a:extLst>
          </p:cNvPr>
          <p:cNvSpPr txBox="1"/>
          <p:nvPr/>
        </p:nvSpPr>
        <p:spPr bwMode="auto">
          <a:xfrm>
            <a:off x="646697" y="1560625"/>
            <a:ext cx="4945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j-ea"/>
                <a:ea typeface="+mj-ea"/>
              </a:rPr>
              <a:t>객체 인식</a:t>
            </a:r>
            <a:endParaRPr lang="en-US" sz="20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6ED41-B3CA-4CD0-B627-0D0B40BB35AB}"/>
              </a:ext>
            </a:extLst>
          </p:cNvPr>
          <p:cNvSpPr/>
          <p:nvPr/>
        </p:nvSpPr>
        <p:spPr>
          <a:xfrm>
            <a:off x="787831" y="2054511"/>
            <a:ext cx="493395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카메라 객체의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을 </a:t>
            </a:r>
            <a:r>
              <a:rPr lang="en-US" altLang="ko-KR" sz="1600" b="1" dirty="0">
                <a:latin typeface="+mn-ea"/>
                <a:cs typeface="맑은 고딕" panose="020B0503020000020004" pitchFamily="50" charset="-127"/>
              </a:rPr>
              <a:t>parameter</a:t>
            </a:r>
            <a:r>
              <a:rPr lang="ko-KR" altLang="en-US" sz="1600" b="1" dirty="0">
                <a:latin typeface="+mn-ea"/>
                <a:cs typeface="맑은 고딕" panose="020B0503020000020004" pitchFamily="50" charset="-127"/>
              </a:rPr>
              <a:t>로 객체 인식 수행</a:t>
            </a:r>
            <a:endParaRPr lang="en-US" altLang="ko-KR" sz="1600" b="1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객체 인식한 결과를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boxes, scores, classes, num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변수에 저장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결과를 토대로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Cam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객체의 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frame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에 덧대어 그림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Cam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객체 내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행동 인식 객체 변수인 </a:t>
            </a:r>
            <a:r>
              <a:rPr lang="en-US" altLang="ko-KR" sz="1400" dirty="0" err="1">
                <a:latin typeface="+mn-ea"/>
                <a:cs typeface="맑은 고딕" panose="020B0503020000020004" pitchFamily="50" charset="-127"/>
              </a:rPr>
              <a:t>actrec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를 사용하여</a:t>
            </a:r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,</a:t>
            </a:r>
          </a:p>
          <a:p>
            <a:r>
              <a:rPr lang="en-US" altLang="ko-KR" sz="1400" dirty="0">
                <a:latin typeface="+mn-ea"/>
                <a:cs typeface="맑은 고딕" panose="020B0503020000020004" pitchFamily="50" charset="-127"/>
              </a:rPr>
              <a:t>     </a:t>
            </a: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행동 인식을 수행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맑은 고딕" panose="020B0503020000020004" pitchFamily="50" charset="-127"/>
              </a:rPr>
              <a:t>관리자 컴퓨터로부터 입력 받은 프레임을 가지고 순차적으로 객체 인식을 수행하므로 카메라 개수에 영향 낮음</a:t>
            </a:r>
            <a:endParaRPr lang="en-US" altLang="ko-KR" sz="1400" dirty="0">
              <a:latin typeface="+mn-ea"/>
              <a:cs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8A4C1-6629-4F08-A2F4-86621F603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26" y="1663696"/>
            <a:ext cx="57721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진행 상황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(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)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699928" y="1936705"/>
            <a:ext cx="1728192" cy="3744416"/>
            <a:chOff x="251520" y="188640"/>
            <a:chExt cx="1728192" cy="3744416"/>
          </a:xfrm>
        </p:grpSpPr>
        <p:sp>
          <p:nvSpPr>
            <p:cNvPr id="11" name="직사각형 10"/>
            <p:cNvSpPr/>
            <p:nvPr/>
          </p:nvSpPr>
          <p:spPr>
            <a:xfrm>
              <a:off x="251520" y="188640"/>
              <a:ext cx="1728192" cy="37444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err="1">
                  <a:solidFill>
                    <a:schemeClr val="tx1"/>
                  </a:solidFill>
                </a:rPr>
                <a:t>ActRecognition</a:t>
              </a:r>
              <a:endParaRPr lang="en-US" altLang="ko-KR" sz="1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intr_warning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trash_warning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fence_warning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intrMulti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trashMulti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Trash_detect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trSettings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trUpdates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Intrusion_detect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IntrSettings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IntrUpdates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fence_check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fence_compute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fallen_check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51520" y="620688"/>
              <a:ext cx="1728192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51520" y="1844824"/>
              <a:ext cx="17281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2722684" y="1664194"/>
            <a:ext cx="845966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intr_warning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trash_warning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fence_warning</a:t>
            </a:r>
            <a:endParaRPr lang="en-US" altLang="ko-KR" sz="1700" b="1" dirty="0"/>
          </a:p>
          <a:p>
            <a:pPr>
              <a:spcAft>
                <a:spcPts val="300"/>
              </a:spcAft>
            </a:pPr>
            <a:r>
              <a:rPr lang="ko-KR" altLang="en-US" sz="1700" dirty="0" err="1"/>
              <a:t>월담</a:t>
            </a:r>
            <a:r>
              <a:rPr lang="en-US" altLang="ko-KR" sz="1700" dirty="0"/>
              <a:t>, </a:t>
            </a:r>
            <a:r>
              <a:rPr lang="ko-KR" altLang="en-US" sz="1700" dirty="0"/>
              <a:t>쓰레기</a:t>
            </a:r>
            <a:r>
              <a:rPr lang="en-US" altLang="ko-KR" sz="1700" dirty="0"/>
              <a:t>, </a:t>
            </a:r>
            <a:r>
              <a:rPr lang="ko-KR" altLang="en-US" sz="1700" dirty="0"/>
              <a:t>접근제한구역 침입 </a:t>
            </a:r>
            <a:r>
              <a:rPr lang="en-US" altLang="ko-KR" sz="1700" dirty="0" err="1"/>
              <a:t>boolean</a:t>
            </a:r>
            <a:r>
              <a:rPr lang="en-US" altLang="ko-KR" sz="1700" dirty="0"/>
              <a:t> </a:t>
            </a:r>
            <a:r>
              <a:rPr lang="ko-KR" altLang="en-US" sz="1700" dirty="0"/>
              <a:t>변수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intrMulti</a:t>
            </a:r>
            <a:r>
              <a:rPr lang="en-US" altLang="ko-KR" sz="1700" b="1" dirty="0"/>
              <a:t>, </a:t>
            </a:r>
            <a:r>
              <a:rPr lang="en-US" altLang="ko-KR" sz="1700" b="1" dirty="0" err="1"/>
              <a:t>trashMulti</a:t>
            </a:r>
            <a:endParaRPr lang="en-US" altLang="ko-KR" sz="1700" b="1" dirty="0"/>
          </a:p>
          <a:p>
            <a:pPr>
              <a:spcAft>
                <a:spcPts val="300"/>
              </a:spcAft>
            </a:pPr>
            <a:r>
              <a:rPr lang="ko-KR" altLang="en-US" sz="1700" dirty="0" err="1"/>
              <a:t>월담과</a:t>
            </a:r>
            <a:r>
              <a:rPr lang="ko-KR" altLang="en-US" sz="1700" dirty="0"/>
              <a:t> 쓰레기 투기 감지에 사용하는 다수 객체 </a:t>
            </a:r>
            <a:r>
              <a:rPr lang="ko-KR" altLang="en-US" sz="1700" dirty="0" err="1"/>
              <a:t>추적기</a:t>
            </a:r>
            <a:endParaRPr lang="en-US" altLang="ko-KR" sz="1700" dirty="0"/>
          </a:p>
          <a:p>
            <a:pPr>
              <a:spcAft>
                <a:spcPts val="300"/>
              </a:spcAft>
            </a:pPr>
            <a:r>
              <a:rPr lang="en-US" altLang="ko-KR" sz="1700" dirty="0"/>
              <a:t>---------------------------------------------------------------------</a:t>
            </a:r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Trash_detect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trSettings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trUpdates</a:t>
            </a:r>
            <a:r>
              <a:rPr lang="en-US" altLang="ko-KR" sz="1700" b="1" dirty="0"/>
              <a:t>()</a:t>
            </a:r>
          </a:p>
          <a:p>
            <a:pPr>
              <a:spcAft>
                <a:spcPts val="300"/>
              </a:spcAft>
            </a:pPr>
            <a:r>
              <a:rPr lang="ko-KR" altLang="en-US" sz="1700" dirty="0"/>
              <a:t>쓰레기 감지 함수</a:t>
            </a:r>
            <a:r>
              <a:rPr lang="en-US" altLang="ko-KR" sz="1700" dirty="0"/>
              <a:t>, </a:t>
            </a:r>
            <a:r>
              <a:rPr lang="ko-KR" altLang="en-US" sz="1700" dirty="0"/>
              <a:t>쓰레기 객체 </a:t>
            </a:r>
            <a:r>
              <a:rPr lang="ko-KR" altLang="en-US" sz="1700" dirty="0" err="1"/>
              <a:t>추적기</a:t>
            </a:r>
            <a:r>
              <a:rPr lang="ko-KR" altLang="en-US" sz="1700" dirty="0"/>
              <a:t> 초기화 및 </a:t>
            </a:r>
            <a:r>
              <a:rPr lang="ko-KR" altLang="en-US" sz="1700" dirty="0" err="1"/>
              <a:t>세팅</a:t>
            </a:r>
            <a:r>
              <a:rPr lang="en-US" altLang="ko-KR" sz="1700" dirty="0"/>
              <a:t>, </a:t>
            </a:r>
            <a:r>
              <a:rPr lang="ko-KR" altLang="en-US" sz="1700" dirty="0"/>
              <a:t>쓰레기 객체 </a:t>
            </a:r>
            <a:r>
              <a:rPr lang="ko-KR" altLang="en-US" sz="1700" dirty="0" err="1"/>
              <a:t>추적기</a:t>
            </a:r>
            <a:r>
              <a:rPr lang="ko-KR" altLang="en-US" sz="1700" dirty="0"/>
              <a:t> 업데이트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Intrusion_detect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IntrSettings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IntrUpdates</a:t>
            </a:r>
            <a:r>
              <a:rPr lang="en-US" altLang="ko-KR" sz="1700" b="1" dirty="0"/>
              <a:t>()</a:t>
            </a:r>
          </a:p>
          <a:p>
            <a:pPr>
              <a:spcAft>
                <a:spcPts val="300"/>
              </a:spcAft>
            </a:pPr>
            <a:r>
              <a:rPr lang="ko-KR" altLang="en-US" sz="1700" dirty="0" err="1"/>
              <a:t>월담</a:t>
            </a:r>
            <a:r>
              <a:rPr lang="ko-KR" altLang="en-US" sz="1700" dirty="0"/>
              <a:t> 감지 함수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월담</a:t>
            </a:r>
            <a:r>
              <a:rPr lang="ko-KR" altLang="en-US" sz="1700" dirty="0"/>
              <a:t> 지역 사람 객체 </a:t>
            </a:r>
            <a:r>
              <a:rPr lang="ko-KR" altLang="en-US" sz="1700" dirty="0" err="1"/>
              <a:t>추적기</a:t>
            </a:r>
            <a:r>
              <a:rPr lang="ko-KR" altLang="en-US" sz="1700" dirty="0"/>
              <a:t> 초기화 및 </a:t>
            </a:r>
            <a:r>
              <a:rPr lang="ko-KR" altLang="en-US" sz="1700" dirty="0" err="1"/>
              <a:t>세팅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월담</a:t>
            </a:r>
            <a:r>
              <a:rPr lang="ko-KR" altLang="en-US" sz="1700" dirty="0"/>
              <a:t> 지역 사람 객체 </a:t>
            </a:r>
            <a:r>
              <a:rPr lang="ko-KR" altLang="en-US" sz="1700" dirty="0" err="1"/>
              <a:t>추적기</a:t>
            </a:r>
            <a:r>
              <a:rPr lang="ko-KR" altLang="en-US" sz="1700" dirty="0"/>
              <a:t> 업데이트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fence_check</a:t>
            </a:r>
            <a:r>
              <a:rPr lang="en-US" altLang="ko-KR" sz="1700" b="1" dirty="0"/>
              <a:t>(), </a:t>
            </a:r>
            <a:r>
              <a:rPr lang="en-US" altLang="ko-KR" sz="1700" b="1" dirty="0" err="1"/>
              <a:t>fence_compute</a:t>
            </a:r>
            <a:r>
              <a:rPr lang="en-US" altLang="ko-KR" sz="1700" b="1" dirty="0"/>
              <a:t>()</a:t>
            </a:r>
          </a:p>
          <a:p>
            <a:pPr>
              <a:spcAft>
                <a:spcPts val="300"/>
              </a:spcAft>
            </a:pPr>
            <a:r>
              <a:rPr lang="ko-KR" altLang="en-US" sz="1700" dirty="0"/>
              <a:t>접근 제한 구역 침입 감지 함수</a:t>
            </a:r>
            <a:r>
              <a:rPr lang="en-US" altLang="ko-KR" sz="1700" dirty="0"/>
              <a:t>, </a:t>
            </a:r>
            <a:r>
              <a:rPr lang="ko-KR" altLang="en-US" sz="1700" dirty="0"/>
              <a:t>접근 제한 구역에 감지된 사람의 좌표 계산 함수</a:t>
            </a:r>
            <a:endParaRPr lang="en-US" altLang="ko-KR" sz="1700" dirty="0"/>
          </a:p>
          <a:p>
            <a:pPr marL="285750" indent="-285750"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ko-KR" sz="1700" b="1" dirty="0" err="1"/>
              <a:t>fallen_check</a:t>
            </a:r>
            <a:r>
              <a:rPr lang="en-US" altLang="ko-KR" sz="1700" b="1" dirty="0"/>
              <a:t>()</a:t>
            </a:r>
          </a:p>
          <a:p>
            <a:pPr>
              <a:spcAft>
                <a:spcPts val="300"/>
              </a:spcAft>
            </a:pPr>
            <a:r>
              <a:rPr lang="ko-KR" altLang="en-US" sz="1700" dirty="0"/>
              <a:t>쓰러진 사람이 감지되면 해당 카메라의 </a:t>
            </a:r>
            <a:r>
              <a:rPr lang="en-US" altLang="ko-KR" sz="1700" dirty="0"/>
              <a:t>DB </a:t>
            </a:r>
            <a:r>
              <a:rPr lang="ko-KR" altLang="en-US" sz="1700" dirty="0"/>
              <a:t>정보를 위험으로 업데이트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5909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행동인식</a:t>
            </a:r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세부사항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94268" y="2164634"/>
            <a:ext cx="547970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Trash_detect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cam </a:t>
            </a:r>
            <a:r>
              <a:rPr lang="ko-KR" altLang="en-US" sz="1600" dirty="0"/>
              <a:t>객체로부터 받아온 쓰레기와 사람 객체 경계 박스</a:t>
            </a:r>
            <a:r>
              <a:rPr lang="en-US" altLang="ko-KR" sz="1600" dirty="0"/>
              <a:t> </a:t>
            </a:r>
            <a:r>
              <a:rPr lang="ko-KR" altLang="en-US" sz="1600" dirty="0"/>
              <a:t>좌표 리스트를 </a:t>
            </a:r>
            <a:r>
              <a:rPr lang="en-US" altLang="ko-KR" sz="1600" dirty="0" err="1"/>
              <a:t>trSettings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trUpdates</a:t>
            </a:r>
            <a:r>
              <a:rPr lang="en-US" altLang="ko-KR" sz="1600" dirty="0"/>
              <a:t>() </a:t>
            </a:r>
            <a:r>
              <a:rPr lang="ko-KR" altLang="en-US" sz="1600" dirty="0"/>
              <a:t>에 넘겨</a:t>
            </a:r>
            <a:r>
              <a:rPr lang="en-US" altLang="ko-KR" sz="1600" dirty="0"/>
              <a:t>  </a:t>
            </a:r>
            <a:r>
              <a:rPr lang="ko-KR" altLang="en-US" sz="1600" dirty="0"/>
              <a:t>쓰레기 투기 감지한다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trSettings</a:t>
            </a:r>
            <a:r>
              <a:rPr lang="en-US" altLang="ko-KR" sz="1600" dirty="0"/>
              <a:t>()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MultiTracker.add</a:t>
            </a:r>
            <a:r>
              <a:rPr lang="en-US" altLang="ko-KR" sz="1600" dirty="0"/>
              <a:t>()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추적기를</a:t>
            </a:r>
            <a:r>
              <a:rPr lang="ko-KR" altLang="en-US" sz="1600" dirty="0"/>
              <a:t> 생성</a:t>
            </a:r>
            <a:r>
              <a:rPr lang="en-US" altLang="ko-KR" sz="1600" dirty="0"/>
              <a:t>, </a:t>
            </a:r>
            <a:r>
              <a:rPr lang="ko-KR" altLang="en-US" sz="1600" dirty="0"/>
              <a:t>각 경계 박스의 좌표를 넣어 추적 상자를 </a:t>
            </a:r>
            <a:r>
              <a:rPr lang="en-US" altLang="ko-KR" sz="1600" dirty="0"/>
              <a:t>setting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쓰레기가 처음 인식되면 </a:t>
            </a:r>
            <a:r>
              <a:rPr lang="en-US" altLang="ko-KR" sz="1600" dirty="0"/>
              <a:t>setting</a:t>
            </a:r>
            <a:r>
              <a:rPr lang="ko-KR" altLang="en-US" sz="1600" dirty="0"/>
              <a:t>하고</a:t>
            </a:r>
            <a:r>
              <a:rPr lang="en-US" altLang="ko-KR" sz="1600" dirty="0"/>
              <a:t>,</a:t>
            </a:r>
            <a:r>
              <a:rPr lang="ko-KR" altLang="en-US" sz="1600" dirty="0"/>
              <a:t> 쓰레기가 사람과 함께 인식될 동안 </a:t>
            </a:r>
            <a:r>
              <a:rPr lang="ko-KR" altLang="en-US" sz="1600" dirty="0" err="1"/>
              <a:t>좌표값을</a:t>
            </a:r>
            <a:r>
              <a:rPr lang="ko-KR" altLang="en-US" sz="1600" dirty="0"/>
              <a:t> 업데이트하여</a:t>
            </a:r>
            <a:r>
              <a:rPr lang="en-US" altLang="ko-KR" sz="1600" dirty="0"/>
              <a:t> </a:t>
            </a:r>
            <a:r>
              <a:rPr lang="ko-KR" altLang="en-US" sz="1600" dirty="0"/>
              <a:t>사람 및 쓰레기를 추적한다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trUpdates</a:t>
            </a:r>
            <a:r>
              <a:rPr lang="en-US" altLang="ko-KR" sz="1600" dirty="0"/>
              <a:t>()</a:t>
            </a:r>
            <a:r>
              <a:rPr lang="ko-KR" altLang="en-US" sz="1600" dirty="0"/>
              <a:t>에서는 생성된 추적 상자를</a:t>
            </a:r>
            <a:r>
              <a:rPr lang="en-US" altLang="ko-KR" sz="1600" dirty="0" err="1"/>
              <a:t>MultiTracker.update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사용하여 업데이트하고</a:t>
            </a:r>
            <a:r>
              <a:rPr lang="en-US" altLang="ko-KR" sz="1600" dirty="0"/>
              <a:t> </a:t>
            </a:r>
            <a:r>
              <a:rPr lang="ko-KR" altLang="en-US" sz="1600" dirty="0"/>
              <a:t>사람과 쓰레기 사이 거리를 계산하여 </a:t>
            </a:r>
            <a:r>
              <a:rPr lang="en-US" altLang="ko-KR" sz="1600" dirty="0"/>
              <a:t>200</a:t>
            </a:r>
            <a:r>
              <a:rPr lang="ko-KR" altLang="en-US" sz="1600" dirty="0"/>
              <a:t>픽셀 이상일 때</a:t>
            </a:r>
            <a:r>
              <a:rPr lang="en-US" altLang="ko-KR" sz="1600" dirty="0"/>
              <a:t> </a:t>
            </a:r>
            <a:r>
              <a:rPr lang="ko-KR" altLang="en-US" sz="1600" dirty="0"/>
              <a:t>쓰레기 투기로 인식한다</a:t>
            </a:r>
            <a:r>
              <a:rPr lang="en-US" altLang="ko-KR" sz="1600" dirty="0"/>
              <a:t>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3" y="4244851"/>
            <a:ext cx="5664746" cy="24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07024" y="4224461"/>
            <a:ext cx="5664746" cy="232278"/>
          </a:xfrm>
          <a:prstGeom prst="rect">
            <a:avLst/>
          </a:prstGeom>
          <a:noFill/>
          <a:ln w="38100">
            <a:solidFill>
              <a:srgbClr val="E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5" y="1584822"/>
            <a:ext cx="5848693" cy="253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1" y="4562441"/>
            <a:ext cx="5600677" cy="142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15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1102</Words>
  <Application>Microsoft Office PowerPoint</Application>
  <PresentationFormat>와이드스크린</PresentationFormat>
  <Paragraphs>199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 Bold</vt:lpstr>
      <vt:lpstr>나눔스퀘어 ExtraBold</vt:lpstr>
      <vt:lpstr>맑은 고딕</vt:lpstr>
      <vt:lpstr>바탕</vt:lpstr>
      <vt:lpstr>함초롬바탕</vt:lpstr>
      <vt:lpstr>Arial</vt:lpstr>
      <vt:lpstr>Office 테마</vt:lpstr>
      <vt:lpstr>EDUM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이 대홍</cp:lastModifiedBy>
  <cp:revision>87</cp:revision>
  <cp:lastPrinted>2018-11-29T06:25:11Z</cp:lastPrinted>
  <dcterms:created xsi:type="dcterms:W3CDTF">2017-09-05T12:06:27Z</dcterms:created>
  <dcterms:modified xsi:type="dcterms:W3CDTF">2018-11-29T06:31:45Z</dcterms:modified>
</cp:coreProperties>
</file>