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73" r:id="rId3"/>
    <p:sldId id="274" r:id="rId4"/>
    <p:sldId id="275" r:id="rId5"/>
    <p:sldId id="276" r:id="rId6"/>
    <p:sldId id="28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40F1-0CBA-4D53-BC57-8C3B88B2436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30-8CA2-4D53-953A-D2F5BE81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0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40F1-0CBA-4D53-BC57-8C3B88B2436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30-8CA2-4D53-953A-D2F5BE81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9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40F1-0CBA-4D53-BC57-8C3B88B2436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30-8CA2-4D53-953A-D2F5BE81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33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40F1-0CBA-4D53-BC57-8C3B88B2436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30-8CA2-4D53-953A-D2F5BE81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821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40F1-0CBA-4D53-BC57-8C3B88B2436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30-8CA2-4D53-953A-D2F5BE81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0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40F1-0CBA-4D53-BC57-8C3B88B2436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30-8CA2-4D53-953A-D2F5BE81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6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40F1-0CBA-4D53-BC57-8C3B88B2436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30-8CA2-4D53-953A-D2F5BE81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56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40F1-0CBA-4D53-BC57-8C3B88B2436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30-8CA2-4D53-953A-D2F5BE81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6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40F1-0CBA-4D53-BC57-8C3B88B2436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30-8CA2-4D53-953A-D2F5BE81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0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40F1-0CBA-4D53-BC57-8C3B88B2436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30-8CA2-4D53-953A-D2F5BE81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91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40F1-0CBA-4D53-BC57-8C3B88B2436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30-8CA2-4D53-953A-D2F5BE81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6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40F1-0CBA-4D53-BC57-8C3B88B2436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30-8CA2-4D53-953A-D2F5BE81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3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40F1-0CBA-4D53-BC57-8C3B88B2436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B830-8CA2-4D53-953A-D2F5BE81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74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BE440F1-0CBA-4D53-BC57-8C3B88B2436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B6B830-8CA2-4D53-953A-D2F5BE81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BE440F1-0CBA-4D53-BC57-8C3B88B2436C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B6B830-8CA2-4D53-953A-D2F5BE81F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542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1154-6A21-3D7E-D069-AEF72B0DD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Corona Virus Analysis With SQL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69A41-7BF4-E35A-21E8-8F2D6439C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 err="1"/>
              <a:t>Mentorness</a:t>
            </a:r>
            <a:r>
              <a:rPr lang="en-IN" sz="2400" dirty="0"/>
              <a:t> Internship Project</a:t>
            </a:r>
          </a:p>
          <a:p>
            <a:r>
              <a:rPr lang="en-IN" sz="2400" dirty="0"/>
              <a:t>By Jinu J Kester</a:t>
            </a:r>
          </a:p>
          <a:p>
            <a:r>
              <a:rPr lang="en-IN" sz="2400" dirty="0"/>
              <a:t>Batch – MIP-DA-11 </a:t>
            </a:r>
          </a:p>
        </p:txBody>
      </p:sp>
    </p:spTree>
    <p:extLst>
      <p:ext uri="{BB962C8B-B14F-4D97-AF65-F5344CB8AC3E}">
        <p14:creationId xmlns:p14="http://schemas.microsoft.com/office/powerpoint/2010/main" val="65512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AC0E-27E6-57AA-567C-B0E74368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131128"/>
            <a:ext cx="3547533" cy="1618396"/>
          </a:xfrm>
        </p:spPr>
        <p:txBody>
          <a:bodyPr/>
          <a:lstStyle/>
          <a:p>
            <a:r>
              <a:rPr lang="en-US" dirty="0"/>
              <a:t>Q4. Check what is </a:t>
            </a:r>
            <a:r>
              <a:rPr lang="en-US" dirty="0" err="1"/>
              <a:t>start_date</a:t>
            </a:r>
            <a:r>
              <a:rPr lang="en-US" dirty="0"/>
              <a:t> and </a:t>
            </a:r>
            <a:r>
              <a:rPr lang="en-US" dirty="0" err="1"/>
              <a:t>end_date</a:t>
            </a:r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30DB172-928F-B723-24C7-D5C49427D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302" r="61294"/>
          <a:stretch/>
        </p:blipFill>
        <p:spPr>
          <a:xfrm>
            <a:off x="5210125" y="3018502"/>
            <a:ext cx="6362442" cy="2458529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65DAB-2906-BE1A-D166-8AE4ECD4F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9"/>
            <a:ext cx="3547533" cy="305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MIN(Date)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Start_Date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 MAX(Date)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End_date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 corona;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070F7-0582-0995-794D-CBEB24D8432C}"/>
              </a:ext>
            </a:extLst>
          </p:cNvPr>
          <p:cNvSpPr txBox="1"/>
          <p:nvPr/>
        </p:nvSpPr>
        <p:spPr>
          <a:xfrm>
            <a:off x="7375578" y="2064484"/>
            <a:ext cx="131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Result</a:t>
            </a:r>
            <a:endParaRPr lang="en-IN" sz="24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8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4263-8125-3C6B-789F-F4A4758C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91" y="141288"/>
            <a:ext cx="3547533" cy="1618396"/>
          </a:xfrm>
        </p:spPr>
        <p:txBody>
          <a:bodyPr>
            <a:normAutofit/>
          </a:bodyPr>
          <a:lstStyle/>
          <a:p>
            <a:r>
              <a:rPr lang="en-US" dirty="0"/>
              <a:t>Q5. Number of month present in 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5DC6F-EA0D-4D0D-DB3A-D1774971F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877" r="60351"/>
          <a:stretch/>
        </p:blipFill>
        <p:spPr>
          <a:xfrm>
            <a:off x="5648086" y="3429000"/>
            <a:ext cx="6090982" cy="2359742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43A279-5162-6B61-7800-FEA6745D0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211" y="2290234"/>
            <a:ext cx="4786875" cy="322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COUNT(DISTINCT DATE_FORMAT(date, '%y-%m’))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Number_of_Months_present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 corona;</a:t>
            </a:r>
            <a:endParaRPr lang="en-IN" sz="1600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C60A3805-290C-D8AF-8AED-B745ABE8B7DB}"/>
              </a:ext>
            </a:extLst>
          </p:cNvPr>
          <p:cNvSpPr txBox="1">
            <a:spLocks/>
          </p:cNvSpPr>
          <p:nvPr/>
        </p:nvSpPr>
        <p:spPr>
          <a:xfrm>
            <a:off x="5363858" y="440167"/>
            <a:ext cx="6090982" cy="21839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DATE_FORMAT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function is used to format the date column into a specific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year-month format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('%y-%m'), and then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COUNT(DISTINCT ...)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is used to count the unique occurrences of these formatted dates.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Aptos Display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2929D-1AA0-036C-985C-F742E80EBCCE}"/>
              </a:ext>
            </a:extLst>
          </p:cNvPr>
          <p:cNvSpPr txBox="1"/>
          <p:nvPr/>
        </p:nvSpPr>
        <p:spPr>
          <a:xfrm>
            <a:off x="7750349" y="2564870"/>
            <a:ext cx="131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Result</a:t>
            </a:r>
            <a:endParaRPr lang="en-IN" sz="24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4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85B674-32AA-C872-60FD-CBA6E27E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1" y="287262"/>
            <a:ext cx="3547533" cy="1618396"/>
          </a:xfrm>
        </p:spPr>
        <p:txBody>
          <a:bodyPr/>
          <a:lstStyle/>
          <a:p>
            <a:r>
              <a:rPr lang="en-US" sz="2200" dirty="0"/>
              <a:t>Q6. Find monthly average for confirmed, deaths, recovered</a:t>
            </a:r>
            <a:endParaRPr lang="en-IN" sz="2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E9627B-359D-1082-DB40-025224BF3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968" r="60036"/>
          <a:stretch/>
        </p:blipFill>
        <p:spPr>
          <a:xfrm>
            <a:off x="5757257" y="2064484"/>
            <a:ext cx="4946119" cy="414796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50C83-C30A-A24A-FFC5-84F438A06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4432914" cy="3600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DATE_FORMAT(date, '%b-%y') as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Month_Year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AVG(confirmed) as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Average_of_confirmed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AVG(deaths) as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Average_of_Deaths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	AVG(Recovered) as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Average_of_Recovered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 corona;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E021C-8A77-C722-C59D-0B7C5DE4A8A2}"/>
              </a:ext>
            </a:extLst>
          </p:cNvPr>
          <p:cNvSpPr txBox="1"/>
          <p:nvPr/>
        </p:nvSpPr>
        <p:spPr>
          <a:xfrm>
            <a:off x="7571318" y="1443993"/>
            <a:ext cx="131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Result</a:t>
            </a:r>
            <a:endParaRPr lang="en-IN" sz="24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1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0B38-CAD7-398E-74C4-BD0C57C0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Q7. Find most frequent value for confirmed, deaths, recovered each month </a:t>
            </a:r>
            <a:endParaRPr lang="en-IN" sz="22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E4C68B-29D0-9C3E-7DF0-F8E4EB7E9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396" r="58715"/>
          <a:stretch/>
        </p:blipFill>
        <p:spPr>
          <a:xfrm>
            <a:off x="5955983" y="2260738"/>
            <a:ext cx="4905057" cy="413132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9CA3C7-C3BA-D9A5-B495-7AD6DC58E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4342129" cy="3947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DATE_FORMAT(date, '%b-%y') as 	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Month_Year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max(Confirmed) as 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frequency_of_confirmed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max(Deaths) as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frequency_of_deaths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max(recovered) as 	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frequency_of_recovered</a:t>
            </a:r>
            <a:endParaRPr 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 corona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group by DATE_FORMAT(date, '%b-%y');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4C625-7084-B553-07C8-7A121D83FB46}"/>
              </a:ext>
            </a:extLst>
          </p:cNvPr>
          <p:cNvSpPr txBox="1"/>
          <p:nvPr/>
        </p:nvSpPr>
        <p:spPr>
          <a:xfrm>
            <a:off x="7828648" y="1673939"/>
            <a:ext cx="115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Result</a:t>
            </a:r>
            <a:endParaRPr lang="en-IN" sz="24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1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75A2-5C1B-CACE-1300-C75D5D08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200" dirty="0"/>
            </a:br>
            <a:r>
              <a:rPr lang="en-US" sz="2200" dirty="0"/>
              <a:t>Q8. Find minimum values for confirmed, deaths, recovered per year</a:t>
            </a: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9388E-79A4-FEB3-16DF-36872BB98373}"/>
              </a:ext>
            </a:extLst>
          </p:cNvPr>
          <p:cNvSpPr txBox="1"/>
          <p:nvPr/>
        </p:nvSpPr>
        <p:spPr>
          <a:xfrm>
            <a:off x="7978274" y="1907619"/>
            <a:ext cx="115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Result</a:t>
            </a:r>
            <a:endParaRPr lang="en-IN" sz="2400" u="sng" dirty="0">
              <a:latin typeface="Arial Rounded MT Bold" panose="020F07040305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FED95C-E2E1-09D2-20C8-84BE68476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596246"/>
            <a:ext cx="4799329" cy="27278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year(date)as Year,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min(Confirmed)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minimum_confirmed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min(Deaths)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minimum_death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min(recovered)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minimum_recovered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 corona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group by year(date);</a:t>
            </a:r>
            <a:endParaRPr lang="en-IN" sz="16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7CE75E-0A7F-35BE-D486-C0367E326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732"/>
          <a:stretch/>
        </p:blipFill>
        <p:spPr>
          <a:xfrm>
            <a:off x="6150960" y="2596246"/>
            <a:ext cx="5547677" cy="2910474"/>
          </a:xfrm>
        </p:spPr>
      </p:pic>
    </p:spTree>
    <p:extLst>
      <p:ext uri="{BB962C8B-B14F-4D97-AF65-F5344CB8AC3E}">
        <p14:creationId xmlns:p14="http://schemas.microsoft.com/office/powerpoint/2010/main" val="118170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75A2-5C1B-CACE-1300-C75D5D08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Q9. Find maximum values of confirmed, deaths, recovered per year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980C93-EC43-DB2A-85CB-B043BE9B8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103" r="60823"/>
          <a:stretch/>
        </p:blipFill>
        <p:spPr>
          <a:xfrm>
            <a:off x="5259285" y="2753031"/>
            <a:ext cx="6262686" cy="228876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D3B767-B79B-BB3B-97C9-3EBA10EB0557}"/>
              </a:ext>
            </a:extLst>
          </p:cNvPr>
          <p:cNvSpPr txBox="1"/>
          <p:nvPr/>
        </p:nvSpPr>
        <p:spPr>
          <a:xfrm>
            <a:off x="7571318" y="2064484"/>
            <a:ext cx="115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Result</a:t>
            </a:r>
            <a:endParaRPr lang="en-IN" sz="2400" u="sng" dirty="0">
              <a:latin typeface="Arial Rounded MT Bold" panose="020F07040305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577D1D-E390-D9EA-E7D4-317E6960B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636658"/>
            <a:ext cx="4433569" cy="2781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year(date)as Year,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max(Confirmed)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maximum_confirmed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max(Deaths)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maximum_death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max(recovered)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maximum_recovered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 corona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group by year(date);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67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0C74-5442-4872-1763-A88933A1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Q10. The total number of case of confirmed, deaths, recovered each month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B4899-EC95-1276-CC3A-A70AE3B5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9"/>
            <a:ext cx="4454985" cy="3726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DATE_FORMAT(date, '%b-%y')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Month_Year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sum(Confirmed)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Total_confirmed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sum(Deaths)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Total_Death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sum(recovered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Total_recovered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 corona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group by DATE_FORMAT(date, '%b-%y');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A9D92-22B1-C135-0D30-B9974F3DB652}"/>
              </a:ext>
            </a:extLst>
          </p:cNvPr>
          <p:cNvSpPr txBox="1"/>
          <p:nvPr/>
        </p:nvSpPr>
        <p:spPr>
          <a:xfrm>
            <a:off x="7571318" y="1024453"/>
            <a:ext cx="115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Result</a:t>
            </a:r>
            <a:endParaRPr lang="en-IN" sz="2400" u="sng" dirty="0">
              <a:latin typeface="Arial Rounded MT Bold" panose="020F070403050403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3D1921-F9D8-FEE0-CBA0-ED6F6CFDB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813"/>
          <a:stretch/>
        </p:blipFill>
        <p:spPr>
          <a:xfrm>
            <a:off x="6005743" y="1740376"/>
            <a:ext cx="4652097" cy="4553585"/>
          </a:xfrm>
        </p:spPr>
      </p:pic>
    </p:spTree>
    <p:extLst>
      <p:ext uri="{BB962C8B-B14F-4D97-AF65-F5344CB8AC3E}">
        <p14:creationId xmlns:p14="http://schemas.microsoft.com/office/powerpoint/2010/main" val="183137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3B2D-B9C2-8873-BAE3-4C135321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722492"/>
            <a:ext cx="10571998" cy="9704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Q11. Check how corona virus spread out with respect to confirmed case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Eg.</a:t>
            </a:r>
            <a:r>
              <a:rPr lang="en-US" sz="2400" dirty="0"/>
              <a:t>: total confirmed cases, their average, variance &amp; STDEV 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AFCF3E2A-6FA9-589B-8B4C-DE4E40D06CE2}"/>
              </a:ext>
            </a:extLst>
          </p:cNvPr>
          <p:cNvSpPr txBox="1">
            <a:spLocks/>
          </p:cNvSpPr>
          <p:nvPr/>
        </p:nvSpPr>
        <p:spPr>
          <a:xfrm>
            <a:off x="810000" y="2260739"/>
            <a:ext cx="4944191" cy="38747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sum(Confirmed)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total_confirmed_cases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Avg(Confirmed) as 	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average_of_confirmed_cases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variance(Confirmed) as 	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variance_of_confirmed_cases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stddev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(Confirmed) as 	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Standard_deviation_of_confirmed_cases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 corona;</a:t>
            </a:r>
            <a:endParaRPr lang="en-IN" sz="1600" dirty="0"/>
          </a:p>
        </p:txBody>
      </p:sp>
      <p:pic>
        <p:nvPicPr>
          <p:cNvPr id="68" name="Content Placeholder 4">
            <a:extLst>
              <a:ext uri="{FF2B5EF4-FFF2-40B4-BE49-F238E27FC236}">
                <a16:creationId xmlns:a16="http://schemas.microsoft.com/office/drawing/2014/main" id="{07106D6C-2983-8AB5-6588-CB38146E8F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68909" r="44797"/>
          <a:stretch/>
        </p:blipFill>
        <p:spPr>
          <a:xfrm>
            <a:off x="5696462" y="3429000"/>
            <a:ext cx="6213220" cy="125852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15FB4DB-7CF7-03E0-9DCE-C2EA52E3D8AF}"/>
              </a:ext>
            </a:extLst>
          </p:cNvPr>
          <p:cNvSpPr txBox="1"/>
          <p:nvPr/>
        </p:nvSpPr>
        <p:spPr>
          <a:xfrm>
            <a:off x="7885950" y="2804168"/>
            <a:ext cx="115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Result</a:t>
            </a:r>
            <a:endParaRPr lang="en-IN" sz="24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43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0E82-4115-B18D-2E14-503BA6CA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Q12. Check how corona virus spread out with respect to death case per month</a:t>
            </a:r>
            <a:br>
              <a:rPr lang="en-US" sz="2200" dirty="0"/>
            </a:br>
            <a:r>
              <a:rPr lang="en-US" sz="2200" dirty="0"/>
              <a:t>(</a:t>
            </a:r>
            <a:r>
              <a:rPr lang="en-US" sz="2200" dirty="0" err="1"/>
              <a:t>Eg.</a:t>
            </a:r>
            <a:r>
              <a:rPr lang="en-US" sz="2200" dirty="0"/>
              <a:t>: total confirmed cases, their average, variance &amp; STDEV )</a:t>
            </a:r>
            <a:endParaRPr lang="en-IN" sz="2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D32050C-02A0-F002-9B85-8CBF542DE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277288" cy="3638763"/>
          </a:xfrm>
        </p:spPr>
        <p:txBody>
          <a:bodyPr>
            <a:normAutofit/>
          </a:bodyPr>
          <a:lstStyle/>
          <a:p>
            <a:pPr marL="0" indent="0">
              <a:buFont typeface="Wingdings 2" charset="2"/>
              <a:buNone/>
            </a:pPr>
            <a:r>
              <a:rPr lang="en-US" sz="16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DATE_FORMAT(date, '%b-%y')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Month_Year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sum(deaths)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total_death_cases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Avg(deaths)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average_of_death_cases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variance(deaths)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variance_of_death_cases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stddev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(deaths) as 	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Standard_deviation_of_death_cases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 corona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group by DATE_FORMAT(date, '%b-%y');</a:t>
            </a:r>
            <a:endParaRPr lang="en-IN" sz="1600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26742D2-999F-EA3F-60F3-D08B03E406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0209" r="45554"/>
          <a:stretch/>
        </p:blipFill>
        <p:spPr>
          <a:xfrm>
            <a:off x="6347366" y="3590304"/>
            <a:ext cx="5069860" cy="302184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650EEE-711F-2E58-2551-D9466077F6A2}"/>
              </a:ext>
            </a:extLst>
          </p:cNvPr>
          <p:cNvSpPr txBox="1"/>
          <p:nvPr/>
        </p:nvSpPr>
        <p:spPr>
          <a:xfrm>
            <a:off x="8302433" y="2806031"/>
            <a:ext cx="115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Result</a:t>
            </a:r>
            <a:endParaRPr lang="en-IN" sz="24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2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71C0-DF66-93C3-53E7-4C030640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Q13. Check how corona virus spread out with respect to recovered case</a:t>
            </a:r>
            <a:br>
              <a:rPr lang="en-US" sz="2200" dirty="0"/>
            </a:br>
            <a:r>
              <a:rPr lang="en-US" sz="2200" dirty="0"/>
              <a:t>(</a:t>
            </a:r>
            <a:r>
              <a:rPr lang="en-US" sz="2200" dirty="0" err="1"/>
              <a:t>Eg.</a:t>
            </a:r>
            <a:r>
              <a:rPr lang="en-US" sz="2200" dirty="0"/>
              <a:t>: total confirmed cases, their average, variance &amp; STDEV )</a:t>
            </a:r>
            <a:endParaRPr lang="en-IN" sz="2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EC04E-BB9C-77DA-A82E-EB2FBD04A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2361" y="2359940"/>
            <a:ext cx="6168439" cy="2634848"/>
          </a:xfrm>
        </p:spPr>
        <p:txBody>
          <a:bodyPr>
            <a:noAutofit/>
          </a:bodyPr>
          <a:lstStyle/>
          <a:p>
            <a:pPr marL="0" indent="0">
              <a:buFont typeface="Wingdings 2" charset="2"/>
              <a:buNone/>
            </a:pPr>
            <a:r>
              <a:rPr lang="en-US" sz="16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sum(recovered)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total_recovered_cases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Avg(recovered)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average_of_recovered_cases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variance(recovered)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variance_of_recovered_cases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stddev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(recovered) as 	</a:t>
            </a: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Standard_deviation_of_recovered_cases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 corona;</a:t>
            </a:r>
            <a:endParaRPr lang="en-IN" sz="16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46BDAD3-C00B-9F43-0FAC-683D4172BF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7406" r="42784"/>
          <a:stretch/>
        </p:blipFill>
        <p:spPr>
          <a:xfrm>
            <a:off x="6598735" y="3677364"/>
            <a:ext cx="5067191" cy="13174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44FF31-12BD-6516-FE07-71C65CDB9216}"/>
              </a:ext>
            </a:extLst>
          </p:cNvPr>
          <p:cNvSpPr txBox="1"/>
          <p:nvPr/>
        </p:nvSpPr>
        <p:spPr>
          <a:xfrm>
            <a:off x="8687143" y="2825695"/>
            <a:ext cx="115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Result</a:t>
            </a:r>
            <a:endParaRPr lang="en-IN" sz="24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2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3CF3F7-5114-8F3E-58D6-8E6620B1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IN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5EA053-1EF7-5083-DDFB-93C5277E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7" y="741679"/>
            <a:ext cx="5365218" cy="4863007"/>
          </a:xfrm>
          <a:solidFill>
            <a:schemeClr val="bg2">
              <a:lumMod val="50000"/>
            </a:schemeClr>
          </a:solidFill>
          <a:effectLst/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Overview</a:t>
            </a:r>
          </a:p>
          <a:p>
            <a:pPr>
              <a:lnSpc>
                <a:spcPct val="300000"/>
              </a:lnSpc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  <a:p>
            <a:pPr>
              <a:lnSpc>
                <a:spcPct val="300000"/>
              </a:lnSpc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Exploration and analysis</a:t>
            </a:r>
          </a:p>
          <a:p>
            <a:pPr>
              <a:lnSpc>
                <a:spcPct val="300000"/>
              </a:lnSpc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 Findings</a:t>
            </a:r>
          </a:p>
          <a:p>
            <a:pPr>
              <a:lnSpc>
                <a:spcPct val="300000"/>
              </a:lnSpc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9078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76B7-7CD9-1904-7DC1-CFF90C14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71" y="303848"/>
            <a:ext cx="3547533" cy="1618396"/>
          </a:xfrm>
        </p:spPr>
        <p:txBody>
          <a:bodyPr>
            <a:normAutofit/>
          </a:bodyPr>
          <a:lstStyle/>
          <a:p>
            <a:r>
              <a:rPr lang="en-US" sz="2200" dirty="0"/>
              <a:t>Q14. Find Country having highest number of the Confirmed case</a:t>
            </a:r>
            <a:endParaRPr lang="en-IN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534C0-4E67-421C-3455-1796E203C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316" r="71360"/>
          <a:stretch/>
        </p:blipFill>
        <p:spPr>
          <a:xfrm>
            <a:off x="6096000" y="3097162"/>
            <a:ext cx="4553308" cy="217413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A8DBC0-B804-2E73-2EEE-E773C51C2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4553308" cy="3600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country,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sum(Confirmed)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confirmed_cases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from corona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group by country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order by 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confirmed_cases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desc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limit 1;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9CBB0-1A08-6773-D756-448ACEA69271}"/>
              </a:ext>
            </a:extLst>
          </p:cNvPr>
          <p:cNvSpPr txBox="1"/>
          <p:nvPr/>
        </p:nvSpPr>
        <p:spPr>
          <a:xfrm>
            <a:off x="7792791" y="2501230"/>
            <a:ext cx="115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Result</a:t>
            </a:r>
            <a:endParaRPr lang="en-IN" sz="24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63DB-6E83-047A-46CE-DDEFFA7E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0" y="334328"/>
            <a:ext cx="3547533" cy="1618396"/>
          </a:xfrm>
        </p:spPr>
        <p:txBody>
          <a:bodyPr>
            <a:noAutofit/>
          </a:bodyPr>
          <a:lstStyle/>
          <a:p>
            <a:r>
              <a:rPr lang="en-US" sz="2200" dirty="0"/>
              <a:t>Q15. Find Country having lowest number of the death case</a:t>
            </a:r>
            <a:endParaRPr lang="en-IN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F68FA-5745-9275-778D-6855FE9A1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041" r="70926"/>
          <a:stretch/>
        </p:blipFill>
        <p:spPr>
          <a:xfrm>
            <a:off x="6527648" y="2648263"/>
            <a:ext cx="3882444" cy="230719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D9088-05B7-37D1-E7A5-7B67E9D31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260739"/>
            <a:ext cx="4777043" cy="2616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country,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sum(deaths)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death_cases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from corona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group by country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order by 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Death_cases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limit 1;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354DE-48CF-0534-5A41-65E49BD1A639}"/>
              </a:ext>
            </a:extLst>
          </p:cNvPr>
          <p:cNvSpPr txBox="1"/>
          <p:nvPr/>
        </p:nvSpPr>
        <p:spPr>
          <a:xfrm>
            <a:off x="7795531" y="2064484"/>
            <a:ext cx="115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Result</a:t>
            </a:r>
            <a:endParaRPr lang="en-IN" sz="24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52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2A52-21CA-5B48-F3B7-6A7B52EB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642343"/>
            <a:ext cx="3547533" cy="1618396"/>
          </a:xfrm>
        </p:spPr>
        <p:txBody>
          <a:bodyPr>
            <a:noAutofit/>
          </a:bodyPr>
          <a:lstStyle/>
          <a:p>
            <a:r>
              <a:rPr lang="en-US" sz="2200" dirty="0"/>
              <a:t>Q16. Find top 5 countries having highest recovered case</a:t>
            </a:r>
            <a:br>
              <a:rPr lang="en-US" sz="2200" dirty="0"/>
            </a:br>
            <a:endParaRPr lang="en-IN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FC2C54-FF6E-5CED-3A8C-869F992E0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079" r="66956"/>
          <a:stretch/>
        </p:blipFill>
        <p:spPr>
          <a:xfrm>
            <a:off x="6260972" y="2868561"/>
            <a:ext cx="4228843" cy="240141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F2273-BD92-847D-6B08-6ED030E1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9"/>
            <a:ext cx="4934359" cy="284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country,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sum(Recovered)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recovered_cases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from corona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group by country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order by 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recovered_cases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desc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limit 5;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36CCC-0809-40BA-6781-8AFD31C9CD7D}"/>
              </a:ext>
            </a:extLst>
          </p:cNvPr>
          <p:cNvSpPr txBox="1"/>
          <p:nvPr/>
        </p:nvSpPr>
        <p:spPr>
          <a:xfrm>
            <a:off x="7795531" y="2064484"/>
            <a:ext cx="115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Result</a:t>
            </a:r>
            <a:endParaRPr lang="en-IN" sz="24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391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1C2B-5D1C-7911-5B7B-9ACBF857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 Findings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27C4-D0C6-7845-D9EC-18456E5F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4144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Data set contains data for confirmed, Deaths and recovered cases affected by covid-19 pandemic.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duration of the data starts from 22</a:t>
            </a:r>
            <a:r>
              <a:rPr lang="en-IN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nd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January 2020 and ends on 13</a:t>
            </a:r>
            <a:r>
              <a:rPr lang="en-IN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June 2021.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USA, India and Brazil are the top 3 countries with highest confirmed cases.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USA, Brazil and India are the top 3 countries with highest Death cases.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India, Brazil and USA are the top 3 countries with highest Recovered cases.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Kiribati, Samoa, Marshall Islands, Dominica are the top 4 countries with least confirmed cases and zero death.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57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1C2B-5D1C-7911-5B7B-9ACBF857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Conclusion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27C4-D0C6-7845-D9EC-18456E5F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In conclusion, these statistics and analytics provide fundamental insights into the Covid-19 dataset.</a:t>
            </a:r>
            <a:endParaRPr lang="en-IN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90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EAF239-397D-B0C3-85A4-081661CD69BF}"/>
              </a:ext>
            </a:extLst>
          </p:cNvPr>
          <p:cNvSpPr txBox="1"/>
          <p:nvPr/>
        </p:nvSpPr>
        <p:spPr>
          <a:xfrm>
            <a:off x="3197941" y="2354827"/>
            <a:ext cx="57961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098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1C2B-5D1C-7911-5B7B-9ACBF857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Project Overview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27C4-D0C6-7845-D9EC-18456E5F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The Corona Virus pandemic has had a significant impact on public health and has created an urgent need for data-driven insights to understand the spread of the virus. </a:t>
            </a:r>
          </a:p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As a data analyst, I have been tasked with analyzing a Corona Virus dataset to derive meaningful insights and present the findings using SQL.</a:t>
            </a:r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758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1C2B-5D1C-7911-5B7B-9ACBF857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Dataset description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27C4-D0C6-7845-D9EC-18456E5F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512" y="2323887"/>
            <a:ext cx="10554574" cy="418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>
                <a:solidFill>
                  <a:srgbClr val="FFFF00"/>
                </a:solidFill>
                <a:latin typeface="Aptos Display" panose="020B0004020202020204" pitchFamily="34" charset="0"/>
              </a:rPr>
              <a:t>Dataset: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Description of each column in dataset: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Province	:	Geographic subdivision within a country/region.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Country	: 	Geographic entity where data is recorded.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Latitude	: 	North-south position on Earth's surface.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Longitude	:	East-west position on Earth's surface.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Date		: 	Recorded date of CORONA VIRUS data.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Confirmed	:	Number of diagnosed CORONA VIRUS cases.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Deaths	: 	Number of CORONA VIRUS related deaths.</a:t>
            </a:r>
          </a:p>
          <a:p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Recovered	: 	Number of recovered CORONA VIRUS cases.</a:t>
            </a:r>
            <a:endParaRPr lang="en-IN" sz="1600" dirty="0">
              <a:solidFill>
                <a:schemeClr val="accent1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7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74DA46-BF7F-A800-A03F-C1E62D54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Exploration and analysis</a:t>
            </a:r>
            <a:b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DB49D9-FC92-2C04-2D2E-5F56CFBDEF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4414158" cy="458782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any missing values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beginning and end date of the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aggregate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 that include avg, count, sum, min, max,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Statistical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 that include STDDEV, VARIANCE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conditional statements such as WHERE clause.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and sort dataset using GROUP BY and ORDER BY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46E64FC1-DA94-24E7-0368-7ECFB411F97C}"/>
              </a:ext>
            </a:extLst>
          </p:cNvPr>
          <p:cNvSpPr/>
          <p:nvPr/>
        </p:nvSpPr>
        <p:spPr>
          <a:xfrm>
            <a:off x="741680" y="4457559"/>
            <a:ext cx="6687717" cy="1651282"/>
          </a:xfrm>
          <a:custGeom>
            <a:avLst/>
            <a:gdLst>
              <a:gd name="connsiteX0" fmla="*/ 0 w 6074265"/>
              <a:gd name="connsiteY0" fmla="*/ 322580 h 1290320"/>
              <a:gd name="connsiteX1" fmla="*/ 40323 w 6074265"/>
              <a:gd name="connsiteY1" fmla="*/ 322580 h 1290320"/>
              <a:gd name="connsiteX2" fmla="*/ 40323 w 6074265"/>
              <a:gd name="connsiteY2" fmla="*/ 967740 h 1290320"/>
              <a:gd name="connsiteX3" fmla="*/ 0 w 6074265"/>
              <a:gd name="connsiteY3" fmla="*/ 967740 h 1290320"/>
              <a:gd name="connsiteX4" fmla="*/ 0 w 6074265"/>
              <a:gd name="connsiteY4" fmla="*/ 322580 h 1290320"/>
              <a:gd name="connsiteX5" fmla="*/ 80645 w 6074265"/>
              <a:gd name="connsiteY5" fmla="*/ 322580 h 1290320"/>
              <a:gd name="connsiteX6" fmla="*/ 161290 w 6074265"/>
              <a:gd name="connsiteY6" fmla="*/ 322580 h 1290320"/>
              <a:gd name="connsiteX7" fmla="*/ 161290 w 6074265"/>
              <a:gd name="connsiteY7" fmla="*/ 967740 h 1290320"/>
              <a:gd name="connsiteX8" fmla="*/ 80645 w 6074265"/>
              <a:gd name="connsiteY8" fmla="*/ 967740 h 1290320"/>
              <a:gd name="connsiteX9" fmla="*/ 80645 w 6074265"/>
              <a:gd name="connsiteY9" fmla="*/ 322580 h 1290320"/>
              <a:gd name="connsiteX10" fmla="*/ 201613 w 6074265"/>
              <a:gd name="connsiteY10" fmla="*/ 322580 h 1290320"/>
              <a:gd name="connsiteX11" fmla="*/ 5429105 w 6074265"/>
              <a:gd name="connsiteY11" fmla="*/ 322580 h 1290320"/>
              <a:gd name="connsiteX12" fmla="*/ 5429105 w 6074265"/>
              <a:gd name="connsiteY12" fmla="*/ 0 h 1290320"/>
              <a:gd name="connsiteX13" fmla="*/ 6074265 w 6074265"/>
              <a:gd name="connsiteY13" fmla="*/ 645160 h 1290320"/>
              <a:gd name="connsiteX14" fmla="*/ 5429105 w 6074265"/>
              <a:gd name="connsiteY14" fmla="*/ 1290320 h 1290320"/>
              <a:gd name="connsiteX15" fmla="*/ 5429105 w 6074265"/>
              <a:gd name="connsiteY15" fmla="*/ 967740 h 1290320"/>
              <a:gd name="connsiteX16" fmla="*/ 201613 w 6074265"/>
              <a:gd name="connsiteY16" fmla="*/ 967740 h 1290320"/>
              <a:gd name="connsiteX17" fmla="*/ 201613 w 6074265"/>
              <a:gd name="connsiteY17" fmla="*/ 322580 h 1290320"/>
              <a:gd name="connsiteX0" fmla="*/ 0 w 6074265"/>
              <a:gd name="connsiteY0" fmla="*/ 322580 h 1290320"/>
              <a:gd name="connsiteX1" fmla="*/ 40323 w 6074265"/>
              <a:gd name="connsiteY1" fmla="*/ 322580 h 1290320"/>
              <a:gd name="connsiteX2" fmla="*/ 40323 w 6074265"/>
              <a:gd name="connsiteY2" fmla="*/ 967740 h 1290320"/>
              <a:gd name="connsiteX3" fmla="*/ 0 w 6074265"/>
              <a:gd name="connsiteY3" fmla="*/ 967740 h 1290320"/>
              <a:gd name="connsiteX4" fmla="*/ 0 w 6074265"/>
              <a:gd name="connsiteY4" fmla="*/ 322580 h 1290320"/>
              <a:gd name="connsiteX5" fmla="*/ 80645 w 6074265"/>
              <a:gd name="connsiteY5" fmla="*/ 322580 h 1290320"/>
              <a:gd name="connsiteX6" fmla="*/ 161290 w 6074265"/>
              <a:gd name="connsiteY6" fmla="*/ 322580 h 1290320"/>
              <a:gd name="connsiteX7" fmla="*/ 161290 w 6074265"/>
              <a:gd name="connsiteY7" fmla="*/ 967740 h 1290320"/>
              <a:gd name="connsiteX8" fmla="*/ 80645 w 6074265"/>
              <a:gd name="connsiteY8" fmla="*/ 967740 h 1290320"/>
              <a:gd name="connsiteX9" fmla="*/ 80645 w 6074265"/>
              <a:gd name="connsiteY9" fmla="*/ 322580 h 1290320"/>
              <a:gd name="connsiteX10" fmla="*/ 201613 w 6074265"/>
              <a:gd name="connsiteY10" fmla="*/ 322580 h 1290320"/>
              <a:gd name="connsiteX11" fmla="*/ 5429105 w 6074265"/>
              <a:gd name="connsiteY11" fmla="*/ 322580 h 1290320"/>
              <a:gd name="connsiteX12" fmla="*/ 5429105 w 6074265"/>
              <a:gd name="connsiteY12" fmla="*/ 0 h 1290320"/>
              <a:gd name="connsiteX13" fmla="*/ 6074265 w 6074265"/>
              <a:gd name="connsiteY13" fmla="*/ 645160 h 1290320"/>
              <a:gd name="connsiteX14" fmla="*/ 5429105 w 6074265"/>
              <a:gd name="connsiteY14" fmla="*/ 1290320 h 1290320"/>
              <a:gd name="connsiteX15" fmla="*/ 5429105 w 6074265"/>
              <a:gd name="connsiteY15" fmla="*/ 967740 h 1290320"/>
              <a:gd name="connsiteX16" fmla="*/ 201613 w 6074265"/>
              <a:gd name="connsiteY16" fmla="*/ 967740 h 1290320"/>
              <a:gd name="connsiteX17" fmla="*/ 201613 w 6074265"/>
              <a:gd name="connsiteY17" fmla="*/ 322580 h 1290320"/>
              <a:gd name="connsiteX0" fmla="*/ 0 w 6074265"/>
              <a:gd name="connsiteY0" fmla="*/ 322580 h 1333500"/>
              <a:gd name="connsiteX1" fmla="*/ 40323 w 6074265"/>
              <a:gd name="connsiteY1" fmla="*/ 322580 h 1333500"/>
              <a:gd name="connsiteX2" fmla="*/ 40323 w 6074265"/>
              <a:gd name="connsiteY2" fmla="*/ 967740 h 1333500"/>
              <a:gd name="connsiteX3" fmla="*/ 0 w 6074265"/>
              <a:gd name="connsiteY3" fmla="*/ 967740 h 1333500"/>
              <a:gd name="connsiteX4" fmla="*/ 0 w 6074265"/>
              <a:gd name="connsiteY4" fmla="*/ 322580 h 1333500"/>
              <a:gd name="connsiteX5" fmla="*/ 80645 w 6074265"/>
              <a:gd name="connsiteY5" fmla="*/ 322580 h 1333500"/>
              <a:gd name="connsiteX6" fmla="*/ 161290 w 6074265"/>
              <a:gd name="connsiteY6" fmla="*/ 322580 h 1333500"/>
              <a:gd name="connsiteX7" fmla="*/ 161290 w 6074265"/>
              <a:gd name="connsiteY7" fmla="*/ 967740 h 1333500"/>
              <a:gd name="connsiteX8" fmla="*/ 80645 w 6074265"/>
              <a:gd name="connsiteY8" fmla="*/ 967740 h 1333500"/>
              <a:gd name="connsiteX9" fmla="*/ 80645 w 6074265"/>
              <a:gd name="connsiteY9" fmla="*/ 322580 h 1333500"/>
              <a:gd name="connsiteX10" fmla="*/ 201613 w 6074265"/>
              <a:gd name="connsiteY10" fmla="*/ 322580 h 1333500"/>
              <a:gd name="connsiteX11" fmla="*/ 5429105 w 6074265"/>
              <a:gd name="connsiteY11" fmla="*/ 322580 h 1333500"/>
              <a:gd name="connsiteX12" fmla="*/ 5429105 w 6074265"/>
              <a:gd name="connsiteY12" fmla="*/ 0 h 1333500"/>
              <a:gd name="connsiteX13" fmla="*/ 6074265 w 6074265"/>
              <a:gd name="connsiteY13" fmla="*/ 645160 h 1333500"/>
              <a:gd name="connsiteX14" fmla="*/ 5429105 w 6074265"/>
              <a:gd name="connsiteY14" fmla="*/ 1290320 h 1333500"/>
              <a:gd name="connsiteX15" fmla="*/ 5429105 w 6074265"/>
              <a:gd name="connsiteY15" fmla="*/ 967740 h 1333500"/>
              <a:gd name="connsiteX16" fmla="*/ 201613 w 6074265"/>
              <a:gd name="connsiteY16" fmla="*/ 967740 h 1333500"/>
              <a:gd name="connsiteX17" fmla="*/ 201613 w 6074265"/>
              <a:gd name="connsiteY17" fmla="*/ 322580 h 1333500"/>
              <a:gd name="connsiteX0" fmla="*/ 0 w 6074265"/>
              <a:gd name="connsiteY0" fmla="*/ 322580 h 1554762"/>
              <a:gd name="connsiteX1" fmla="*/ 40323 w 6074265"/>
              <a:gd name="connsiteY1" fmla="*/ 322580 h 1554762"/>
              <a:gd name="connsiteX2" fmla="*/ 40323 w 6074265"/>
              <a:gd name="connsiteY2" fmla="*/ 967740 h 1554762"/>
              <a:gd name="connsiteX3" fmla="*/ 0 w 6074265"/>
              <a:gd name="connsiteY3" fmla="*/ 967740 h 1554762"/>
              <a:gd name="connsiteX4" fmla="*/ 0 w 6074265"/>
              <a:gd name="connsiteY4" fmla="*/ 322580 h 1554762"/>
              <a:gd name="connsiteX5" fmla="*/ 80645 w 6074265"/>
              <a:gd name="connsiteY5" fmla="*/ 322580 h 1554762"/>
              <a:gd name="connsiteX6" fmla="*/ 161290 w 6074265"/>
              <a:gd name="connsiteY6" fmla="*/ 322580 h 1554762"/>
              <a:gd name="connsiteX7" fmla="*/ 161290 w 6074265"/>
              <a:gd name="connsiteY7" fmla="*/ 967740 h 1554762"/>
              <a:gd name="connsiteX8" fmla="*/ 80645 w 6074265"/>
              <a:gd name="connsiteY8" fmla="*/ 967740 h 1554762"/>
              <a:gd name="connsiteX9" fmla="*/ 80645 w 6074265"/>
              <a:gd name="connsiteY9" fmla="*/ 322580 h 1554762"/>
              <a:gd name="connsiteX10" fmla="*/ 201613 w 6074265"/>
              <a:gd name="connsiteY10" fmla="*/ 322580 h 1554762"/>
              <a:gd name="connsiteX11" fmla="*/ 5429105 w 6074265"/>
              <a:gd name="connsiteY11" fmla="*/ 322580 h 1554762"/>
              <a:gd name="connsiteX12" fmla="*/ 5429105 w 6074265"/>
              <a:gd name="connsiteY12" fmla="*/ 0 h 1554762"/>
              <a:gd name="connsiteX13" fmla="*/ 6074265 w 6074265"/>
              <a:gd name="connsiteY13" fmla="*/ 645160 h 1554762"/>
              <a:gd name="connsiteX14" fmla="*/ 5429105 w 6074265"/>
              <a:gd name="connsiteY14" fmla="*/ 1290320 h 1554762"/>
              <a:gd name="connsiteX15" fmla="*/ 5429105 w 6074265"/>
              <a:gd name="connsiteY15" fmla="*/ 967740 h 1554762"/>
              <a:gd name="connsiteX16" fmla="*/ 201613 w 6074265"/>
              <a:gd name="connsiteY16" fmla="*/ 967740 h 1554762"/>
              <a:gd name="connsiteX17" fmla="*/ 201613 w 6074265"/>
              <a:gd name="connsiteY17" fmla="*/ 322580 h 1554762"/>
              <a:gd name="connsiteX0" fmla="*/ 0 w 6074265"/>
              <a:gd name="connsiteY0" fmla="*/ 322580 h 1554762"/>
              <a:gd name="connsiteX1" fmla="*/ 40323 w 6074265"/>
              <a:gd name="connsiteY1" fmla="*/ 322580 h 1554762"/>
              <a:gd name="connsiteX2" fmla="*/ 40323 w 6074265"/>
              <a:gd name="connsiteY2" fmla="*/ 967740 h 1554762"/>
              <a:gd name="connsiteX3" fmla="*/ 0 w 6074265"/>
              <a:gd name="connsiteY3" fmla="*/ 967740 h 1554762"/>
              <a:gd name="connsiteX4" fmla="*/ 0 w 6074265"/>
              <a:gd name="connsiteY4" fmla="*/ 322580 h 1554762"/>
              <a:gd name="connsiteX5" fmla="*/ 80645 w 6074265"/>
              <a:gd name="connsiteY5" fmla="*/ 322580 h 1554762"/>
              <a:gd name="connsiteX6" fmla="*/ 161290 w 6074265"/>
              <a:gd name="connsiteY6" fmla="*/ 322580 h 1554762"/>
              <a:gd name="connsiteX7" fmla="*/ 161290 w 6074265"/>
              <a:gd name="connsiteY7" fmla="*/ 967740 h 1554762"/>
              <a:gd name="connsiteX8" fmla="*/ 80645 w 6074265"/>
              <a:gd name="connsiteY8" fmla="*/ 967740 h 1554762"/>
              <a:gd name="connsiteX9" fmla="*/ 80645 w 6074265"/>
              <a:gd name="connsiteY9" fmla="*/ 322580 h 1554762"/>
              <a:gd name="connsiteX10" fmla="*/ 201613 w 6074265"/>
              <a:gd name="connsiteY10" fmla="*/ 322580 h 1554762"/>
              <a:gd name="connsiteX11" fmla="*/ 5429105 w 6074265"/>
              <a:gd name="connsiteY11" fmla="*/ 322580 h 1554762"/>
              <a:gd name="connsiteX12" fmla="*/ 5429105 w 6074265"/>
              <a:gd name="connsiteY12" fmla="*/ 0 h 1554762"/>
              <a:gd name="connsiteX13" fmla="*/ 6074265 w 6074265"/>
              <a:gd name="connsiteY13" fmla="*/ 645160 h 1554762"/>
              <a:gd name="connsiteX14" fmla="*/ 5429105 w 6074265"/>
              <a:gd name="connsiteY14" fmla="*/ 1290320 h 1554762"/>
              <a:gd name="connsiteX15" fmla="*/ 5429105 w 6074265"/>
              <a:gd name="connsiteY15" fmla="*/ 967740 h 1554762"/>
              <a:gd name="connsiteX16" fmla="*/ 201613 w 6074265"/>
              <a:gd name="connsiteY16" fmla="*/ 967740 h 1554762"/>
              <a:gd name="connsiteX17" fmla="*/ 201613 w 6074265"/>
              <a:gd name="connsiteY17" fmla="*/ 322580 h 1554762"/>
              <a:gd name="connsiteX0" fmla="*/ 0 w 6368905"/>
              <a:gd name="connsiteY0" fmla="*/ 419100 h 1651282"/>
              <a:gd name="connsiteX1" fmla="*/ 40323 w 6368905"/>
              <a:gd name="connsiteY1" fmla="*/ 419100 h 1651282"/>
              <a:gd name="connsiteX2" fmla="*/ 40323 w 6368905"/>
              <a:gd name="connsiteY2" fmla="*/ 1064260 h 1651282"/>
              <a:gd name="connsiteX3" fmla="*/ 0 w 6368905"/>
              <a:gd name="connsiteY3" fmla="*/ 1064260 h 1651282"/>
              <a:gd name="connsiteX4" fmla="*/ 0 w 6368905"/>
              <a:gd name="connsiteY4" fmla="*/ 419100 h 1651282"/>
              <a:gd name="connsiteX5" fmla="*/ 80645 w 6368905"/>
              <a:gd name="connsiteY5" fmla="*/ 419100 h 1651282"/>
              <a:gd name="connsiteX6" fmla="*/ 161290 w 6368905"/>
              <a:gd name="connsiteY6" fmla="*/ 419100 h 1651282"/>
              <a:gd name="connsiteX7" fmla="*/ 161290 w 6368905"/>
              <a:gd name="connsiteY7" fmla="*/ 1064260 h 1651282"/>
              <a:gd name="connsiteX8" fmla="*/ 80645 w 6368905"/>
              <a:gd name="connsiteY8" fmla="*/ 1064260 h 1651282"/>
              <a:gd name="connsiteX9" fmla="*/ 80645 w 6368905"/>
              <a:gd name="connsiteY9" fmla="*/ 419100 h 1651282"/>
              <a:gd name="connsiteX10" fmla="*/ 201613 w 6368905"/>
              <a:gd name="connsiteY10" fmla="*/ 419100 h 1651282"/>
              <a:gd name="connsiteX11" fmla="*/ 5429105 w 6368905"/>
              <a:gd name="connsiteY11" fmla="*/ 419100 h 1651282"/>
              <a:gd name="connsiteX12" fmla="*/ 5429105 w 6368905"/>
              <a:gd name="connsiteY12" fmla="*/ 96520 h 1651282"/>
              <a:gd name="connsiteX13" fmla="*/ 6368905 w 6368905"/>
              <a:gd name="connsiteY13" fmla="*/ 0 h 1651282"/>
              <a:gd name="connsiteX14" fmla="*/ 5429105 w 6368905"/>
              <a:gd name="connsiteY14" fmla="*/ 1386840 h 1651282"/>
              <a:gd name="connsiteX15" fmla="*/ 5429105 w 6368905"/>
              <a:gd name="connsiteY15" fmla="*/ 1064260 h 1651282"/>
              <a:gd name="connsiteX16" fmla="*/ 201613 w 6368905"/>
              <a:gd name="connsiteY16" fmla="*/ 1064260 h 1651282"/>
              <a:gd name="connsiteX17" fmla="*/ 201613 w 6368905"/>
              <a:gd name="connsiteY17" fmla="*/ 419100 h 1651282"/>
              <a:gd name="connsiteX0" fmla="*/ 0 w 6368905"/>
              <a:gd name="connsiteY0" fmla="*/ 419100 h 1651282"/>
              <a:gd name="connsiteX1" fmla="*/ 40323 w 6368905"/>
              <a:gd name="connsiteY1" fmla="*/ 419100 h 1651282"/>
              <a:gd name="connsiteX2" fmla="*/ 40323 w 6368905"/>
              <a:gd name="connsiteY2" fmla="*/ 1064260 h 1651282"/>
              <a:gd name="connsiteX3" fmla="*/ 0 w 6368905"/>
              <a:gd name="connsiteY3" fmla="*/ 1064260 h 1651282"/>
              <a:gd name="connsiteX4" fmla="*/ 0 w 6368905"/>
              <a:gd name="connsiteY4" fmla="*/ 419100 h 1651282"/>
              <a:gd name="connsiteX5" fmla="*/ 80645 w 6368905"/>
              <a:gd name="connsiteY5" fmla="*/ 419100 h 1651282"/>
              <a:gd name="connsiteX6" fmla="*/ 161290 w 6368905"/>
              <a:gd name="connsiteY6" fmla="*/ 419100 h 1651282"/>
              <a:gd name="connsiteX7" fmla="*/ 161290 w 6368905"/>
              <a:gd name="connsiteY7" fmla="*/ 1064260 h 1651282"/>
              <a:gd name="connsiteX8" fmla="*/ 80645 w 6368905"/>
              <a:gd name="connsiteY8" fmla="*/ 1064260 h 1651282"/>
              <a:gd name="connsiteX9" fmla="*/ 80645 w 6368905"/>
              <a:gd name="connsiteY9" fmla="*/ 419100 h 1651282"/>
              <a:gd name="connsiteX10" fmla="*/ 201613 w 6368905"/>
              <a:gd name="connsiteY10" fmla="*/ 419100 h 1651282"/>
              <a:gd name="connsiteX11" fmla="*/ 5429105 w 6368905"/>
              <a:gd name="connsiteY11" fmla="*/ 419100 h 1651282"/>
              <a:gd name="connsiteX12" fmla="*/ 5429105 w 6368905"/>
              <a:gd name="connsiteY12" fmla="*/ 96520 h 1651282"/>
              <a:gd name="connsiteX13" fmla="*/ 6368905 w 6368905"/>
              <a:gd name="connsiteY13" fmla="*/ 0 h 1651282"/>
              <a:gd name="connsiteX14" fmla="*/ 6140305 w 6368905"/>
              <a:gd name="connsiteY14" fmla="*/ 1203960 h 1651282"/>
              <a:gd name="connsiteX15" fmla="*/ 5429105 w 6368905"/>
              <a:gd name="connsiteY15" fmla="*/ 1064260 h 1651282"/>
              <a:gd name="connsiteX16" fmla="*/ 201613 w 6368905"/>
              <a:gd name="connsiteY16" fmla="*/ 1064260 h 1651282"/>
              <a:gd name="connsiteX17" fmla="*/ 201613 w 6368905"/>
              <a:gd name="connsiteY17" fmla="*/ 419100 h 1651282"/>
              <a:gd name="connsiteX0" fmla="*/ 0 w 6368905"/>
              <a:gd name="connsiteY0" fmla="*/ 419100 h 1651282"/>
              <a:gd name="connsiteX1" fmla="*/ 40323 w 6368905"/>
              <a:gd name="connsiteY1" fmla="*/ 419100 h 1651282"/>
              <a:gd name="connsiteX2" fmla="*/ 40323 w 6368905"/>
              <a:gd name="connsiteY2" fmla="*/ 1064260 h 1651282"/>
              <a:gd name="connsiteX3" fmla="*/ 0 w 6368905"/>
              <a:gd name="connsiteY3" fmla="*/ 1064260 h 1651282"/>
              <a:gd name="connsiteX4" fmla="*/ 0 w 6368905"/>
              <a:gd name="connsiteY4" fmla="*/ 419100 h 1651282"/>
              <a:gd name="connsiteX5" fmla="*/ 80645 w 6368905"/>
              <a:gd name="connsiteY5" fmla="*/ 419100 h 1651282"/>
              <a:gd name="connsiteX6" fmla="*/ 161290 w 6368905"/>
              <a:gd name="connsiteY6" fmla="*/ 419100 h 1651282"/>
              <a:gd name="connsiteX7" fmla="*/ 161290 w 6368905"/>
              <a:gd name="connsiteY7" fmla="*/ 1064260 h 1651282"/>
              <a:gd name="connsiteX8" fmla="*/ 80645 w 6368905"/>
              <a:gd name="connsiteY8" fmla="*/ 1064260 h 1651282"/>
              <a:gd name="connsiteX9" fmla="*/ 80645 w 6368905"/>
              <a:gd name="connsiteY9" fmla="*/ 419100 h 1651282"/>
              <a:gd name="connsiteX10" fmla="*/ 201613 w 6368905"/>
              <a:gd name="connsiteY10" fmla="*/ 419100 h 1651282"/>
              <a:gd name="connsiteX11" fmla="*/ 5429105 w 6368905"/>
              <a:gd name="connsiteY11" fmla="*/ 419100 h 1651282"/>
              <a:gd name="connsiteX12" fmla="*/ 5429105 w 6368905"/>
              <a:gd name="connsiteY12" fmla="*/ 96520 h 1651282"/>
              <a:gd name="connsiteX13" fmla="*/ 6368905 w 6368905"/>
              <a:gd name="connsiteY13" fmla="*/ 0 h 1651282"/>
              <a:gd name="connsiteX14" fmla="*/ 5906625 w 6368905"/>
              <a:gd name="connsiteY14" fmla="*/ 1539240 h 1651282"/>
              <a:gd name="connsiteX15" fmla="*/ 5429105 w 6368905"/>
              <a:gd name="connsiteY15" fmla="*/ 1064260 h 1651282"/>
              <a:gd name="connsiteX16" fmla="*/ 201613 w 6368905"/>
              <a:gd name="connsiteY16" fmla="*/ 1064260 h 1651282"/>
              <a:gd name="connsiteX17" fmla="*/ 201613 w 6368905"/>
              <a:gd name="connsiteY17" fmla="*/ 419100 h 1651282"/>
              <a:gd name="connsiteX0" fmla="*/ 0 w 6368905"/>
              <a:gd name="connsiteY0" fmla="*/ 419100 h 1651282"/>
              <a:gd name="connsiteX1" fmla="*/ 40323 w 6368905"/>
              <a:gd name="connsiteY1" fmla="*/ 419100 h 1651282"/>
              <a:gd name="connsiteX2" fmla="*/ 40323 w 6368905"/>
              <a:gd name="connsiteY2" fmla="*/ 1064260 h 1651282"/>
              <a:gd name="connsiteX3" fmla="*/ 0 w 6368905"/>
              <a:gd name="connsiteY3" fmla="*/ 1064260 h 1651282"/>
              <a:gd name="connsiteX4" fmla="*/ 0 w 6368905"/>
              <a:gd name="connsiteY4" fmla="*/ 419100 h 1651282"/>
              <a:gd name="connsiteX5" fmla="*/ 80645 w 6368905"/>
              <a:gd name="connsiteY5" fmla="*/ 419100 h 1651282"/>
              <a:gd name="connsiteX6" fmla="*/ 161290 w 6368905"/>
              <a:gd name="connsiteY6" fmla="*/ 419100 h 1651282"/>
              <a:gd name="connsiteX7" fmla="*/ 161290 w 6368905"/>
              <a:gd name="connsiteY7" fmla="*/ 1064260 h 1651282"/>
              <a:gd name="connsiteX8" fmla="*/ 80645 w 6368905"/>
              <a:gd name="connsiteY8" fmla="*/ 1064260 h 1651282"/>
              <a:gd name="connsiteX9" fmla="*/ 80645 w 6368905"/>
              <a:gd name="connsiteY9" fmla="*/ 419100 h 1651282"/>
              <a:gd name="connsiteX10" fmla="*/ 201613 w 6368905"/>
              <a:gd name="connsiteY10" fmla="*/ 419100 h 1651282"/>
              <a:gd name="connsiteX11" fmla="*/ 5429105 w 6368905"/>
              <a:gd name="connsiteY11" fmla="*/ 419100 h 1651282"/>
              <a:gd name="connsiteX12" fmla="*/ 5002385 w 6368905"/>
              <a:gd name="connsiteY12" fmla="*/ 35560 h 1651282"/>
              <a:gd name="connsiteX13" fmla="*/ 6368905 w 6368905"/>
              <a:gd name="connsiteY13" fmla="*/ 0 h 1651282"/>
              <a:gd name="connsiteX14" fmla="*/ 5906625 w 6368905"/>
              <a:gd name="connsiteY14" fmla="*/ 1539240 h 1651282"/>
              <a:gd name="connsiteX15" fmla="*/ 5429105 w 6368905"/>
              <a:gd name="connsiteY15" fmla="*/ 1064260 h 1651282"/>
              <a:gd name="connsiteX16" fmla="*/ 201613 w 6368905"/>
              <a:gd name="connsiteY16" fmla="*/ 1064260 h 1651282"/>
              <a:gd name="connsiteX17" fmla="*/ 201613 w 6368905"/>
              <a:gd name="connsiteY17" fmla="*/ 419100 h 1651282"/>
              <a:gd name="connsiteX0" fmla="*/ 0 w 6368905"/>
              <a:gd name="connsiteY0" fmla="*/ 419100 h 1651282"/>
              <a:gd name="connsiteX1" fmla="*/ 40323 w 6368905"/>
              <a:gd name="connsiteY1" fmla="*/ 419100 h 1651282"/>
              <a:gd name="connsiteX2" fmla="*/ 40323 w 6368905"/>
              <a:gd name="connsiteY2" fmla="*/ 1064260 h 1651282"/>
              <a:gd name="connsiteX3" fmla="*/ 0 w 6368905"/>
              <a:gd name="connsiteY3" fmla="*/ 1064260 h 1651282"/>
              <a:gd name="connsiteX4" fmla="*/ 0 w 6368905"/>
              <a:gd name="connsiteY4" fmla="*/ 419100 h 1651282"/>
              <a:gd name="connsiteX5" fmla="*/ 80645 w 6368905"/>
              <a:gd name="connsiteY5" fmla="*/ 419100 h 1651282"/>
              <a:gd name="connsiteX6" fmla="*/ 161290 w 6368905"/>
              <a:gd name="connsiteY6" fmla="*/ 419100 h 1651282"/>
              <a:gd name="connsiteX7" fmla="*/ 161290 w 6368905"/>
              <a:gd name="connsiteY7" fmla="*/ 1064260 h 1651282"/>
              <a:gd name="connsiteX8" fmla="*/ 80645 w 6368905"/>
              <a:gd name="connsiteY8" fmla="*/ 1064260 h 1651282"/>
              <a:gd name="connsiteX9" fmla="*/ 80645 w 6368905"/>
              <a:gd name="connsiteY9" fmla="*/ 419100 h 1651282"/>
              <a:gd name="connsiteX10" fmla="*/ 201613 w 6368905"/>
              <a:gd name="connsiteY10" fmla="*/ 419100 h 1651282"/>
              <a:gd name="connsiteX11" fmla="*/ 5429105 w 6368905"/>
              <a:gd name="connsiteY11" fmla="*/ 419100 h 1651282"/>
              <a:gd name="connsiteX12" fmla="*/ 5002385 w 6368905"/>
              <a:gd name="connsiteY12" fmla="*/ 35560 h 1651282"/>
              <a:gd name="connsiteX13" fmla="*/ 6368905 w 6368905"/>
              <a:gd name="connsiteY13" fmla="*/ 0 h 1651282"/>
              <a:gd name="connsiteX14" fmla="*/ 5906625 w 6368905"/>
              <a:gd name="connsiteY14" fmla="*/ 1539240 h 1651282"/>
              <a:gd name="connsiteX15" fmla="*/ 5429105 w 6368905"/>
              <a:gd name="connsiteY15" fmla="*/ 1064260 h 1651282"/>
              <a:gd name="connsiteX16" fmla="*/ 201613 w 6368905"/>
              <a:gd name="connsiteY16" fmla="*/ 1064260 h 1651282"/>
              <a:gd name="connsiteX17" fmla="*/ 201613 w 6368905"/>
              <a:gd name="connsiteY17" fmla="*/ 419100 h 1651282"/>
              <a:gd name="connsiteX0" fmla="*/ 0 w 6368905"/>
              <a:gd name="connsiteY0" fmla="*/ 419100 h 1651282"/>
              <a:gd name="connsiteX1" fmla="*/ 40323 w 6368905"/>
              <a:gd name="connsiteY1" fmla="*/ 419100 h 1651282"/>
              <a:gd name="connsiteX2" fmla="*/ 40323 w 6368905"/>
              <a:gd name="connsiteY2" fmla="*/ 1064260 h 1651282"/>
              <a:gd name="connsiteX3" fmla="*/ 0 w 6368905"/>
              <a:gd name="connsiteY3" fmla="*/ 1064260 h 1651282"/>
              <a:gd name="connsiteX4" fmla="*/ 0 w 6368905"/>
              <a:gd name="connsiteY4" fmla="*/ 419100 h 1651282"/>
              <a:gd name="connsiteX5" fmla="*/ 80645 w 6368905"/>
              <a:gd name="connsiteY5" fmla="*/ 419100 h 1651282"/>
              <a:gd name="connsiteX6" fmla="*/ 161290 w 6368905"/>
              <a:gd name="connsiteY6" fmla="*/ 419100 h 1651282"/>
              <a:gd name="connsiteX7" fmla="*/ 161290 w 6368905"/>
              <a:gd name="connsiteY7" fmla="*/ 1064260 h 1651282"/>
              <a:gd name="connsiteX8" fmla="*/ 80645 w 6368905"/>
              <a:gd name="connsiteY8" fmla="*/ 1064260 h 1651282"/>
              <a:gd name="connsiteX9" fmla="*/ 80645 w 6368905"/>
              <a:gd name="connsiteY9" fmla="*/ 419100 h 1651282"/>
              <a:gd name="connsiteX10" fmla="*/ 201613 w 6368905"/>
              <a:gd name="connsiteY10" fmla="*/ 419100 h 1651282"/>
              <a:gd name="connsiteX11" fmla="*/ 5185265 w 6368905"/>
              <a:gd name="connsiteY11" fmla="*/ 591820 h 1651282"/>
              <a:gd name="connsiteX12" fmla="*/ 5002385 w 6368905"/>
              <a:gd name="connsiteY12" fmla="*/ 35560 h 1651282"/>
              <a:gd name="connsiteX13" fmla="*/ 6368905 w 6368905"/>
              <a:gd name="connsiteY13" fmla="*/ 0 h 1651282"/>
              <a:gd name="connsiteX14" fmla="*/ 5906625 w 6368905"/>
              <a:gd name="connsiteY14" fmla="*/ 1539240 h 1651282"/>
              <a:gd name="connsiteX15" fmla="*/ 5429105 w 6368905"/>
              <a:gd name="connsiteY15" fmla="*/ 1064260 h 1651282"/>
              <a:gd name="connsiteX16" fmla="*/ 201613 w 6368905"/>
              <a:gd name="connsiteY16" fmla="*/ 1064260 h 1651282"/>
              <a:gd name="connsiteX17" fmla="*/ 201613 w 6368905"/>
              <a:gd name="connsiteY17" fmla="*/ 419100 h 1651282"/>
              <a:gd name="connsiteX0" fmla="*/ 0 w 6368905"/>
              <a:gd name="connsiteY0" fmla="*/ 419100 h 1651282"/>
              <a:gd name="connsiteX1" fmla="*/ 40323 w 6368905"/>
              <a:gd name="connsiteY1" fmla="*/ 419100 h 1651282"/>
              <a:gd name="connsiteX2" fmla="*/ 40323 w 6368905"/>
              <a:gd name="connsiteY2" fmla="*/ 1064260 h 1651282"/>
              <a:gd name="connsiteX3" fmla="*/ 0 w 6368905"/>
              <a:gd name="connsiteY3" fmla="*/ 1064260 h 1651282"/>
              <a:gd name="connsiteX4" fmla="*/ 0 w 6368905"/>
              <a:gd name="connsiteY4" fmla="*/ 419100 h 1651282"/>
              <a:gd name="connsiteX5" fmla="*/ 80645 w 6368905"/>
              <a:gd name="connsiteY5" fmla="*/ 419100 h 1651282"/>
              <a:gd name="connsiteX6" fmla="*/ 161290 w 6368905"/>
              <a:gd name="connsiteY6" fmla="*/ 419100 h 1651282"/>
              <a:gd name="connsiteX7" fmla="*/ 161290 w 6368905"/>
              <a:gd name="connsiteY7" fmla="*/ 1064260 h 1651282"/>
              <a:gd name="connsiteX8" fmla="*/ 80645 w 6368905"/>
              <a:gd name="connsiteY8" fmla="*/ 1064260 h 1651282"/>
              <a:gd name="connsiteX9" fmla="*/ 80645 w 6368905"/>
              <a:gd name="connsiteY9" fmla="*/ 419100 h 1651282"/>
              <a:gd name="connsiteX10" fmla="*/ 201613 w 6368905"/>
              <a:gd name="connsiteY10" fmla="*/ 419100 h 1651282"/>
              <a:gd name="connsiteX11" fmla="*/ 5185265 w 6368905"/>
              <a:gd name="connsiteY11" fmla="*/ 591820 h 1651282"/>
              <a:gd name="connsiteX12" fmla="*/ 4839825 w 6368905"/>
              <a:gd name="connsiteY12" fmla="*/ 106680 h 1651282"/>
              <a:gd name="connsiteX13" fmla="*/ 6368905 w 6368905"/>
              <a:gd name="connsiteY13" fmla="*/ 0 h 1651282"/>
              <a:gd name="connsiteX14" fmla="*/ 5906625 w 6368905"/>
              <a:gd name="connsiteY14" fmla="*/ 1539240 h 1651282"/>
              <a:gd name="connsiteX15" fmla="*/ 5429105 w 6368905"/>
              <a:gd name="connsiteY15" fmla="*/ 1064260 h 1651282"/>
              <a:gd name="connsiteX16" fmla="*/ 201613 w 6368905"/>
              <a:gd name="connsiteY16" fmla="*/ 1064260 h 1651282"/>
              <a:gd name="connsiteX17" fmla="*/ 201613 w 6368905"/>
              <a:gd name="connsiteY17" fmla="*/ 419100 h 165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68905" h="1651282">
                <a:moveTo>
                  <a:pt x="0" y="419100"/>
                </a:moveTo>
                <a:lnTo>
                  <a:pt x="40323" y="419100"/>
                </a:lnTo>
                <a:lnTo>
                  <a:pt x="40323" y="1064260"/>
                </a:lnTo>
                <a:lnTo>
                  <a:pt x="0" y="1064260"/>
                </a:lnTo>
                <a:lnTo>
                  <a:pt x="0" y="419100"/>
                </a:lnTo>
                <a:close/>
                <a:moveTo>
                  <a:pt x="80645" y="419100"/>
                </a:moveTo>
                <a:lnTo>
                  <a:pt x="161290" y="419100"/>
                </a:lnTo>
                <a:lnTo>
                  <a:pt x="161290" y="1064260"/>
                </a:lnTo>
                <a:lnTo>
                  <a:pt x="80645" y="1064260"/>
                </a:lnTo>
                <a:lnTo>
                  <a:pt x="80645" y="419100"/>
                </a:lnTo>
                <a:close/>
                <a:moveTo>
                  <a:pt x="201613" y="419100"/>
                </a:moveTo>
                <a:cubicBezTo>
                  <a:pt x="1944110" y="419100"/>
                  <a:pt x="3615488" y="1465580"/>
                  <a:pt x="5185265" y="591820"/>
                </a:cubicBezTo>
                <a:lnTo>
                  <a:pt x="4839825" y="106680"/>
                </a:lnTo>
                <a:lnTo>
                  <a:pt x="6368905" y="0"/>
                </a:lnTo>
                <a:lnTo>
                  <a:pt x="5906625" y="1539240"/>
                </a:lnTo>
                <a:lnTo>
                  <a:pt x="5429105" y="1064260"/>
                </a:lnTo>
                <a:cubicBezTo>
                  <a:pt x="3717088" y="2385060"/>
                  <a:pt x="1944110" y="1064260"/>
                  <a:pt x="201613" y="1064260"/>
                </a:cubicBezTo>
                <a:lnTo>
                  <a:pt x="201613" y="41910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IN" sz="24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en-IN" sz="2400" b="1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 What I did</a:t>
            </a:r>
          </a:p>
        </p:txBody>
      </p:sp>
    </p:spTree>
    <p:extLst>
      <p:ext uri="{BB962C8B-B14F-4D97-AF65-F5344CB8AC3E}">
        <p14:creationId xmlns:p14="http://schemas.microsoft.com/office/powerpoint/2010/main" val="224825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3E0892-9DFC-1EE2-2FA5-FE77B7340297}"/>
              </a:ext>
            </a:extLst>
          </p:cNvPr>
          <p:cNvSpPr txBox="1"/>
          <p:nvPr/>
        </p:nvSpPr>
        <p:spPr>
          <a:xfrm>
            <a:off x="1914272" y="2145698"/>
            <a:ext cx="8631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Aharoni" panose="02010803020104030203" pitchFamily="2" charset="-79"/>
                <a:cs typeface="Aharoni" panose="02010803020104030203" pitchFamily="2" charset="-79"/>
              </a:rPr>
              <a:t>Let Us Now Discuss The 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solutions to the questions With SQL queries</a:t>
            </a:r>
            <a:endParaRPr lang="en-IN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394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0755-8E55-CB47-D1AC-F1FC8CAD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0" y="0"/>
            <a:ext cx="3547533" cy="1618396"/>
          </a:xfrm>
        </p:spPr>
        <p:txBody>
          <a:bodyPr/>
          <a:lstStyle/>
          <a:p>
            <a:r>
              <a:rPr lang="en-US" dirty="0"/>
              <a:t>Q1. Write a code to check NULL values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E2FF41D-DC5F-22BC-5B0A-A4FC24241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45873"/>
            <a:ext cx="3547533" cy="36003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* FROM corona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where Province is null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or country is null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or latitude is null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or longitude is null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or date is null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or confirmed is null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or deaths is null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or recovered is null;</a:t>
            </a:r>
            <a:endParaRPr lang="en-IN" sz="1600" dirty="0">
              <a:solidFill>
                <a:schemeClr val="accent3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dirty="0"/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F20BA3E7-64BD-3359-CBF0-A2CE9F52A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58" r="54979" b="16633"/>
          <a:stretch/>
        </p:blipFill>
        <p:spPr>
          <a:xfrm>
            <a:off x="4778001" y="3272618"/>
            <a:ext cx="7142895" cy="18427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016E57-03E6-0763-32B6-E6EF45FAFAAB}"/>
              </a:ext>
            </a:extLst>
          </p:cNvPr>
          <p:cNvSpPr txBox="1"/>
          <p:nvPr/>
        </p:nvSpPr>
        <p:spPr>
          <a:xfrm>
            <a:off x="7454236" y="2412540"/>
            <a:ext cx="131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Result</a:t>
            </a:r>
            <a:endParaRPr lang="en-IN" sz="24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2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BAC6C-29D7-E598-721D-897FD6A9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88" y="947606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Q2. If NULL values are present, update them with zeros for all columns.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5036-878E-8261-D61D-264371BD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818" y="875030"/>
            <a:ext cx="5158622" cy="4866899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200" dirty="0"/>
              <a:t>In the Data set </a:t>
            </a:r>
            <a:r>
              <a:rPr lang="en-US" sz="4200" b="1" dirty="0"/>
              <a:t>No null Values </a:t>
            </a:r>
            <a:r>
              <a:rPr lang="en-US" sz="4200" dirty="0"/>
              <a:t>found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FE9E62-4D3F-1959-79AB-11FDECB23D1E}"/>
              </a:ext>
            </a:extLst>
          </p:cNvPr>
          <p:cNvSpPr/>
          <p:nvPr/>
        </p:nvSpPr>
        <p:spPr>
          <a:xfrm>
            <a:off x="6869271" y="2030491"/>
            <a:ext cx="5322729" cy="2554639"/>
          </a:xfrm>
          <a:prstGeom prst="ellipse">
            <a:avLst/>
          </a:prstGeom>
          <a:noFill/>
          <a:ln>
            <a:solidFill>
              <a:schemeClr val="tx2">
                <a:lumMod val="9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69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A2F6-9D7D-7344-3E7C-9707E4B9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91" y="120968"/>
            <a:ext cx="3547533" cy="1618396"/>
          </a:xfrm>
        </p:spPr>
        <p:txBody>
          <a:bodyPr/>
          <a:lstStyle/>
          <a:p>
            <a:r>
              <a:rPr lang="en-US" dirty="0"/>
              <a:t>Q3. check total number of rows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28970-AA51-779A-B62B-961CCD13B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94" t="54953" r="60359" b="13654"/>
          <a:stretch/>
        </p:blipFill>
        <p:spPr>
          <a:xfrm>
            <a:off x="5235830" y="2295316"/>
            <a:ext cx="6462506" cy="205429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A8F69-7AD5-D8B4-C8AE-C885EE6B6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11" y="2295316"/>
            <a:ext cx="3547533" cy="1758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SQL QUERY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 count(*) as </a:t>
            </a:r>
            <a:r>
              <a:rPr lang="en-US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Total_row_count</a:t>
            </a: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 corona;</a:t>
            </a:r>
            <a:endParaRPr lang="en-IN" sz="1600" dirty="0">
              <a:solidFill>
                <a:schemeClr val="accent3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C9887-A1F7-D6BC-7B61-E8A2A608B6B0}"/>
              </a:ext>
            </a:extLst>
          </p:cNvPr>
          <p:cNvSpPr txBox="1"/>
          <p:nvPr/>
        </p:nvSpPr>
        <p:spPr>
          <a:xfrm>
            <a:off x="7649898" y="1383764"/>
            <a:ext cx="131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rial Rounded MT Bold" panose="020F0704030504030204" pitchFamily="34" charset="0"/>
              </a:rPr>
              <a:t>Result</a:t>
            </a:r>
            <a:endParaRPr lang="en-IN" sz="2400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49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4486</TotalTime>
  <Words>1390</Words>
  <Application>Microsoft Office PowerPoint</Application>
  <PresentationFormat>Widescreen</PresentationFormat>
  <Paragraphs>199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Aharoni</vt:lpstr>
      <vt:lpstr>Aptos Display</vt:lpstr>
      <vt:lpstr>Arial</vt:lpstr>
      <vt:lpstr>Arial Rounded MT Bold</vt:lpstr>
      <vt:lpstr>Century Gothic</vt:lpstr>
      <vt:lpstr>Wingdings</vt:lpstr>
      <vt:lpstr>Wingdings 2</vt:lpstr>
      <vt:lpstr>Quotable</vt:lpstr>
      <vt:lpstr>Corona Virus Analysis With SQL</vt:lpstr>
      <vt:lpstr>Contents</vt:lpstr>
      <vt:lpstr>Project Overview</vt:lpstr>
      <vt:lpstr>Dataset description</vt:lpstr>
      <vt:lpstr>Data Exploration and analysis </vt:lpstr>
      <vt:lpstr>PowerPoint Presentation</vt:lpstr>
      <vt:lpstr>Q1. Write a code to check NULL values</vt:lpstr>
      <vt:lpstr>Q2. If NULL values are present, update them with zeros for all columns. </vt:lpstr>
      <vt:lpstr>Q3. check total number of rows</vt:lpstr>
      <vt:lpstr>Q4. Check what is start_date and end_date</vt:lpstr>
      <vt:lpstr>Q5. Number of month present in dataset</vt:lpstr>
      <vt:lpstr>Q6. Find monthly average for confirmed, deaths, recovered</vt:lpstr>
      <vt:lpstr>Q7. Find most frequent value for confirmed, deaths, recovered each month </vt:lpstr>
      <vt:lpstr> Q8. Find minimum values for confirmed, deaths, recovered per year</vt:lpstr>
      <vt:lpstr>Q9. Find maximum values of confirmed, deaths, recovered per year</vt:lpstr>
      <vt:lpstr>Q10. The total number of case of confirmed, deaths, recovered each month </vt:lpstr>
      <vt:lpstr>Q11. Check how corona virus spread out with respect to confirmed case (Eg.: total confirmed cases, their average, variance &amp; STDEV ) </vt:lpstr>
      <vt:lpstr>Q12. Check how corona virus spread out with respect to death case per month (Eg.: total confirmed cases, their average, variance &amp; STDEV )</vt:lpstr>
      <vt:lpstr>Q13. Check how corona virus spread out with respect to recovered case (Eg.: total confirmed cases, their average, variance &amp; STDEV )</vt:lpstr>
      <vt:lpstr>Q14. Find Country having highest number of the Confirmed case</vt:lpstr>
      <vt:lpstr>Q15. Find Country having lowest number of the death case</vt:lpstr>
      <vt:lpstr>Q16. Find top 5 countries having highest recovered case </vt:lpstr>
      <vt:lpstr> Key Findings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jinu kester</dc:creator>
  <cp:lastModifiedBy>jinu kester</cp:lastModifiedBy>
  <cp:revision>24</cp:revision>
  <dcterms:created xsi:type="dcterms:W3CDTF">2024-07-02T11:06:32Z</dcterms:created>
  <dcterms:modified xsi:type="dcterms:W3CDTF">2024-07-07T20:19:28Z</dcterms:modified>
</cp:coreProperties>
</file>