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300" r:id="rId5"/>
    <p:sldId id="279" r:id="rId6"/>
    <p:sldId id="281" r:id="rId7"/>
    <p:sldId id="305" r:id="rId8"/>
    <p:sldId id="303" r:id="rId9"/>
    <p:sldId id="278" r:id="rId10"/>
    <p:sldId id="310" r:id="rId11"/>
    <p:sldId id="297" r:id="rId12"/>
    <p:sldId id="306" r:id="rId13"/>
    <p:sldId id="287" r:id="rId14"/>
    <p:sldId id="283" r:id="rId15"/>
    <p:sldId id="307" r:id="rId16"/>
    <p:sldId id="284" r:id="rId17"/>
    <p:sldId id="263" r:id="rId18"/>
    <p:sldId id="264" r:id="rId19"/>
    <p:sldId id="288" r:id="rId20"/>
    <p:sldId id="302" r:id="rId21"/>
    <p:sldId id="291" r:id="rId22"/>
    <p:sldId id="304" r:id="rId23"/>
    <p:sldId id="265" r:id="rId24"/>
    <p:sldId id="301" r:id="rId25"/>
    <p:sldId id="299" r:id="rId26"/>
    <p:sldId id="290" r:id="rId27"/>
    <p:sldId id="298" r:id="rId28"/>
    <p:sldId id="289" r:id="rId29"/>
    <p:sldId id="296" r:id="rId30"/>
    <p:sldId id="266" r:id="rId31"/>
    <p:sldId id="308" r:id="rId32"/>
    <p:sldId id="309" r:id="rId33"/>
    <p:sldId id="274" r:id="rId34"/>
    <p:sldId id="277" r:id="rId35"/>
    <p:sldId id="276" r:id="rId36"/>
    <p:sldId id="292" r:id="rId37"/>
    <p:sldId id="294" r:id="rId38"/>
  </p:sldIdLst>
  <p:sldSz cx="12192000" cy="6858000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나눔스퀘어" panose="020B0600000101010101" pitchFamily="50" charset="-127"/>
      <p:regular r:id="rId41"/>
    </p:embeddedFont>
    <p:embeddedFont>
      <p:font typeface="나눔스퀘어 Bold" panose="020B0600000101010101" pitchFamily="50" charset="-127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함초롬바탕" panose="02030604000101010101" pitchFamily="18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우" initials="김" lastIdx="1" clrIdx="0">
    <p:extLst>
      <p:ext uri="{19B8F6BF-5375-455C-9EA6-DF929625EA0E}">
        <p15:presenceInfo xmlns:p15="http://schemas.microsoft.com/office/powerpoint/2012/main" userId="김진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1B1"/>
    <a:srgbClr val="67C16E"/>
    <a:srgbClr val="DC3E3C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76064" autoAdjust="0"/>
  </p:normalViewPr>
  <p:slideViewPr>
    <p:cSldViewPr snapToGrid="0">
      <p:cViewPr varScale="1">
        <p:scale>
          <a:sx n="61" d="100"/>
          <a:sy n="61" d="100"/>
        </p:scale>
        <p:origin x="15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dPt>
            <c:idx val="0"/>
            <c:bubble3D val="0"/>
            <c:spPr>
              <a:solidFill>
                <a:srgbClr val="DC3E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D-4040-BCEE-1A4FE2BA082D}"/>
              </c:ext>
            </c:extLst>
          </c:dPt>
          <c:dPt>
            <c:idx val="1"/>
            <c:bubble3D val="0"/>
            <c:spPr>
              <a:solidFill>
                <a:srgbClr val="67C1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AD-4040-BCEE-1A4FE2BA08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E-4D93-BC23-3F6CC8A559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E-4D93-BC23-3F6CC8A559C0}"/>
              </c:ext>
            </c:extLst>
          </c:dPt>
          <c:cat>
            <c:strRef>
              <c:f>Sheet1!$A$2:$A$5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0.64</c:v>
                </c:pt>
                <c:pt idx="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D-4040-BCEE-1A4FE2BA0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67C16E"/>
            </a:solidFill>
          </c:spPr>
          <c:dPt>
            <c:idx val="0"/>
            <c:bubble3D val="0"/>
            <c:spPr>
              <a:solidFill>
                <a:srgbClr val="DC3E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AB-4966-AFFC-19CC37D926E0}"/>
              </c:ext>
            </c:extLst>
          </c:dPt>
          <c:dPt>
            <c:idx val="1"/>
            <c:bubble3D val="0"/>
            <c:spPr>
              <a:solidFill>
                <a:srgbClr val="67C1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AB-4966-AFFC-19CC37D926E0}"/>
              </c:ext>
            </c:extLst>
          </c:dPt>
          <c:dPt>
            <c:idx val="2"/>
            <c:bubble3D val="0"/>
            <c:spPr>
              <a:solidFill>
                <a:srgbClr val="67C1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AB-4966-AFFC-19CC37D926E0}"/>
              </c:ext>
            </c:extLst>
          </c:dPt>
          <c:dPt>
            <c:idx val="3"/>
            <c:bubble3D val="0"/>
            <c:spPr>
              <a:solidFill>
                <a:srgbClr val="67C1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AB-4966-AFFC-19CC37D926E0}"/>
              </c:ext>
            </c:extLst>
          </c:dPt>
          <c:cat>
            <c:strRef>
              <c:f>Sheet1!$A$2:$A$5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D-4040-BCEE-1A4FE2BA0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dPt>
            <c:idx val="0"/>
            <c:bubble3D val="0"/>
            <c:spPr>
              <a:solidFill>
                <a:srgbClr val="DC3E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AB-4966-AFFC-19CC37D926E0}"/>
              </c:ext>
            </c:extLst>
          </c:dPt>
          <c:dPt>
            <c:idx val="1"/>
            <c:bubble3D val="0"/>
            <c:spPr>
              <a:solidFill>
                <a:srgbClr val="67C1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AB-4966-AFFC-19CC37D926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AB-4966-AFFC-19CC37D926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AB-4966-AFFC-19CC37D926E0}"/>
              </c:ext>
            </c:extLst>
          </c:dPt>
          <c:cat>
            <c:strRef>
              <c:f>Sheet1!$A$2:$A$5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0.59</c:v>
                </c:pt>
                <c:pt idx="1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D-4040-BCEE-1A4FE2BA0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0054-672C-4BF3-8EB5-C0DCC3BE0E3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9967-94B1-48C5-859B-B660C887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8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</a:t>
            </a:r>
            <a:r>
              <a:rPr lang="en-US" altLang="ko-KR"/>
              <a:t>, </a:t>
            </a:r>
            <a:r>
              <a:rPr lang="ko-KR" altLang="en-US"/>
              <a:t>저는 연세대학교 미래캠퍼스 경영학부에 재학중인 학부생 김진우입니다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오늘 발표할 연구는 딥러닝을 이용한 암호화폐 도지코인 가격 예측으로</a:t>
            </a:r>
            <a:r>
              <a:rPr lang="en-US" altLang="ko-KR"/>
              <a:t>, </a:t>
            </a:r>
            <a:r>
              <a:rPr lang="ko-KR" altLang="en-US"/>
              <a:t>기존 주식 가격 예측에 사용되었던 차트 이미지 데이터를 사용하는 딥러닝 모델 기반 가격 예측 연구를 암호화폐 중에서도 도지코인의 분당 가격에 사용하여 </a:t>
            </a:r>
            <a:r>
              <a:rPr lang="en-US" altLang="ko-KR"/>
              <a:t>30</a:t>
            </a:r>
            <a:r>
              <a:rPr lang="ko-KR" altLang="en-US"/>
              <a:t>분 동안의 도지코인 분당 가격으로 </a:t>
            </a:r>
            <a:r>
              <a:rPr lang="en-US" altLang="ko-KR"/>
              <a:t>1</a:t>
            </a:r>
            <a:r>
              <a:rPr lang="ko-KR" altLang="en-US"/>
              <a:t>분 뒤 도지코인의 상승과 하락을 예측하는 연구를 진행하였습니다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연구는 시가 고가</a:t>
            </a:r>
            <a:r>
              <a:rPr lang="en-US" altLang="ko-KR"/>
              <a:t>,</a:t>
            </a:r>
            <a:r>
              <a:rPr lang="ko-KR" altLang="en-US"/>
              <a:t>저가</a:t>
            </a:r>
            <a:r>
              <a:rPr lang="en-US" altLang="ko-KR"/>
              <a:t>, </a:t>
            </a:r>
            <a:r>
              <a:rPr lang="ko-KR" altLang="en-US"/>
              <a:t>종가</a:t>
            </a:r>
            <a:r>
              <a:rPr lang="en-US" altLang="ko-KR"/>
              <a:t>, </a:t>
            </a:r>
            <a:r>
              <a:rPr lang="ko-KR" altLang="en-US"/>
              <a:t>거래량 </a:t>
            </a:r>
            <a:r>
              <a:rPr lang="en-US" altLang="ko-KR"/>
              <a:t>OHLCV</a:t>
            </a:r>
            <a:r>
              <a:rPr lang="ko-KR" altLang="en-US"/>
              <a:t>로 이루어진 분봉 데이터인 정형 데이터를 이용한 연구와 캔들스틱 차트 이미지인</a:t>
            </a:r>
            <a:r>
              <a:rPr lang="en-US" altLang="ko-KR"/>
              <a:t> </a:t>
            </a:r>
            <a:r>
              <a:rPr lang="ko-KR" altLang="en-US"/>
              <a:t>비정형 데이터를 이용한 연구</a:t>
            </a:r>
            <a:r>
              <a:rPr lang="en-US" altLang="ko-KR"/>
              <a:t>, </a:t>
            </a:r>
            <a:r>
              <a:rPr lang="ko-KR" altLang="en-US"/>
              <a:t>두가지를 진행하여 비교 분석하였습니다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0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분석기간동안 도지코인의 </a:t>
            </a:r>
            <a:r>
              <a:rPr lang="en-US" altLang="ko-KR"/>
              <a:t>1</a:t>
            </a:r>
            <a:r>
              <a:rPr lang="ko-KR" altLang="en-US"/>
              <a:t>분 거래량과 삼성전자의 하루 거래량을 비교해보았습니다</a:t>
            </a:r>
            <a:r>
              <a:rPr lang="en-US" altLang="ko-KR"/>
              <a:t>. </a:t>
            </a:r>
            <a:r>
              <a:rPr lang="ko-KR" altLang="en-US"/>
              <a:t>도지코인은 </a:t>
            </a:r>
            <a:r>
              <a:rPr lang="en-US" altLang="ko-KR"/>
              <a:t>1</a:t>
            </a:r>
            <a:r>
              <a:rPr lang="ko-KR" altLang="en-US"/>
              <a:t>분 평균 거래량은 약 </a:t>
            </a:r>
            <a:r>
              <a:rPr lang="en-US" altLang="ko-KR"/>
              <a:t>700</a:t>
            </a:r>
            <a:r>
              <a:rPr lang="ko-KR" altLang="en-US"/>
              <a:t>만으로 도지코인의 </a:t>
            </a:r>
            <a:r>
              <a:rPr lang="en-US" altLang="ko-KR"/>
              <a:t>2</a:t>
            </a:r>
            <a:r>
              <a:rPr lang="ko-KR" altLang="en-US"/>
              <a:t>분 거래량이 삼성전자의 하루 평균 거래량 </a:t>
            </a:r>
            <a:r>
              <a:rPr lang="en-US" altLang="ko-KR"/>
              <a:t>1200</a:t>
            </a:r>
            <a:r>
              <a:rPr lang="ko-KR" altLang="en-US"/>
              <a:t>만보다 클만큼 도지코인의 단기 변동량이 큰 것을 확인할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7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따라서 해당 연구에서는 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OHLCV 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정형 데이터를 입력값으로 사용하는 딥러닝 모델과 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Candlestick chart 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이미지 데이터를 입력값을 사용하는 딥러닝 모델을 가지고 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DOGE COIN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의 가격 등락 예측하고 비교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분석하는 연구를 진행하였습니다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Doge coin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의 높은 거래량을 근거로 분봉 데이터를 사용하였으며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과거 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분 동안의 가격 데이터를 통해 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분 뒤의 상승과 하락을 예측하는 연구를 진행하였습니다</a:t>
            </a: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15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reiew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입니다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암호화폐에 대한 최신 선행연구들을 표로 정리해보았는데요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3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2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서론에서 말씀드렸던 것과 같이 선행연구들은 주로 과거 주가 예측에 사용되었던 모델들을 암호화폐에 적용시켜 가격을 예측하자 시도하고있었고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정형 데이터인 가격 데이터를 입력값으로 머신러닝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딥러닝 모델에 입력하여 예측하는 연구에서 최근에는 텍스트 마이닝을 통한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SNS, 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뉴스 데이터의 감성 수치를 이용한 예측이 주로 진행되고 있었습니다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0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다음 비정형 데이터 중 차트 이미지를 데이터 입력값으로 사용하는 선행 연구를 정리한 표입니다</a:t>
            </a:r>
            <a:r>
              <a:rPr lang="en-US" altLang="ko-KR"/>
              <a:t>. </a:t>
            </a:r>
            <a:r>
              <a:rPr lang="ko-KR" altLang="en-US"/>
              <a:t>암호화폐 가격 예측에는 아직 이미지 데이터를 사용한 연구를 찾기 힘들었고</a:t>
            </a:r>
            <a:r>
              <a:rPr lang="en-US" altLang="ko-KR"/>
              <a:t>, </a:t>
            </a:r>
            <a:r>
              <a:rPr lang="ko-KR" altLang="en-US"/>
              <a:t>주식 가격 예측에는 </a:t>
            </a:r>
            <a:r>
              <a:rPr lang="en-US" altLang="ko-KR"/>
              <a:t>2017</a:t>
            </a:r>
            <a:r>
              <a:rPr lang="ko-KR" altLang="en-US"/>
              <a:t>년 이후 자주 사용되고 있는 것을 확인할 수 있었습니다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7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이미지 데이터를 사용한 연구들은 대부분 이미지 학습에 특화된 합성공 신경망 모델을 사용하거나</a:t>
            </a:r>
            <a:r>
              <a:rPr lang="en-US" altLang="ko-KR"/>
              <a:t>, CNN</a:t>
            </a:r>
            <a:r>
              <a:rPr lang="ko-KR" altLang="en-US"/>
              <a:t>에 </a:t>
            </a:r>
            <a:r>
              <a:rPr lang="en-US" altLang="ko-KR"/>
              <a:t>LSTM, BLSTM, </a:t>
            </a:r>
            <a:r>
              <a:rPr lang="ko-KR" altLang="en-US"/>
              <a:t>오토 인코더등을 결합 모델을 사용하여 주식 등락을 예측하는 연구를 진행하였습니다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3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연구에서 사용한 데이터에 대한 정보입니다</a:t>
            </a:r>
            <a:r>
              <a:rPr lang="en-US" altLang="ko-KR"/>
              <a:t>. </a:t>
            </a:r>
            <a:r>
              <a:rPr lang="ko-KR" altLang="en-US"/>
              <a:t>데이터 소스는 업비트 </a:t>
            </a:r>
            <a:r>
              <a:rPr lang="en-US" altLang="ko-KR"/>
              <a:t>API</a:t>
            </a:r>
            <a:r>
              <a:rPr lang="ko-KR" altLang="en-US"/>
              <a:t>를 통해 도지 코인의 분봉 데이터를 가져와 사용하였으며</a:t>
            </a:r>
            <a:r>
              <a:rPr lang="en-US" altLang="ko-KR"/>
              <a:t>, </a:t>
            </a:r>
            <a:r>
              <a:rPr lang="ko-KR" altLang="en-US"/>
              <a:t>데이터 기간은 </a:t>
            </a:r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월 </a:t>
            </a:r>
            <a:r>
              <a:rPr lang="en-US" altLang="ko-KR"/>
              <a:t>12</a:t>
            </a:r>
            <a:r>
              <a:rPr lang="ko-KR" altLang="en-US"/>
              <a:t>일 부터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12</a:t>
            </a:r>
            <a:r>
              <a:rPr lang="ko-KR" altLang="en-US"/>
              <a:t>일 까지</a:t>
            </a:r>
            <a:r>
              <a:rPr lang="en-US" altLang="ko-KR"/>
              <a:t>, 31</a:t>
            </a:r>
            <a:r>
              <a:rPr lang="ko-KR" altLang="en-US"/>
              <a:t>일</a:t>
            </a:r>
            <a:r>
              <a:rPr lang="en-US" altLang="ko-KR"/>
              <a:t>, 44400</a:t>
            </a:r>
            <a:r>
              <a:rPr lang="ko-KR" altLang="en-US"/>
              <a:t>분의 데이터를 사용하였습니다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가격의 증감을 예측하기위해 레이블링도 하였는데요</a:t>
            </a:r>
            <a:r>
              <a:rPr lang="en-US" altLang="ko-KR"/>
              <a:t>, </a:t>
            </a:r>
            <a:r>
              <a:rPr lang="ko-KR" altLang="en-US"/>
              <a:t>다음날 종가가 시가보다 클시 상승 레이블인 </a:t>
            </a:r>
            <a:r>
              <a:rPr lang="en-US" altLang="ko-KR"/>
              <a:t>1</a:t>
            </a:r>
            <a:r>
              <a:rPr lang="ko-KR" altLang="en-US"/>
              <a:t>을</a:t>
            </a:r>
            <a:r>
              <a:rPr lang="en-US" altLang="ko-KR"/>
              <a:t>, </a:t>
            </a:r>
            <a:r>
              <a:rPr lang="ko-KR" altLang="en-US"/>
              <a:t>작을 시 하락 레이블인 </a:t>
            </a:r>
            <a:r>
              <a:rPr lang="en-US" altLang="ko-KR"/>
              <a:t>0</a:t>
            </a:r>
            <a:r>
              <a:rPr lang="ko-KR" altLang="en-US"/>
              <a:t>을 부여하였습니다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2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사용한 분봉 데이터의 기술 통계량입니다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사용한 도지코인의 종가 그래프와 레이블의 비율입니다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종가 그래프는 상승과 하락을 반복하며 상승하는 추세를 보이고 있지만</a:t>
            </a:r>
            <a:r>
              <a:rPr lang="en-US" altLang="ko-KR"/>
              <a:t>, </a:t>
            </a:r>
            <a:r>
              <a:rPr lang="ko-KR" altLang="en-US"/>
              <a:t>레이블의 분포를 살펴보면 전체적으로 하락이 </a:t>
            </a:r>
            <a:r>
              <a:rPr lang="en-US" altLang="ko-KR"/>
              <a:t>64%</a:t>
            </a:r>
            <a:r>
              <a:rPr lang="ko-KR" altLang="en-US"/>
              <a:t>를 차지하고 있어 레이블의 조금 불균형 한것을 확인할 수 있습니다</a:t>
            </a:r>
            <a:r>
              <a:rPr lang="en-US" altLang="ko-KR"/>
              <a:t>. Test </a:t>
            </a:r>
            <a:r>
              <a:rPr lang="ko-KR" altLang="en-US"/>
              <a:t>데이터의 레이블은 상승 </a:t>
            </a:r>
            <a:r>
              <a:rPr lang="en-US" altLang="ko-KR"/>
              <a:t>41 </a:t>
            </a:r>
            <a:r>
              <a:rPr lang="ko-KR" altLang="en-US"/>
              <a:t>하락 </a:t>
            </a:r>
            <a:r>
              <a:rPr lang="en-US" altLang="ko-KR"/>
              <a:t>59 </a:t>
            </a:r>
            <a:r>
              <a:rPr lang="ko-KR" altLang="en-US"/>
              <a:t>퍼센트였습니다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0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 순서는 다음과 같습니다</a:t>
            </a:r>
            <a:r>
              <a:rPr lang="en-US" altLang="ko-KR"/>
              <a:t>. Introduction</a:t>
            </a:r>
            <a:r>
              <a:rPr lang="ko-KR" altLang="en-US"/>
              <a:t>을 한 뒤 </a:t>
            </a:r>
            <a:r>
              <a:rPr lang="en-US" altLang="ko-KR"/>
              <a:t>Literature review</a:t>
            </a:r>
            <a:r>
              <a:rPr lang="ko-KR" altLang="en-US"/>
              <a:t>에 대해서 말씀드리고</a:t>
            </a:r>
            <a:r>
              <a:rPr lang="en-US" altLang="ko-KR"/>
              <a:t>, </a:t>
            </a:r>
            <a:r>
              <a:rPr lang="ko-KR" altLang="en-US"/>
              <a:t>연구에 사용한 </a:t>
            </a:r>
            <a:r>
              <a:rPr lang="en-US" altLang="ko-KR"/>
              <a:t>Data, Methodology</a:t>
            </a:r>
            <a:r>
              <a:rPr lang="ko-KR" altLang="en-US"/>
              <a:t>와 최종적으로 실증 분석 결과 </a:t>
            </a:r>
            <a:r>
              <a:rPr lang="en-US" altLang="ko-KR"/>
              <a:t>conclusion</a:t>
            </a:r>
            <a:r>
              <a:rPr lang="ko-KR" altLang="en-US"/>
              <a:t>에 대해 말씀드리겠습니다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28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정형 데이터 기반 연구에 사용한 데이터 셋 예시입니다</a:t>
            </a:r>
            <a:r>
              <a:rPr lang="en-US" altLang="ko-KR"/>
              <a:t>. </a:t>
            </a:r>
            <a:r>
              <a:rPr lang="ko-KR" altLang="en-US"/>
              <a:t>길이는 </a:t>
            </a:r>
            <a:r>
              <a:rPr lang="en-US" altLang="ko-KR"/>
              <a:t>44400</a:t>
            </a:r>
            <a:r>
              <a:rPr lang="ko-KR" altLang="en-US"/>
              <a:t>이고 과거 </a:t>
            </a:r>
            <a:r>
              <a:rPr lang="en-US" altLang="ko-KR"/>
              <a:t>30</a:t>
            </a:r>
            <a:r>
              <a:rPr lang="ko-KR" altLang="en-US"/>
              <a:t>분 데이터를 활용하기 위해 </a:t>
            </a:r>
            <a:r>
              <a:rPr lang="en-US" altLang="ko-KR"/>
              <a:t>window_size</a:t>
            </a:r>
            <a:r>
              <a:rPr lang="ko-KR" altLang="en-US"/>
              <a:t>와 </a:t>
            </a:r>
            <a:r>
              <a:rPr lang="en-US" altLang="ko-KR"/>
              <a:t>sequence_length</a:t>
            </a:r>
            <a:r>
              <a:rPr lang="ko-KR" altLang="en-US"/>
              <a:t>를 </a:t>
            </a:r>
            <a:r>
              <a:rPr lang="en-US" altLang="ko-KR"/>
              <a:t>30</a:t>
            </a:r>
            <a:r>
              <a:rPr lang="ko-KR" altLang="en-US"/>
              <a:t>으로 설정하였습니다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4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비정형 데이터 분석 중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CNN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에 사용한 데이터셋에 대한 정보입니다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 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총 길이는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44439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이고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하잇과 윗뜨는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48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로 설정하였습니다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또한 상승시 초록색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하락시 빨간색 그래프를 나타내기위해 이미지의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depth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으로 설정하여 한 이미지에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30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개의 캔들스틱이 저장될 수 있도록 하였습니다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68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CNN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결합 모델에 사용한 데이터 셋입니다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 5D tensor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데이터를 필요로 하기 때문에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CNN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에 사용한 데이터에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30 Frame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을 설정하여 다음과 같이 사용하였습니다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연구에 사용한 모델들에 대해서 간단하게 소개드리겠습니다</a:t>
            </a:r>
            <a:r>
              <a:rPr lang="en-US" altLang="ko-KR"/>
              <a:t>. </a:t>
            </a:r>
            <a:r>
              <a:rPr lang="ko-KR" altLang="en-US"/>
              <a:t>전통신경망 모델인 </a:t>
            </a:r>
            <a:r>
              <a:rPr lang="en-US" altLang="ko-KR"/>
              <a:t>ANN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6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이미지에 특화된 </a:t>
            </a:r>
            <a:r>
              <a:rPr lang="en-US" altLang="ko-KR"/>
              <a:t>CNN </a:t>
            </a:r>
            <a:r>
              <a:rPr lang="ko-KR" altLang="en-US"/>
              <a:t>계열의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87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시계열에 특화된 </a:t>
            </a:r>
            <a:r>
              <a:rPr lang="en-US" altLang="ko-KR"/>
              <a:t>LSTM, BLSTM, GRU </a:t>
            </a:r>
            <a:r>
              <a:rPr lang="ko-KR" altLang="en-US"/>
              <a:t>모델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14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공간 특성에 시계열적 특성까지 고려한 </a:t>
            </a:r>
            <a:r>
              <a:rPr lang="en-US" altLang="ko-KR"/>
              <a:t>CNN </a:t>
            </a:r>
            <a:r>
              <a:rPr lang="ko-KR" altLang="en-US"/>
              <a:t>결합모델을 사용하였습니다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79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연구 모형입니다</a:t>
            </a:r>
            <a:r>
              <a:rPr lang="en-US" altLang="ko-KR"/>
              <a:t>. </a:t>
            </a:r>
            <a:r>
              <a:rPr lang="ko-KR" altLang="en-US"/>
              <a:t>데이터를 추출하고 전처리한 뒤 모델링</a:t>
            </a:r>
            <a:r>
              <a:rPr lang="en-US" altLang="ko-KR"/>
              <a:t>, </a:t>
            </a:r>
            <a:r>
              <a:rPr lang="ko-KR" altLang="en-US"/>
              <a:t>컴파일 후 학습하고 성과를 비교</a:t>
            </a:r>
            <a:r>
              <a:rPr lang="en-US" altLang="ko-KR"/>
              <a:t>/ </a:t>
            </a:r>
            <a:r>
              <a:rPr lang="ko-KR" altLang="en-US"/>
              <a:t>분석하였습니다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62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실증 분석 결과입니다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사용한 모델들의 하이퍼 파라미터를 다음과 같이 정리하였습니다</a:t>
            </a:r>
            <a:r>
              <a:rPr lang="en-US" altLang="ko-KR"/>
              <a:t>. </a:t>
            </a:r>
            <a:r>
              <a:rPr lang="ko-KR" altLang="en-US"/>
              <a:t>우선 정형 데이터를 사용한 모델들의 하이퍼 파라미터와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65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이미지 데이터를 사용한 모델들의 하이퍼 파라미터입니다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6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연구의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Background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입니다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. 2009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년 사토시 나카모토에 의해 비트코인이 공개된 이후로 다양한 암호화폐가 등장하였고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2021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년을 기점으로 암호화폐 시장은 크게 성장하였습니다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이렇게 암호화폐 시장이 커짐에 따라 경제에서의 암호화폐 역할은 중요하게 되었고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암호화폐 시장 참여자들에게 코인 가격 동향을 예측하는 일은 매우 중요해졌습니다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 최근들어 전세계적으로 빅데이터 및 인공지능 관련 기술을 활용하여 암호화폐의 가격을 예측하려는 연구가 이루어지고 있다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2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연구에 사용한 성과지표입니다</a:t>
            </a:r>
            <a:r>
              <a:rPr lang="en-US" altLang="ko-KR"/>
              <a:t>. </a:t>
            </a:r>
            <a:r>
              <a:rPr lang="ko-KR" altLang="en-US"/>
              <a:t>가격의 증감을 예측하는 대부분의 선행연구들이 정확도를 평가의 척도로 사용했기 때문에</a:t>
            </a:r>
            <a:r>
              <a:rPr lang="en-US" altLang="ko-KR"/>
              <a:t>, </a:t>
            </a:r>
            <a:r>
              <a:rPr lang="ko-KR" altLang="en-US"/>
              <a:t>본 연구에서도 </a:t>
            </a:r>
            <a:r>
              <a:rPr lang="ko-KR" altLang="en-US" sz="12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성과 평가의 척도로 다음날 종가의 상승이냐 아니냐를 맞추는 </a:t>
            </a:r>
            <a:r>
              <a:rPr lang="en-US" altLang="ko-KR" sz="12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BinaryAccuracy</a:t>
            </a:r>
            <a:r>
              <a:rPr lang="ko-KR" altLang="en-US" sz="12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를 사용하였습니다</a:t>
            </a:r>
            <a:r>
              <a:rPr lang="en-US" altLang="ko-KR" sz="12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7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실증분석 결과입니다</a:t>
            </a:r>
            <a:r>
              <a:rPr lang="en-US" altLang="ko-KR"/>
              <a:t>. </a:t>
            </a:r>
            <a:r>
              <a:rPr lang="ko-KR" altLang="en-US"/>
              <a:t>정형데이터 사용한 연구에서는 </a:t>
            </a:r>
            <a:r>
              <a:rPr lang="en-US" altLang="ko-KR"/>
              <a:t>50~60% </a:t>
            </a:r>
            <a:r>
              <a:rPr lang="ko-KR" altLang="en-US"/>
              <a:t>사이의 성과를 보여주었으며 전통시계열 모델보다 시간적 특성을 반영할 수 있는 모델의 성과가 높았습니다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하이퍼파라미터 최적화</a:t>
            </a:r>
            <a:endParaRPr lang="en-US" altLang="ko-KR"/>
          </a:p>
          <a:p>
            <a:r>
              <a:rPr lang="ko-KR" altLang="en-US"/>
              <a:t>데이터 레이블 취우침</a:t>
            </a:r>
            <a:r>
              <a:rPr lang="en-US" altLang="ko-KR"/>
              <a:t>,. </a:t>
            </a:r>
            <a:r>
              <a:rPr lang="ko-KR" altLang="en-US"/>
              <a:t>하락이 많았다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17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이미지 데이터를 사용한 문석 연구 결과입니다</a:t>
            </a:r>
            <a:r>
              <a:rPr lang="en-US" altLang="ko-KR"/>
              <a:t>. 70~80%</a:t>
            </a:r>
            <a:r>
              <a:rPr lang="ko-KR" altLang="en-US"/>
              <a:t>의 성과를 보였으며</a:t>
            </a:r>
            <a:r>
              <a:rPr lang="en-US" altLang="ko-KR"/>
              <a:t>, </a:t>
            </a:r>
            <a:r>
              <a:rPr lang="ko-KR" altLang="en-US"/>
              <a:t>합성공 신경망 단일 모델만 사용한 결과보다</a:t>
            </a:r>
            <a:r>
              <a:rPr lang="en-US" altLang="ko-KR"/>
              <a:t>. </a:t>
            </a:r>
            <a:r>
              <a:rPr lang="ko-KR" altLang="en-US"/>
              <a:t>시계열 특성 까지 반영할 수 있는 </a:t>
            </a:r>
            <a:r>
              <a:rPr lang="en-US" altLang="ko-KR"/>
              <a:t>CNN </a:t>
            </a:r>
            <a:r>
              <a:rPr lang="ko-KR" altLang="en-US"/>
              <a:t>결합모델이 성과가 더 높았고 양방향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모델이 단방향 모델보다 약간 성과가 좋게 나타났습니다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8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따라서</a:t>
            </a:r>
            <a:endParaRPr lang="en-US" altLang="ko-KR" sz="1200">
              <a:solidFill>
                <a:srgbClr val="000000"/>
              </a:solidFill>
              <a:latin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>
              <a:solidFill>
                <a:srgbClr val="000000"/>
              </a:solidFill>
              <a:latin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정형 데이터를 사용한 연구는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50~60%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의 정확도를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이미지 데이터를 사용한 연구는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70~80%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의 정확도를 보여 유의미한 차이를 보였고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</a:pPr>
            <a:endParaRPr lang="en-US" altLang="ko-KR" sz="1200">
              <a:solidFill>
                <a:srgbClr val="000000"/>
              </a:solidFill>
              <a:latin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선행 연구들과 같이 정형 데이터 기반 연구와 이미지 데이터 기반 연구 모두에서 시계열 특성을 고려할 수 있는 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LSTM, GRU </a:t>
            </a:r>
            <a:r>
              <a:rPr lang="ko-KR" altLang="en-US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모델이 성과가 높게 나타났습니다</a:t>
            </a:r>
            <a:r>
              <a:rPr lang="en-US" altLang="ko-KR" sz="12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1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결론입니다</a:t>
            </a:r>
            <a:r>
              <a:rPr lang="en-US" altLang="ko-KR"/>
              <a:t>. </a:t>
            </a:r>
            <a:r>
              <a:rPr lang="ko-KR" altLang="en-US"/>
              <a:t>우선 실증 분석 결과를 리뷰하면 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이미지 데이터를 사용한 연구가 정형 데이터를 사용한 연구보다 좋은 성과를 보였는데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정형 데이터를 사용한 연구는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70%~80%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정확도를 보였고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이는 데이터 레이블의 불균형을 고려하더라도 높은 성과라고 할 수 있습니다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25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기여 부분입니다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본 연구에서는 기존 주식 가격 예측에 사용되었던 차트 이미지 기반 딥러닝 모형들을 코인 가격에 적용시켜보았는데요</a:t>
            </a:r>
            <a:r>
              <a:rPr lang="en-US" altLang="ko-KR"/>
              <a:t>, </a:t>
            </a:r>
            <a:r>
              <a:rPr lang="ko-KR" altLang="en-US"/>
              <a:t>정형데이터를 사용한 연구보다 높은 성과를 보였기 때문에</a:t>
            </a:r>
            <a:r>
              <a:rPr lang="en-US" altLang="ko-KR"/>
              <a:t>, </a:t>
            </a:r>
            <a:r>
              <a:rPr lang="ko-KR" altLang="en-US"/>
              <a:t>향후 진행될 이미지 데이터 기반 후속 연구들의 근거가 될 수 있을 것이라고 기대합니다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최근에 발표되었던 코인 관련 연구를 살펴보게 되면 거의 덱스트 데이터 감성 수치 기반의 연구가 진행되고 있기떄문에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캔들스틱 차트 이미지 데이터를 입력값으로 암호화폐 예측 연구를 진행한 점은 기존 연구들과 차별점이 있습니다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나아가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일봉 데이터를 통해 하루 뒤의 가격 예측 연구과 달리 분봉 데이터를 사용한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 뒤의 가격 예측 연구를 진행한 점도 기존 연구들과 차별점이 있을 것으로 기대됩니다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73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마지막으로 본 연구의 한계점입니다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우선 본 연구는 딥러닝 모델들을 코인 가격 데이터에 최적화시키지 못했다는 한계점이 있습니다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만약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후속 연구를 계속해서 진행하여 하이퍼 파라미터를 충분히 설명할 수 있다면 연구의 정확도는 더욱 높아질 것입니다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2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또한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레이블이 불균형하고 장기적 추세없이 단기 변동성이 심한 암호화폐의 가격 데이터 특성상 다른 기간의 데이터에 본 연구에서 사용한 모델을 적용하여 예측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평가를 진행할 시 그 정확도가 본 연구와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다르게 나올 수 있는 한계가 있습니다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221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3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우선 암호화폐 이전에 주식을 포함한 금융 시장의 가격을 예측하는 연구를 살펴보겠습니다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사용 데이터에 따라 가격 예측 연구를 나누어봤는데요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크게 정형 데이터를 활용한 연구와 비정형 데이터를 활용한 연구로 나뉠 수 있으며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정형 데이터를 사용하는 연구는 시가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고가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저가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종가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거래량 데이터인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OHLVC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를 사용한 연구와 다양한 기술적 지표를 데이터셋에 추가하여 예측하는 연구가 있었습니다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또한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비정형 데이터를 사용하는 연구에는 뉴스 데이터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SNS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데이터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공시자료 데이터 등의 텍스트 데이터를 사용한 연구와 캔들스틱차트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꺽은 선 그래프 등 그래프 이미지를 이미지 데이터로 사용하여 가격의 동향을 예측하는 연구가 있었습니다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3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주식의 가격 예측에 주로 언급되는 기술적 분석과 기본적 분석에 대해 살펴보겠습니다</a:t>
            </a:r>
            <a:r>
              <a:rPr lang="en-US" altLang="ko-KR"/>
              <a:t>. </a:t>
            </a:r>
            <a:r>
              <a:rPr lang="ko-KR" altLang="en-US"/>
              <a:t>기본적 분석이란 상품의 내재적 가치를 분석하여 미래의 상품 가격을 예측하는 방법으로</a:t>
            </a:r>
            <a:r>
              <a:rPr lang="en-US" altLang="ko-KR"/>
              <a:t>, </a:t>
            </a:r>
            <a:r>
              <a:rPr lang="ko-KR" altLang="en-US"/>
              <a:t>상품의 펀더멘털 정보를 활용하는 연구 방법을 지칭하고</a:t>
            </a:r>
            <a:r>
              <a:rPr lang="en-US" altLang="ko-KR"/>
              <a:t>, </a:t>
            </a:r>
            <a:r>
              <a:rPr lang="ko-KR" altLang="en-US"/>
              <a:t>기술적 분석이란 과거 상품의 가격이나 거래량 같은 자료를 이용하여 상품 가격 변화의 추세를 발견하여 상품 가격을 예측하는 방법입니다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3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암호화폐의 가격 예측에 대해 살펴보면</a:t>
            </a:r>
            <a:r>
              <a:rPr lang="en-US" altLang="ko-KR"/>
              <a:t>, 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암호화폐 가격 흐름은 기존 주식 가격이 가졌던 흐름과 비슷한 특징을 가지고 때문에 </a:t>
            </a:r>
            <a:r>
              <a:rPr lang="ko-KR" altLang="en-US" sz="1200" b="0" i="0" u="none" strike="noStrike" baseline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암호화폐 가격 예측 연구는 기존 주가 예측에 사용되었던 방법들이 사용</a:t>
            </a: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되고 있습니다</a:t>
            </a:r>
            <a:endParaRPr lang="en-US" altLang="ko-KR" sz="12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또한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주식 가격과 달리 암호 화폐 예측에는 펀더멘털에 대한 정보가 주어지지 않기 때문에 과거 가격의 흐름을 통해 미래의 가격을 예측하는 기술적 분석 기반의 연구가 주로 이루어지고 있고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최근에는 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SNS, </a:t>
            </a: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뉴스등을 통해 참여자들의 심리를 파악하여 가격을 예측하는 연구가 이루어지고 있습니다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이러한 암호화폐의 선행 연구들은 대부분 데이터 셋으로 비트코인이 사용되고 있었고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다양한 암호화폐가 등장하고 거래되고 있는 최근에는 비트코인 뿐만 아니라 다양한 암호화폐를 연구에 사용하고 있습니다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6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또한 대부분의 선행 연구들은 주가 예측 연구와 같이 일별 데이터를 사용하고 있었으며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허주성은 석사학위 논문에서 다양한 코인의 부족한 데이터 양을 채우기 위해 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분 데이터를 사용하기도 하였습니다</a:t>
            </a:r>
            <a:r>
              <a:rPr lang="en-US" altLang="ko-KR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7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저희가 예측 연구에 사용한 도지코인에 대한 정보입니다</a:t>
            </a:r>
            <a:r>
              <a:rPr lang="en-US" altLang="ko-KR"/>
              <a:t>. </a:t>
            </a:r>
            <a:r>
              <a:rPr lang="ko-KR" altLang="en-US"/>
              <a:t>도지코인은 </a:t>
            </a:r>
            <a:r>
              <a:rPr lang="en-US" altLang="ko-KR"/>
              <a:t>2013</a:t>
            </a:r>
            <a:r>
              <a:rPr lang="ko-KR" altLang="en-US"/>
              <a:t>년 발행되었고</a:t>
            </a:r>
            <a:r>
              <a:rPr lang="en-US" altLang="ko-KR"/>
              <a:t>, doge </a:t>
            </a:r>
            <a:r>
              <a:rPr lang="ko-KR" altLang="en-US"/>
              <a:t>밈을 따 만들어</a:t>
            </a:r>
            <a:r>
              <a:rPr lang="en-US" altLang="ko-KR"/>
              <a:t>, </a:t>
            </a:r>
            <a:r>
              <a:rPr lang="ko-KR" altLang="en-US"/>
              <a:t>장난에서 시작된 코인이라는 별명도 가지고 있습니다</a:t>
            </a:r>
            <a:r>
              <a:rPr lang="en-US" altLang="ko-KR"/>
              <a:t>. </a:t>
            </a:r>
            <a:r>
              <a:rPr lang="ko-KR" altLang="en-US"/>
              <a:t>하지만 이렇게 장난으로 만들어 기술적 바탕이 부족함에도 시가총액은 </a:t>
            </a:r>
            <a:r>
              <a:rPr lang="en-US" altLang="ko-KR"/>
              <a:t>6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 기준 </a:t>
            </a:r>
            <a:r>
              <a:rPr lang="en-US" altLang="ko-KR"/>
              <a:t>46</a:t>
            </a:r>
            <a:r>
              <a:rPr lang="ko-KR" altLang="en-US"/>
              <a:t>조원으로 암호화폐 시장의 전체 </a:t>
            </a:r>
            <a:r>
              <a:rPr lang="en-US" altLang="ko-KR"/>
              <a:t>4</a:t>
            </a:r>
            <a:r>
              <a:rPr lang="ko-KR" altLang="en-US"/>
              <a:t>위를 차지하고 있으며 </a:t>
            </a:r>
            <a:r>
              <a:rPr lang="en-US" altLang="ko-KR"/>
              <a:t>6</a:t>
            </a:r>
            <a:r>
              <a:rPr lang="ko-KR" altLang="en-US"/>
              <a:t>월 전체 거래량은 무려 </a:t>
            </a:r>
            <a:r>
              <a:rPr lang="en-US" altLang="ko-KR"/>
              <a:t>2795</a:t>
            </a:r>
            <a:r>
              <a:rPr lang="ko-KR" altLang="en-US"/>
              <a:t>억원개가 거래되었습니다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상장된 주식과 달리 매우 빠르게 거래되는 코인의 특성상 장기적인 추세없이 빠르게 상승과 하락을 반복하는 특성을 보이고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9967-94B1-48C5-859B-B660C88749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7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AC4E-E27A-4755-BDDC-3EA921A35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740E8-3EE1-4072-88F0-74909D97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1E1D2-94C4-4B3B-B03F-EA0F2AAE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ED0B-09C9-417D-9EE4-BD9C0518C1C6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C0D32-288D-4FE5-9F2D-8BA21AA7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C9F78-E333-4E58-8279-D9B1F8B4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CC89-0E85-497C-A9D4-E6101CC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7001E-FB49-45E3-B5A0-26D26B82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161D4-57AC-4422-9247-1F9D7012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21D5-3EBC-4760-89C4-71342FFA0E22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9239A-DC3C-410E-AA01-980AAEAC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29175-9B79-4F4E-8C73-EFCC20C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4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0D2892-6D37-439C-9BAC-F42BE5BDA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E943C-97CF-49CB-8599-285155D8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58395-D6E9-45FF-954F-11B65944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A6CB-7D9F-4FCE-8BDF-8E933803F473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6FDB-B69E-4412-ADAC-9FEBF675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B3BB9-2A9C-4F2C-9B94-425C8FBE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5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DB64-2328-4857-89DF-264224F0B4A5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300-1E2D-4949-BF2C-E6540427A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6C910-EC99-44DC-9505-54C75BB2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EAE-BFEF-43AC-ADF1-3E6B691744EE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253BC-9C69-49CC-BE62-E4DF9283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88A73-6B3F-4132-9F33-9BBD765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42DD-5B66-4DAC-9DFE-57B3AD88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29D61-53EC-42E7-BE4A-A1183B80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1242E-0B57-4D68-9AAB-AE8AAC5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3182-F733-4153-BD02-29C313030751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CF6BC-B94C-4806-BEE3-AEB52AD1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7B0A-F500-4242-AC81-9A9C37D9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E370B-46E3-4CE6-A320-A7042B76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750E4-D271-454F-9F22-468930523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4259C-FAD6-4388-8577-E4B37BAE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5A5D-BDED-4D87-9C6F-E40B62C0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2624-4924-4395-B6D4-E19D329F0ED2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0CC51-E881-4332-BDB2-7272FCB1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7B23A-EBC5-4CD1-8136-E501F470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1ECA8-3414-46AD-AB77-B1513723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B521B-FC5F-45F6-884C-98C38A67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023BD-C254-4E0B-A877-1D99938C4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28790-640E-4E85-99C5-2C90296AA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2F3BDD-84FF-494D-8893-C781E9D19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740332-B287-4671-B0F8-FD9C4383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F23E-3176-4079-AEEE-364F08656B21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D8714-BAC3-4AC6-A1C4-FB9E9D7A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14A992-6354-417B-B09F-337245F5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6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F47-9E27-4656-9396-2296619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DD33A1-D987-4129-9CEC-9C5E039A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B916-9E33-48C6-A5E7-41158E10ADD3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F0ED9-A076-411F-8AC9-6A2EE8A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00286-219E-4B40-8D1A-50B50396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DFB8FA-082F-4848-AF6F-39D61045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562E-7E21-4E3D-B00F-91B156FAA095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C4E76E-30CE-4F24-9CF8-5BDFCF52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B9B45-9C3F-4523-8B9E-BA8D209A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701FD-98FF-4A87-B527-C633E57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A58DC-85AA-4D0F-80F3-A99A57FB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71DEE-FD65-4D1D-8A60-6009B65A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0186C-4DDC-44ED-B92F-B4E38889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DF1B-E82D-4345-8CBA-158D6583228F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90F59-27BE-440B-98F7-4A151FE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8C632-2EB0-45D5-8FF4-8823F9C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2915-ABEF-4F3B-B318-162B31B2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CD2875-6883-4AA3-A4C2-A002115B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8ABF2-8439-4AEE-B1B4-57F84FD40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794AF-1322-49ED-9D89-ACFC6E5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A59E-CF22-43D0-A6FF-FBE9F0E89323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E75FB-A487-4441-BCE1-716E4AA5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80353-28CC-432F-BAD6-7542F4A8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8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58E4-C8BE-446C-AFB1-67ADCBE7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27E2-35B9-44C4-A518-DAE55EEBD3C7}" type="datetime1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2F8C-41D4-4576-BED7-6BCC91528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CFF06-945B-4D02-8FB6-0A882C69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6001-2EE4-4239-8ECB-D2AA41350E68}" type="slidenum">
              <a:rPr lang="ko-KR" altLang="en-US" smtClean="0"/>
              <a:pPr/>
              <a:t>‹#›</a:t>
            </a:fld>
            <a:r>
              <a:rPr lang="en-US" altLang="ko-KR"/>
              <a:t>/20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DFBEBB-A503-4F92-8440-A4619A5853DA}"/>
              </a:ext>
            </a:extLst>
          </p:cNvPr>
          <p:cNvSpPr/>
          <p:nvPr userDrawn="1"/>
        </p:nvSpPr>
        <p:spPr>
          <a:xfrm>
            <a:off x="0" y="0"/>
            <a:ext cx="6096000" cy="35860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23B626-0620-4591-82B8-96BEED54CC3F}"/>
              </a:ext>
            </a:extLst>
          </p:cNvPr>
          <p:cNvSpPr/>
          <p:nvPr userDrawn="1"/>
        </p:nvSpPr>
        <p:spPr>
          <a:xfrm>
            <a:off x="6104709" y="1"/>
            <a:ext cx="6096000" cy="3651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6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D9E047-64BB-4F04-AE1A-0A33B8826892}"/>
              </a:ext>
            </a:extLst>
          </p:cNvPr>
          <p:cNvSpPr txBox="1"/>
          <p:nvPr/>
        </p:nvSpPr>
        <p:spPr>
          <a:xfrm>
            <a:off x="199291" y="2092569"/>
            <a:ext cx="1179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딥러닝을 이용한 암호화폐 도지코인 가격 예측</a:t>
            </a:r>
            <a:endParaRPr lang="en-US" altLang="ko-KR" sz="280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for Dogecoin Price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FCC2-8A73-400A-9CAB-9CE664B87012}"/>
              </a:ext>
            </a:extLst>
          </p:cNvPr>
          <p:cNvSpPr txBox="1"/>
          <p:nvPr/>
        </p:nvSpPr>
        <p:spPr>
          <a:xfrm>
            <a:off x="1869830" y="3543301"/>
            <a:ext cx="845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김진우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¹, 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안병천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¹, 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신택수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¹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ED665-A45B-4F4F-A573-167AFF0C01F9}"/>
              </a:ext>
            </a:extLst>
          </p:cNvPr>
          <p:cNvSpPr txBox="1"/>
          <p:nvPr/>
        </p:nvSpPr>
        <p:spPr>
          <a:xfrm>
            <a:off x="1869830" y="4209070"/>
            <a:ext cx="84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¹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연세대학교 글로벌창의융합대학 경영학부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18528-1871-43EA-ABF0-15084AC0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9359D-07D0-4845-A50B-0E6E86DA9E88}"/>
              </a:ext>
            </a:extLst>
          </p:cNvPr>
          <p:cNvSpPr txBox="1"/>
          <p:nvPr/>
        </p:nvSpPr>
        <p:spPr>
          <a:xfrm>
            <a:off x="1869830" y="5582859"/>
            <a:ext cx="845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2021. 08. 18</a:t>
            </a:r>
          </a:p>
        </p:txBody>
      </p:sp>
    </p:spTree>
    <p:extLst>
      <p:ext uri="{BB962C8B-B14F-4D97-AF65-F5344CB8AC3E}">
        <p14:creationId xmlns:p14="http://schemas.microsoft.com/office/powerpoint/2010/main" val="154761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Dogecoin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7D1C8-302C-4263-908E-1DA2321462DB}"/>
              </a:ext>
            </a:extLst>
          </p:cNvPr>
          <p:cNvSpPr txBox="1"/>
          <p:nvPr/>
        </p:nvSpPr>
        <p:spPr>
          <a:xfrm>
            <a:off x="2420534" y="1624874"/>
            <a:ext cx="728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도지코인 </a:t>
            </a:r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 거래량과 삼성전자 </a:t>
            </a:r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 거래량 비교</a:t>
            </a:r>
            <a:endParaRPr lang="en-US" altLang="ko-K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822ED-9867-401E-8DE9-23059D0168B3}"/>
              </a:ext>
            </a:extLst>
          </p:cNvPr>
          <p:cNvSpPr txBox="1"/>
          <p:nvPr/>
        </p:nvSpPr>
        <p:spPr>
          <a:xfrm>
            <a:off x="6451270" y="3003667"/>
            <a:ext cx="4724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/>
              <a:t>삼성전자 하루 평균</a:t>
            </a:r>
            <a:endParaRPr lang="en-US" altLang="ko-KR" sz="4400"/>
          </a:p>
          <a:p>
            <a:pPr algn="ctr"/>
            <a:r>
              <a:rPr lang="ko-KR" altLang="en-US" sz="4400"/>
              <a:t>약 </a:t>
            </a:r>
            <a:r>
              <a:rPr lang="en-US" altLang="ko-KR" sz="4400"/>
              <a:t>12,000,000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AE4ED-7C2D-4979-B0C4-6A07EA171D8E}"/>
              </a:ext>
            </a:extLst>
          </p:cNvPr>
          <p:cNvSpPr txBox="1"/>
          <p:nvPr/>
        </p:nvSpPr>
        <p:spPr>
          <a:xfrm>
            <a:off x="838201" y="3003667"/>
            <a:ext cx="4724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/>
              <a:t>도지코인 </a:t>
            </a:r>
            <a:r>
              <a:rPr lang="en-US" altLang="ko-KR" sz="4400"/>
              <a:t>1</a:t>
            </a:r>
            <a:r>
              <a:rPr lang="ko-KR" altLang="en-US" sz="4400"/>
              <a:t>분 평균</a:t>
            </a:r>
            <a:endParaRPr lang="en-US" altLang="ko-KR" sz="4400"/>
          </a:p>
          <a:p>
            <a:pPr algn="ctr"/>
            <a:r>
              <a:rPr lang="en-US" altLang="ko-KR" sz="4400"/>
              <a:t>7,519,857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FF61-97F4-4F3A-989C-89928871F6FB}"/>
              </a:ext>
            </a:extLst>
          </p:cNvPr>
          <p:cNvSpPr txBox="1"/>
          <p:nvPr/>
        </p:nvSpPr>
        <p:spPr>
          <a:xfrm>
            <a:off x="2846120" y="5367346"/>
            <a:ext cx="6145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/>
              <a:t>*</a:t>
            </a:r>
            <a:r>
              <a:rPr lang="ko-KR" altLang="en-US" sz="1800"/>
              <a:t>분석기간 기준</a:t>
            </a:r>
            <a:r>
              <a:rPr lang="en-US" altLang="ko-KR" sz="1800"/>
              <a:t>(</a:t>
            </a:r>
            <a:r>
              <a:rPr lang="ko-KR" altLang="en-US" sz="1800"/>
              <a:t>업비트</a:t>
            </a:r>
            <a:r>
              <a:rPr lang="en-US" altLang="ko-KR" sz="1800"/>
              <a:t>, </a:t>
            </a:r>
            <a:r>
              <a:rPr lang="ko-KR" altLang="en-US" sz="1800"/>
              <a:t>삼성 공시자료</a:t>
            </a:r>
            <a:r>
              <a:rPr lang="en-US" altLang="ko-KR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96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01125-3521-49F5-BB84-D56852912D14}"/>
              </a:ext>
            </a:extLst>
          </p:cNvPr>
          <p:cNvSpPr txBox="1"/>
          <p:nvPr/>
        </p:nvSpPr>
        <p:spPr>
          <a:xfrm>
            <a:off x="911469" y="1912998"/>
            <a:ext cx="10369062" cy="336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OHLCV 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정형 데이터를 입력값으로 사용하는 딥러닝 모델과 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Candlestick chart 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이미지 데이터를 입력값을 사용하는 딥러닝 모델을 가지고 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DOGE COIN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의 가격 등락 예측하고 비교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분석 연구</a:t>
            </a:r>
            <a:endParaRPr lang="en-US" alt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DOGE Coin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의 과거 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분 동안의 캔들스틱 차트 이미지를 가지고 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분 뒤의 상승과 하락을 예측</a:t>
            </a:r>
            <a:endParaRPr lang="en-US" alt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1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 Literature review - Study for financial market prediction using unstructed data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7DDE0D-B208-41FA-A3CE-6E612443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20079"/>
              </p:ext>
            </p:extLst>
          </p:nvPr>
        </p:nvGraphicFramePr>
        <p:xfrm>
          <a:off x="720436" y="1309726"/>
          <a:ext cx="10751128" cy="5180141"/>
        </p:xfrm>
        <a:graphic>
          <a:graphicData uri="http://schemas.openxmlformats.org/drawingml/2006/table">
            <a:tbl>
              <a:tblPr firstRow="1" firstCol="1" bandRow="1"/>
              <a:tblGrid>
                <a:gridCol w="1125930">
                  <a:extLst>
                    <a:ext uri="{9D8B030D-6E8A-4147-A177-3AD203B41FA5}">
                      <a16:colId xmlns:a16="http://schemas.microsoft.com/office/drawing/2014/main" val="3396265778"/>
                    </a:ext>
                  </a:extLst>
                </a:gridCol>
                <a:gridCol w="2050221">
                  <a:extLst>
                    <a:ext uri="{9D8B030D-6E8A-4147-A177-3AD203B41FA5}">
                      <a16:colId xmlns:a16="http://schemas.microsoft.com/office/drawing/2014/main" val="2906653750"/>
                    </a:ext>
                  </a:extLst>
                </a:gridCol>
                <a:gridCol w="758540">
                  <a:extLst>
                    <a:ext uri="{9D8B030D-6E8A-4147-A177-3AD203B41FA5}">
                      <a16:colId xmlns:a16="http://schemas.microsoft.com/office/drawing/2014/main" val="1279391149"/>
                    </a:ext>
                  </a:extLst>
                </a:gridCol>
                <a:gridCol w="1640378">
                  <a:extLst>
                    <a:ext uri="{9D8B030D-6E8A-4147-A177-3AD203B41FA5}">
                      <a16:colId xmlns:a16="http://schemas.microsoft.com/office/drawing/2014/main" val="816060979"/>
                    </a:ext>
                  </a:extLst>
                </a:gridCol>
                <a:gridCol w="653934">
                  <a:extLst>
                    <a:ext uri="{9D8B030D-6E8A-4147-A177-3AD203B41FA5}">
                      <a16:colId xmlns:a16="http://schemas.microsoft.com/office/drawing/2014/main" val="1475449894"/>
                    </a:ext>
                  </a:extLst>
                </a:gridCol>
                <a:gridCol w="2048805">
                  <a:extLst>
                    <a:ext uri="{9D8B030D-6E8A-4147-A177-3AD203B41FA5}">
                      <a16:colId xmlns:a16="http://schemas.microsoft.com/office/drawing/2014/main" val="2667873996"/>
                    </a:ext>
                  </a:extLst>
                </a:gridCol>
                <a:gridCol w="1136422">
                  <a:extLst>
                    <a:ext uri="{9D8B030D-6E8A-4147-A177-3AD203B41FA5}">
                      <a16:colId xmlns:a16="http://schemas.microsoft.com/office/drawing/2014/main" val="312346454"/>
                    </a:ext>
                  </a:extLst>
                </a:gridCol>
                <a:gridCol w="1336898">
                  <a:extLst>
                    <a:ext uri="{9D8B030D-6E8A-4147-A177-3AD203B41FA5}">
                      <a16:colId xmlns:a16="http://schemas.microsoft.com/office/drawing/2014/main" val="1391535890"/>
                    </a:ext>
                  </a:extLst>
                </a:gridCol>
              </a:tblGrid>
              <a:tr h="36624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저자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제목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데이터셋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분석모델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예측형태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분석기간</a:t>
                      </a:r>
                      <a:endParaRPr lang="ko-KR" sz="2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8737"/>
                  </a:ext>
                </a:extLst>
              </a:tr>
              <a:tr h="101498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Won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(2021.06)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텍스트 마이닝과 딥러닝을 활용한 암호화폐 가격 예측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한국과 미국시장 비교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Bitcoin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가격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데이터</a:t>
                      </a:r>
                      <a:r>
                        <a:rPr lang="en-US" alt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뉴스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데이터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일별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ARIMA, RNN,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Separated RNN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가격자체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2020.01.20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~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2020.09.16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85730"/>
                  </a:ext>
                </a:extLst>
              </a:tr>
              <a:tr h="101498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Kim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(2021.06)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감성분석을 이용한 뉴스정보와 딥러닝 기반의 암호화폐 수익률 변동 예측을 위한 통합모형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비트코인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과거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가격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정보</a:t>
                      </a:r>
                      <a:r>
                        <a:rPr lang="en-US" alt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뉴스감성분석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사례기반추론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로짓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인공신경망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(ANN),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SVM, LSTM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가격의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상승과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하락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2018~2020(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학습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2021(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검증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523269"/>
                  </a:ext>
                </a:extLst>
              </a:tr>
              <a:tr h="120183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Choi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(2020.12)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암호화폐 가격 예측을 위한 딥러닝 앙상블 모델링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: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Deep 4-LSTM Ensemble Model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이더리움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거래날짜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, OHLCV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일별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/30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Single RNN,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Single LSTM,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2-LSTM,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3-LSTM,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D4LE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가격등락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34424"/>
                  </a:ext>
                </a:extLst>
              </a:tr>
              <a:tr h="12897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Gang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(2020.11)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LSTM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기반 감성분석을 이용한 비트코인 가격 등락 예측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Bitcoin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전날의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비트코인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관련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Google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기사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감정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수치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일별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일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평균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LSTM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가격등락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2013.01.01 ~ 2020.07.30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1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4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 Literature review - Study for financial market prediction using unstructed data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25B1F-06F2-45CD-A28A-429435EA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7427"/>
              </p:ext>
            </p:extLst>
          </p:nvPr>
        </p:nvGraphicFramePr>
        <p:xfrm>
          <a:off x="300841" y="1299609"/>
          <a:ext cx="11590317" cy="4889177"/>
        </p:xfrm>
        <a:graphic>
          <a:graphicData uri="http://schemas.openxmlformats.org/drawingml/2006/table">
            <a:tbl>
              <a:tblPr firstRow="1" firstCol="1" bandRow="1"/>
              <a:tblGrid>
                <a:gridCol w="1213815">
                  <a:extLst>
                    <a:ext uri="{9D8B030D-6E8A-4147-A177-3AD203B41FA5}">
                      <a16:colId xmlns:a16="http://schemas.microsoft.com/office/drawing/2014/main" val="3396265778"/>
                    </a:ext>
                  </a:extLst>
                </a:gridCol>
                <a:gridCol w="2210253">
                  <a:extLst>
                    <a:ext uri="{9D8B030D-6E8A-4147-A177-3AD203B41FA5}">
                      <a16:colId xmlns:a16="http://schemas.microsoft.com/office/drawing/2014/main" val="2906653750"/>
                    </a:ext>
                  </a:extLst>
                </a:gridCol>
                <a:gridCol w="2443637">
                  <a:extLst>
                    <a:ext uri="{9D8B030D-6E8A-4147-A177-3AD203B41FA5}">
                      <a16:colId xmlns:a16="http://schemas.microsoft.com/office/drawing/2014/main" val="1279391149"/>
                    </a:ext>
                  </a:extLst>
                </a:gridCol>
                <a:gridCol w="1036983">
                  <a:extLst>
                    <a:ext uri="{9D8B030D-6E8A-4147-A177-3AD203B41FA5}">
                      <a16:colId xmlns:a16="http://schemas.microsoft.com/office/drawing/2014/main" val="816060979"/>
                    </a:ext>
                  </a:extLst>
                </a:gridCol>
                <a:gridCol w="793740">
                  <a:extLst>
                    <a:ext uri="{9D8B030D-6E8A-4147-A177-3AD203B41FA5}">
                      <a16:colId xmlns:a16="http://schemas.microsoft.com/office/drawing/2014/main" val="1475449894"/>
                    </a:ext>
                  </a:extLst>
                </a:gridCol>
                <a:gridCol w="1587481">
                  <a:extLst>
                    <a:ext uri="{9D8B030D-6E8A-4147-A177-3AD203B41FA5}">
                      <a16:colId xmlns:a16="http://schemas.microsoft.com/office/drawing/2014/main" val="2667873996"/>
                    </a:ext>
                  </a:extLst>
                </a:gridCol>
                <a:gridCol w="1006040">
                  <a:extLst>
                    <a:ext uri="{9D8B030D-6E8A-4147-A177-3AD203B41FA5}">
                      <a16:colId xmlns:a16="http://schemas.microsoft.com/office/drawing/2014/main" val="312346454"/>
                    </a:ext>
                  </a:extLst>
                </a:gridCol>
                <a:gridCol w="1298368">
                  <a:extLst>
                    <a:ext uri="{9D8B030D-6E8A-4147-A177-3AD203B41FA5}">
                      <a16:colId xmlns:a16="http://schemas.microsoft.com/office/drawing/2014/main" val="1391535890"/>
                    </a:ext>
                  </a:extLst>
                </a:gridCol>
              </a:tblGrid>
              <a:tr h="36624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저자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제목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데이터셋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분석모델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예측형태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분석기간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Kim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(2020.10)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뉴스의 감성정보와 딥러닝을 이용한 암호화폐 가격 예측모형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비트코인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가격 정보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뉴스정보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일별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ARIMA,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BPN, SVR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RNN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가격자체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2018.01.01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~2020.08.31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85730"/>
                  </a:ext>
                </a:extLst>
              </a:tr>
              <a:tr h="101498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Chowhury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(2020.03)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An approach to predict and forecast the price of constituents and index of cryptocurrency using machine learning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Bitcoin Cash; Bitcoin; Dash; Doge coin (DOGE); Ethereum; IOTA (MIOTA); Litecoin; NEM; NEO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Date, OHLCV, Market capital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daily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Gradient boosted trees, Neural net, Ensemble learning, K-NN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가격자체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~2018.12.31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2019.01.01 </a:t>
                      </a: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~ 2019.01.31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523269"/>
                  </a:ext>
                </a:extLst>
              </a:tr>
              <a:tr h="120183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Kim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(2019.10)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머신러닝 기법을 활용한 암호화폐 유통 가격 예측 연구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대시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라이트 코인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모네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가격데이터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일별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ANN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, SVM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가격자체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2018.04.28 </a:t>
                      </a: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~2018.12.25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34424"/>
                  </a:ext>
                </a:extLst>
              </a:tr>
              <a:tr h="104218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Heo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(2019.02)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기계학습을 활용한 암호화폐 가격동향 예측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BTC, ETH, XRP, BCH, LTC, DASH, ETC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API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데이터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10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분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그레디언트 부스팅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상승하락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2017.8 ~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2018.5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1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DCE28-0EE6-4ECB-A708-C632BB37D2E8}"/>
              </a:ext>
            </a:extLst>
          </p:cNvPr>
          <p:cNvSpPr txBox="1"/>
          <p:nvPr/>
        </p:nvSpPr>
        <p:spPr>
          <a:xfrm>
            <a:off x="911469" y="2416149"/>
            <a:ext cx="10369062" cy="235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선행연구들은 주로 과거 주가 예측에 사용되었던 연구방법들을 암호화폐 시장에 적용시켜 암호화폐의 가격을 예측하자 시도하고있다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정형 데이터인 가격 데이터를 입력값으로 머신러닝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딥러닝 모델에 입력하여 예측하는 연구에서 최근에는 텍스트 마이닝을 통한 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SNS,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뉴스 데이터의 감성 수치를 이용한 예측이 진행되고 있다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 Literature review - Deep learning study for Crptocurrency pricing prediction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9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 Literature review - Study for financial market prediction using unstructed data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25B1F-06F2-45CD-A28A-429435EA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8751"/>
              </p:ext>
            </p:extLst>
          </p:nvPr>
        </p:nvGraphicFramePr>
        <p:xfrm>
          <a:off x="201880" y="1109604"/>
          <a:ext cx="11788240" cy="4949287"/>
        </p:xfrm>
        <a:graphic>
          <a:graphicData uri="http://schemas.openxmlformats.org/drawingml/2006/table">
            <a:tbl>
              <a:tblPr firstRow="1" firstCol="1" bandRow="1"/>
              <a:tblGrid>
                <a:gridCol w="1390285">
                  <a:extLst>
                    <a:ext uri="{9D8B030D-6E8A-4147-A177-3AD203B41FA5}">
                      <a16:colId xmlns:a16="http://schemas.microsoft.com/office/drawing/2014/main" val="3396265778"/>
                    </a:ext>
                  </a:extLst>
                </a:gridCol>
                <a:gridCol w="3466723">
                  <a:extLst>
                    <a:ext uri="{9D8B030D-6E8A-4147-A177-3AD203B41FA5}">
                      <a16:colId xmlns:a16="http://schemas.microsoft.com/office/drawing/2014/main" val="2906653750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1279391149"/>
                    </a:ext>
                  </a:extLst>
                </a:gridCol>
                <a:gridCol w="1780855">
                  <a:extLst>
                    <a:ext uri="{9D8B030D-6E8A-4147-A177-3AD203B41FA5}">
                      <a16:colId xmlns:a16="http://schemas.microsoft.com/office/drawing/2014/main" val="816060979"/>
                    </a:ext>
                  </a:extLst>
                </a:gridCol>
                <a:gridCol w="909138">
                  <a:extLst>
                    <a:ext uri="{9D8B030D-6E8A-4147-A177-3AD203B41FA5}">
                      <a16:colId xmlns:a16="http://schemas.microsoft.com/office/drawing/2014/main" val="1475449894"/>
                    </a:ext>
                  </a:extLst>
                </a:gridCol>
                <a:gridCol w="1818276">
                  <a:extLst>
                    <a:ext uri="{9D8B030D-6E8A-4147-A177-3AD203B41FA5}">
                      <a16:colId xmlns:a16="http://schemas.microsoft.com/office/drawing/2014/main" val="2667873996"/>
                    </a:ext>
                  </a:extLst>
                </a:gridCol>
                <a:gridCol w="1152303">
                  <a:extLst>
                    <a:ext uri="{9D8B030D-6E8A-4147-A177-3AD203B41FA5}">
                      <a16:colId xmlns:a16="http://schemas.microsoft.com/office/drawing/2014/main" val="312346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저자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제목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데이터셋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분석모델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예측형태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분석기간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3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Guo et al.(2018)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Deep candlestick predictor: A framework toward forecasting the price movement from candlestick charts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TAIFEX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Candlestick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AE+CNN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가격상승 또는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1998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80460"/>
                  </a:ext>
                </a:extLst>
              </a:tr>
              <a:tr h="10149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Kim and Kim(2019)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증강을 통한 딥러닝 기반 주가 패턴 예측 정확도 향상 방안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S&amp;P 500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Candlestick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CNN, LSTM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가격자체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2016.10 ~ 2017.10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523269"/>
                  </a:ext>
                </a:extLst>
              </a:tr>
              <a:tr h="120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Kusuma et al.(2019)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Using Deep Learning Neural Networks and Candlestick Chart Representation to Predict Stock Market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S&amp;P BSE SENSEX;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NIFTY 50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Candlestick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가격상승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또는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34424"/>
                  </a:ext>
                </a:extLst>
              </a:tr>
              <a:tr h="10421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Bae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(2021)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변이형 오토인코더와 어텐션 메커니즘을 결합한 차트기반 주가 예측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S&amp;P 500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Candlestick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chart,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VIX chart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VAE+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Attention model and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Dense layer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가격상승 또는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5080" algn="l"/>
                        </a:tabLs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1993.7 ~ 2019.7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1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91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DCE28-0EE6-4ECB-A708-C632BB37D2E8}"/>
              </a:ext>
            </a:extLst>
          </p:cNvPr>
          <p:cNvSpPr txBox="1"/>
          <p:nvPr/>
        </p:nvSpPr>
        <p:spPr>
          <a:xfrm>
            <a:off x="911469" y="2139150"/>
            <a:ext cx="10369062" cy="143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최근 들어 주식 가격 예측을 위해 비정형 데이터를 활용하는 연구들이 많이 등장하고 있다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텍스트 데이터 기반의 연구 뿐만 아니라 다양한 그래프를 이미지로 학습하여 주식 가격을 예측하는 연구들도 등장하고 있다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- Study for financial market prediction using unstructed data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43442-396D-4F11-8DEF-69E7186EFC20}"/>
              </a:ext>
            </a:extLst>
          </p:cNvPr>
          <p:cNvSpPr txBox="1"/>
          <p:nvPr/>
        </p:nvSpPr>
        <p:spPr>
          <a:xfrm>
            <a:off x="911469" y="3884823"/>
            <a:ext cx="10369062" cy="143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이미지 데이터를 사용하는 대부분의 연구들은 이미지 학습에 특화된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CNN(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합성곱 신경망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사용하거나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LSTM, BLSTM, AE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결합한 딥러닝 모델을 사용하여 주식 가격을 예측하고자한다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35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Data</a:t>
            </a:r>
          </a:p>
          <a:p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32A39-B698-4099-8B73-6100E76D906C}"/>
              </a:ext>
            </a:extLst>
          </p:cNvPr>
          <p:cNvSpPr txBox="1"/>
          <p:nvPr/>
        </p:nvSpPr>
        <p:spPr>
          <a:xfrm>
            <a:off x="911469" y="1910596"/>
            <a:ext cx="8452340" cy="105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0" i="0" u="none" strike="noStrike" baseline="0">
                <a:solidFill>
                  <a:srgbClr val="000000"/>
                </a:solidFill>
                <a:latin typeface="+mn-ea"/>
              </a:rPr>
              <a:t>Data source</a:t>
            </a:r>
            <a:endParaRPr lang="en-US" altLang="ko-KR" sz="2400" b="0" i="0" u="none" strike="noStrike" baseline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Upbit API :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+mn-ea"/>
              </a:rPr>
              <a:t>DOGE Coin OHLVC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932C7-FD60-446E-BC7B-3F88181DA71E}"/>
              </a:ext>
            </a:extLst>
          </p:cNvPr>
          <p:cNvSpPr txBox="1"/>
          <p:nvPr/>
        </p:nvSpPr>
        <p:spPr>
          <a:xfrm>
            <a:off x="911469" y="3185389"/>
            <a:ext cx="1024180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Time period : </a:t>
            </a:r>
            <a:endParaRPr lang="en-US" altLang="ko-KR" sz="2400" b="0" i="0" u="none" strike="noStrike" baseline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u="none" strike="noStrike" baseline="0">
                <a:solidFill>
                  <a:srgbClr val="000000"/>
                </a:solidFill>
                <a:latin typeface="+mn-ea"/>
              </a:rPr>
              <a:t>2021.04.12 – 2021.05.12 (31 Day, 44400 Min)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D2A7E-5CE1-4846-AB8E-811D4AB7D72D}"/>
              </a:ext>
            </a:extLst>
          </p:cNvPr>
          <p:cNvSpPr txBox="1"/>
          <p:nvPr/>
        </p:nvSpPr>
        <p:spPr>
          <a:xfrm>
            <a:off x="911469" y="4461850"/>
            <a:ext cx="10241805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Data labeling</a:t>
            </a:r>
            <a:endParaRPr lang="en-US" altLang="ko-KR" sz="2400" b="0" i="0" u="none" strike="noStrike" baseline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+mn-ea"/>
              </a:rPr>
              <a:t>다음날 종가가 시가보다 클 시 </a:t>
            </a:r>
            <a:r>
              <a:rPr lang="en-US" altLang="ko-KR" sz="2000">
                <a:solidFill>
                  <a:srgbClr val="000000"/>
                </a:solidFill>
                <a:latin typeface="+mn-ea"/>
              </a:rPr>
              <a:t>UP(</a:t>
            </a:r>
            <a:r>
              <a:rPr lang="ko-KR" altLang="en-US" sz="2000">
                <a:solidFill>
                  <a:srgbClr val="000000"/>
                </a:solidFill>
                <a:latin typeface="+mn-ea"/>
              </a:rPr>
              <a:t>상승</a:t>
            </a:r>
            <a:r>
              <a:rPr lang="en-US" altLang="ko-KR" sz="200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000">
                <a:solidFill>
                  <a:srgbClr val="000000"/>
                </a:solidFill>
                <a:latin typeface="+mn-ea"/>
              </a:rPr>
              <a:t>레이블을</a:t>
            </a:r>
            <a:r>
              <a:rPr lang="en-US" altLang="ko-KR" sz="20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+mn-ea"/>
              </a:rPr>
              <a:t>작을 시 </a:t>
            </a:r>
            <a:r>
              <a:rPr lang="en-US" altLang="ko-KR" sz="2000">
                <a:solidFill>
                  <a:srgbClr val="000000"/>
                </a:solidFill>
                <a:latin typeface="+mn-ea"/>
              </a:rPr>
              <a:t>Down(</a:t>
            </a:r>
            <a:r>
              <a:rPr lang="ko-KR" altLang="en-US" sz="2000">
                <a:solidFill>
                  <a:srgbClr val="000000"/>
                </a:solidFill>
                <a:latin typeface="+mn-ea"/>
              </a:rPr>
              <a:t>하락</a:t>
            </a:r>
            <a:r>
              <a:rPr lang="en-US" altLang="ko-KR" sz="200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000">
                <a:solidFill>
                  <a:srgbClr val="000000"/>
                </a:solidFill>
                <a:latin typeface="+mn-ea"/>
              </a:rPr>
              <a:t>레이블을 부여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2000" b="0" i="0" u="none" strike="noStrike" baseline="0">
              <a:solidFill>
                <a:srgbClr val="00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u="none" strike="noStrike" baseline="0">
                <a:solidFill>
                  <a:srgbClr val="000000"/>
                </a:solidFill>
                <a:latin typeface="+mn-ea"/>
              </a:rPr>
              <a:t>Up = 1, Down = 0</a:t>
            </a:r>
          </a:p>
        </p:txBody>
      </p:sp>
    </p:spTree>
    <p:extLst>
      <p:ext uri="{BB962C8B-B14F-4D97-AF65-F5344CB8AC3E}">
        <p14:creationId xmlns:p14="http://schemas.microsoft.com/office/powerpoint/2010/main" val="262998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Data - Descriptive statistics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FE30F-ABDC-43D0-9D17-18F96D012393}"/>
              </a:ext>
            </a:extLst>
          </p:cNvPr>
          <p:cNvSpPr txBox="1"/>
          <p:nvPr/>
        </p:nvSpPr>
        <p:spPr>
          <a:xfrm>
            <a:off x="2783304" y="1472159"/>
            <a:ext cx="662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 Descriptive statistics.</a:t>
            </a:r>
            <a:endParaRPr lang="en-US" altLang="ko-K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543617-2556-4F80-8448-71F0CE63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14991"/>
              </p:ext>
            </p:extLst>
          </p:nvPr>
        </p:nvGraphicFramePr>
        <p:xfrm>
          <a:off x="1129691" y="2179387"/>
          <a:ext cx="9415603" cy="3534601"/>
        </p:xfrm>
        <a:graphic>
          <a:graphicData uri="http://schemas.openxmlformats.org/drawingml/2006/table">
            <a:tbl>
              <a:tblPr firstRow="1" firstCol="1" bandRow="1"/>
              <a:tblGrid>
                <a:gridCol w="1221623">
                  <a:extLst>
                    <a:ext uri="{9D8B030D-6E8A-4147-A177-3AD203B41FA5}">
                      <a16:colId xmlns:a16="http://schemas.microsoft.com/office/drawing/2014/main" val="2386240168"/>
                    </a:ext>
                  </a:extLst>
                </a:gridCol>
                <a:gridCol w="1638796">
                  <a:extLst>
                    <a:ext uri="{9D8B030D-6E8A-4147-A177-3AD203B41FA5}">
                      <a16:colId xmlns:a16="http://schemas.microsoft.com/office/drawing/2014/main" val="2926139469"/>
                    </a:ext>
                  </a:extLst>
                </a:gridCol>
                <a:gridCol w="1638796">
                  <a:extLst>
                    <a:ext uri="{9D8B030D-6E8A-4147-A177-3AD203B41FA5}">
                      <a16:colId xmlns:a16="http://schemas.microsoft.com/office/drawing/2014/main" val="3320579913"/>
                    </a:ext>
                  </a:extLst>
                </a:gridCol>
                <a:gridCol w="1638796">
                  <a:extLst>
                    <a:ext uri="{9D8B030D-6E8A-4147-A177-3AD203B41FA5}">
                      <a16:colId xmlns:a16="http://schemas.microsoft.com/office/drawing/2014/main" val="1759945443"/>
                    </a:ext>
                  </a:extLst>
                </a:gridCol>
                <a:gridCol w="1638796">
                  <a:extLst>
                    <a:ext uri="{9D8B030D-6E8A-4147-A177-3AD203B41FA5}">
                      <a16:colId xmlns:a16="http://schemas.microsoft.com/office/drawing/2014/main" val="1596480801"/>
                    </a:ext>
                  </a:extLst>
                </a:gridCol>
                <a:gridCol w="1638796">
                  <a:extLst>
                    <a:ext uri="{9D8B030D-6E8A-4147-A177-3AD203B41FA5}">
                      <a16:colId xmlns:a16="http://schemas.microsoft.com/office/drawing/2014/main" val="408468867"/>
                    </a:ext>
                  </a:extLst>
                </a:gridCol>
              </a:tblGrid>
              <a:tr h="5382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시가</a:t>
                      </a:r>
                      <a:r>
                        <a:rPr lang="en-US" altLang="ko-KR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(Open)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고가</a:t>
                      </a:r>
                      <a:r>
                        <a:rPr lang="en-US" altLang="ko-KR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(High)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저가</a:t>
                      </a:r>
                      <a:r>
                        <a:rPr lang="en-US" altLang="ko-KR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(Low)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종가</a:t>
                      </a:r>
                      <a:r>
                        <a:rPr lang="en-US" altLang="ko-KR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(Close)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거래량</a:t>
                      </a:r>
                      <a:r>
                        <a:rPr lang="en-US" altLang="ko-KR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(Volume)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53660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Mean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544.097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545.618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542.624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544.099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7519857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40602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std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133.017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133.494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132.550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133.029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117201100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08888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25%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426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427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425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426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1429776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0268388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50%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522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524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521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522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3547487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952708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75%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641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642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639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6340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8550610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8174281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min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317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321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317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5278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17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max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886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889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880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885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180514200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04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0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4DFB8DF-64F7-4959-920C-58209C0B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" y="2639828"/>
            <a:ext cx="5089300" cy="32818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Data - Close graph &amp; Label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FE30F-ABDC-43D0-9D17-18F96D012393}"/>
              </a:ext>
            </a:extLst>
          </p:cNvPr>
          <p:cNvSpPr txBox="1"/>
          <p:nvPr/>
        </p:nvSpPr>
        <p:spPr>
          <a:xfrm>
            <a:off x="1967637" y="1525238"/>
            <a:ext cx="23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Close graph</a:t>
            </a:r>
            <a:endParaRPr lang="en-US" altLang="ko-K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397243-4C4C-49D3-A2FC-5AF602F5B995}"/>
              </a:ext>
            </a:extLst>
          </p:cNvPr>
          <p:cNvCxnSpPr>
            <a:cxnSpLocks/>
          </p:cNvCxnSpPr>
          <p:nvPr/>
        </p:nvCxnSpPr>
        <p:spPr>
          <a:xfrm>
            <a:off x="3896149" y="2639828"/>
            <a:ext cx="0" cy="304008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EA0B68-6D37-4890-ADE8-395AF15B87AD}"/>
              </a:ext>
            </a:extLst>
          </p:cNvPr>
          <p:cNvSpPr txBox="1"/>
          <p:nvPr/>
        </p:nvSpPr>
        <p:spPr>
          <a:xfrm>
            <a:off x="1295368" y="2207795"/>
            <a:ext cx="163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</a:rPr>
              <a:t>Train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CC6F3-1A49-4883-BEE4-82CCBC8FC848}"/>
              </a:ext>
            </a:extLst>
          </p:cNvPr>
          <p:cNvSpPr txBox="1"/>
          <p:nvPr/>
        </p:nvSpPr>
        <p:spPr>
          <a:xfrm>
            <a:off x="4057299" y="2222198"/>
            <a:ext cx="106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</a:rPr>
              <a:t>Test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FE71E-9F31-404F-9928-F5A975F6BE72}"/>
              </a:ext>
            </a:extLst>
          </p:cNvPr>
          <p:cNvSpPr txBox="1"/>
          <p:nvPr/>
        </p:nvSpPr>
        <p:spPr>
          <a:xfrm>
            <a:off x="7629421" y="1261385"/>
            <a:ext cx="294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2.Up/Down rate</a:t>
            </a:r>
            <a:endParaRPr lang="en-US" altLang="ko-K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543733F0-79D4-418A-B1AC-64949F04E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704058"/>
              </p:ext>
            </p:extLst>
          </p:nvPr>
        </p:nvGraphicFramePr>
        <p:xfrm>
          <a:off x="7549624" y="1780733"/>
          <a:ext cx="2949606" cy="220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7FEAA52-FCED-4709-AECB-8B072B9EE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46732"/>
              </p:ext>
            </p:extLst>
          </p:nvPr>
        </p:nvGraphicFramePr>
        <p:xfrm>
          <a:off x="6096000" y="3539487"/>
          <a:ext cx="2949606" cy="220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868250C6-DD68-4A3B-88A0-A560DE855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826277"/>
              </p:ext>
            </p:extLst>
          </p:nvPr>
        </p:nvGraphicFramePr>
        <p:xfrm>
          <a:off x="9057533" y="3539487"/>
          <a:ext cx="2949606" cy="220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E11A221-5FA7-441F-AD88-B281795BBB84}"/>
              </a:ext>
            </a:extLst>
          </p:cNvPr>
          <p:cNvSpPr txBox="1"/>
          <p:nvPr/>
        </p:nvSpPr>
        <p:spPr>
          <a:xfrm>
            <a:off x="8481306" y="2663357"/>
            <a:ext cx="106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All</a:t>
            </a:r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52E4C-CECC-43A6-B6B6-66E65EDEC481}"/>
              </a:ext>
            </a:extLst>
          </p:cNvPr>
          <p:cNvSpPr txBox="1"/>
          <p:nvPr/>
        </p:nvSpPr>
        <p:spPr>
          <a:xfrm>
            <a:off x="7039557" y="4413355"/>
            <a:ext cx="106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Train</a:t>
            </a:r>
            <a:endParaRPr lang="ko-KR" alt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7D8AA-5FD4-4EE6-9468-6A0E737B3140}"/>
              </a:ext>
            </a:extLst>
          </p:cNvPr>
          <p:cNvSpPr txBox="1"/>
          <p:nvPr/>
        </p:nvSpPr>
        <p:spPr>
          <a:xfrm>
            <a:off x="10001090" y="4401480"/>
            <a:ext cx="106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Test</a:t>
            </a:r>
            <a:endParaRPr lang="ko-KR" alt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FB6FE4-95BA-4A3D-B432-9F85F9DF9BD5}"/>
              </a:ext>
            </a:extLst>
          </p:cNvPr>
          <p:cNvSpPr txBox="1"/>
          <p:nvPr/>
        </p:nvSpPr>
        <p:spPr>
          <a:xfrm>
            <a:off x="10020811" y="2382955"/>
            <a:ext cx="106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</a:rPr>
              <a:t>Down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</a:rPr>
              <a:t>64%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8FB42-F81B-4ED7-A5CA-5D84F45CA492}"/>
              </a:ext>
            </a:extLst>
          </p:cNvPr>
          <p:cNvSpPr txBox="1"/>
          <p:nvPr/>
        </p:nvSpPr>
        <p:spPr>
          <a:xfrm>
            <a:off x="7039557" y="2383135"/>
            <a:ext cx="106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67C16E"/>
                </a:solidFill>
              </a:rPr>
              <a:t>Up</a:t>
            </a:r>
          </a:p>
          <a:p>
            <a:pPr algn="ctr"/>
            <a:r>
              <a:rPr lang="en-US" altLang="ko-KR" sz="2000">
                <a:solidFill>
                  <a:srgbClr val="67C16E"/>
                </a:solidFill>
              </a:rPr>
              <a:t>36%</a:t>
            </a:r>
            <a:endParaRPr lang="ko-KR" altLang="en-US" sz="2000">
              <a:solidFill>
                <a:srgbClr val="67C16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22674-C624-48E3-8634-2DA45F6FBE2F}"/>
              </a:ext>
            </a:extLst>
          </p:cNvPr>
          <p:cNvSpPr txBox="1"/>
          <p:nvPr/>
        </p:nvSpPr>
        <p:spPr>
          <a:xfrm>
            <a:off x="7814678" y="5529711"/>
            <a:ext cx="106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</a:rPr>
              <a:t>Down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</a:rPr>
              <a:t>65%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42490-CD61-45A5-8A9F-26D5BF0466A0}"/>
              </a:ext>
            </a:extLst>
          </p:cNvPr>
          <p:cNvSpPr txBox="1"/>
          <p:nvPr/>
        </p:nvSpPr>
        <p:spPr>
          <a:xfrm>
            <a:off x="5670063" y="4280771"/>
            <a:ext cx="106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67C16E"/>
                </a:solidFill>
              </a:rPr>
              <a:t>Up</a:t>
            </a:r>
          </a:p>
          <a:p>
            <a:pPr algn="ctr"/>
            <a:r>
              <a:rPr lang="en-US" altLang="ko-KR" sz="2000">
                <a:solidFill>
                  <a:srgbClr val="67C16E"/>
                </a:solidFill>
              </a:rPr>
              <a:t>35%</a:t>
            </a:r>
            <a:endParaRPr lang="ko-KR" altLang="en-US" sz="2000">
              <a:solidFill>
                <a:srgbClr val="67C16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F41187-C7CD-45B7-AC6E-82E92979576B}"/>
              </a:ext>
            </a:extLst>
          </p:cNvPr>
          <p:cNvSpPr txBox="1"/>
          <p:nvPr/>
        </p:nvSpPr>
        <p:spPr>
          <a:xfrm>
            <a:off x="10829837" y="5529711"/>
            <a:ext cx="106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FF0000"/>
                </a:solidFill>
              </a:rPr>
              <a:t>Down</a:t>
            </a:r>
          </a:p>
          <a:p>
            <a:pPr algn="ctr"/>
            <a:r>
              <a:rPr lang="en-US" altLang="ko-KR" sz="2000">
                <a:solidFill>
                  <a:srgbClr val="FF0000"/>
                </a:solidFill>
              </a:rPr>
              <a:t>59%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B64574-078E-4C43-9887-B63B82588738}"/>
              </a:ext>
            </a:extLst>
          </p:cNvPr>
          <p:cNvSpPr txBox="1"/>
          <p:nvPr/>
        </p:nvSpPr>
        <p:spPr>
          <a:xfrm>
            <a:off x="8572978" y="4280771"/>
            <a:ext cx="106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67C16E"/>
                </a:solidFill>
              </a:rPr>
              <a:t>Up</a:t>
            </a:r>
          </a:p>
          <a:p>
            <a:pPr algn="ctr"/>
            <a:r>
              <a:rPr lang="en-US" altLang="ko-KR" sz="2000">
                <a:solidFill>
                  <a:srgbClr val="67C16E"/>
                </a:solidFill>
              </a:rPr>
              <a:t>41%</a:t>
            </a:r>
            <a:endParaRPr lang="ko-KR" altLang="en-US" sz="2000">
              <a:solidFill>
                <a:srgbClr val="67C1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F1061-ECF2-4FCB-A455-345DBB423B68}"/>
              </a:ext>
            </a:extLst>
          </p:cNvPr>
          <p:cNvSpPr txBox="1"/>
          <p:nvPr/>
        </p:nvSpPr>
        <p:spPr>
          <a:xfrm>
            <a:off x="0" y="368133"/>
            <a:ext cx="12192000" cy="756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ko-KR" altLang="en-US" sz="36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9DDB44-CB63-4D2F-ACE5-D5EACB2D6A43}"/>
              </a:ext>
            </a:extLst>
          </p:cNvPr>
          <p:cNvSpPr/>
          <p:nvPr/>
        </p:nvSpPr>
        <p:spPr>
          <a:xfrm>
            <a:off x="1377068" y="2367642"/>
            <a:ext cx="500906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Ⅰ</a:t>
            </a:r>
            <a:endParaRPr lang="ko-KR" altLang="en-US" sz="20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520F363-971D-4C5D-83F6-312FA9E8D454}"/>
              </a:ext>
            </a:extLst>
          </p:cNvPr>
          <p:cNvSpPr/>
          <p:nvPr/>
        </p:nvSpPr>
        <p:spPr>
          <a:xfrm>
            <a:off x="1377068" y="3604553"/>
            <a:ext cx="500906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Ⅱ</a:t>
            </a:r>
            <a:endParaRPr lang="ko-KR" altLang="en-US" sz="20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43E3EA-20CA-40CF-BA3C-F90E53FE16D6}"/>
              </a:ext>
            </a:extLst>
          </p:cNvPr>
          <p:cNvSpPr/>
          <p:nvPr/>
        </p:nvSpPr>
        <p:spPr>
          <a:xfrm>
            <a:off x="1377068" y="4826044"/>
            <a:ext cx="500906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Ⅲ</a:t>
            </a:r>
            <a:endParaRPr lang="ko-KR" altLang="en-US" sz="20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5680A1-DE9C-4FE0-99A2-AF06E97F712E}"/>
              </a:ext>
            </a:extLst>
          </p:cNvPr>
          <p:cNvSpPr/>
          <p:nvPr/>
        </p:nvSpPr>
        <p:spPr>
          <a:xfrm>
            <a:off x="7255354" y="3570438"/>
            <a:ext cx="500906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Ⅴ</a:t>
            </a:r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2BC76-B9BA-4584-8A0C-9008B5560B12}"/>
              </a:ext>
            </a:extLst>
          </p:cNvPr>
          <p:cNvSpPr txBox="1"/>
          <p:nvPr/>
        </p:nvSpPr>
        <p:spPr>
          <a:xfrm>
            <a:off x="2022353" y="2351145"/>
            <a:ext cx="25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064CC-26C9-49BF-83D7-B7739CA7F411}"/>
              </a:ext>
            </a:extLst>
          </p:cNvPr>
          <p:cNvSpPr txBox="1"/>
          <p:nvPr/>
        </p:nvSpPr>
        <p:spPr>
          <a:xfrm>
            <a:off x="2022353" y="3604553"/>
            <a:ext cx="25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D9A90-9373-41EF-8C51-3EAF0C3BE4C8}"/>
              </a:ext>
            </a:extLst>
          </p:cNvPr>
          <p:cNvSpPr txBox="1"/>
          <p:nvPr/>
        </p:nvSpPr>
        <p:spPr>
          <a:xfrm>
            <a:off x="2059183" y="4835842"/>
            <a:ext cx="25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0D49CD3-3A13-417A-A32A-46B4D15E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5FE4C7-02A4-4EB5-88D6-B0452D8C6B5B}"/>
              </a:ext>
            </a:extLst>
          </p:cNvPr>
          <p:cNvSpPr/>
          <p:nvPr/>
        </p:nvSpPr>
        <p:spPr>
          <a:xfrm>
            <a:off x="7255354" y="4835842"/>
            <a:ext cx="500906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Ⅵ</a:t>
            </a:r>
            <a:endParaRPr lang="ko-KR" alt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52B89-E145-4321-B310-0A70EF472809}"/>
              </a:ext>
            </a:extLst>
          </p:cNvPr>
          <p:cNvSpPr txBox="1"/>
          <p:nvPr/>
        </p:nvSpPr>
        <p:spPr>
          <a:xfrm>
            <a:off x="7937469" y="4857673"/>
            <a:ext cx="25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5F8661-D5C1-4110-97C0-0ED3894C4622}"/>
              </a:ext>
            </a:extLst>
          </p:cNvPr>
          <p:cNvSpPr txBox="1"/>
          <p:nvPr/>
        </p:nvSpPr>
        <p:spPr>
          <a:xfrm>
            <a:off x="7937469" y="3570502"/>
            <a:ext cx="25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B23070-E312-46F4-86BF-28D0D9C8D489}"/>
              </a:ext>
            </a:extLst>
          </p:cNvPr>
          <p:cNvSpPr/>
          <p:nvPr/>
        </p:nvSpPr>
        <p:spPr>
          <a:xfrm>
            <a:off x="7255354" y="2377442"/>
            <a:ext cx="500906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Ⅳ</a:t>
            </a:r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94BA0-67C7-40E2-93EF-A0D4EC8EEAA3}"/>
              </a:ext>
            </a:extLst>
          </p:cNvPr>
          <p:cNvSpPr txBox="1"/>
          <p:nvPr/>
        </p:nvSpPr>
        <p:spPr>
          <a:xfrm>
            <a:off x="7900639" y="2387240"/>
            <a:ext cx="25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66796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Data – OHLCV Table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66998-8BE9-40F1-B71B-DB051519DD07}"/>
              </a:ext>
            </a:extLst>
          </p:cNvPr>
          <p:cNvSpPr txBox="1"/>
          <p:nvPr/>
        </p:nvSpPr>
        <p:spPr>
          <a:xfrm>
            <a:off x="6840187" y="2883783"/>
            <a:ext cx="4969821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Length : 44400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Window_size, Sequence_length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 30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Open(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시가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), High(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고가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), Low(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저가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), Close(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종가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), Volume(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거래량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Shape : (44400,30,5)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18E33-C8FB-4591-9F97-2B6B7195F2EB}"/>
              </a:ext>
            </a:extLst>
          </p:cNvPr>
          <p:cNvSpPr txBox="1"/>
          <p:nvPr/>
        </p:nvSpPr>
        <p:spPr>
          <a:xfrm>
            <a:off x="1292587" y="1939076"/>
            <a:ext cx="43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mg. OHLCV data example</a:t>
            </a:r>
            <a:endParaRPr lang="en-US" altLang="ko-K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A7F3B6A-40BE-4AA9-AB32-9A79446A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2" y="2883783"/>
            <a:ext cx="6154009" cy="27054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42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Data - Candlestic chart image data for CNN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AE3704-FFDE-47A7-8F5D-8506E7CDC3B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15865" b="12589"/>
          <a:stretch/>
        </p:blipFill>
        <p:spPr bwMode="auto">
          <a:xfrm>
            <a:off x="1212958" y="3084854"/>
            <a:ext cx="2880000" cy="28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18E33-C8FB-4591-9F97-2B6B7195F2EB}"/>
              </a:ext>
            </a:extLst>
          </p:cNvPr>
          <p:cNvSpPr txBox="1"/>
          <p:nvPr/>
        </p:nvSpPr>
        <p:spPr>
          <a:xfrm>
            <a:off x="452937" y="1626560"/>
            <a:ext cx="43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 Candlestic chart image</a:t>
            </a:r>
            <a:endParaRPr lang="en-US" altLang="ko-K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A5D625D-D701-4EC1-B978-C6F9A4AF7595}"/>
              </a:ext>
            </a:extLst>
          </p:cNvPr>
          <p:cNvSpPr/>
          <p:nvPr/>
        </p:nvSpPr>
        <p:spPr>
          <a:xfrm>
            <a:off x="1212958" y="2620305"/>
            <a:ext cx="2880000" cy="384582"/>
          </a:xfrm>
          <a:prstGeom prst="leftRightArrow">
            <a:avLst>
              <a:gd name="adj1" fmla="val 0"/>
              <a:gd name="adj2" fmla="val 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139FB275-0D70-4E47-96F4-842D50B87E6A}"/>
              </a:ext>
            </a:extLst>
          </p:cNvPr>
          <p:cNvSpPr/>
          <p:nvPr/>
        </p:nvSpPr>
        <p:spPr>
          <a:xfrm rot="5400000">
            <a:off x="3089926" y="4269025"/>
            <a:ext cx="2823592" cy="568066"/>
          </a:xfrm>
          <a:prstGeom prst="leftRightArrow">
            <a:avLst>
              <a:gd name="adj1" fmla="val 0"/>
              <a:gd name="adj2" fmla="val 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09A9D-D633-462E-87D2-06F74067B1A9}"/>
              </a:ext>
            </a:extLst>
          </p:cNvPr>
          <p:cNvSpPr txBox="1"/>
          <p:nvPr/>
        </p:nvSpPr>
        <p:spPr>
          <a:xfrm>
            <a:off x="1833563" y="2340283"/>
            <a:ext cx="163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48 pixel</a:t>
            </a:r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4D674-5433-4262-BF3A-6613607AA69E}"/>
              </a:ext>
            </a:extLst>
          </p:cNvPr>
          <p:cNvSpPr txBox="1"/>
          <p:nvPr/>
        </p:nvSpPr>
        <p:spPr>
          <a:xfrm>
            <a:off x="4498696" y="4324799"/>
            <a:ext cx="1191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48 pixel</a:t>
            </a:r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608-A710-4991-9D44-5392B8DB0D0F}"/>
              </a:ext>
            </a:extLst>
          </p:cNvPr>
          <p:cNvSpPr txBox="1"/>
          <p:nvPr/>
        </p:nvSpPr>
        <p:spPr>
          <a:xfrm>
            <a:off x="6096000" y="2620305"/>
            <a:ext cx="5714008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Length : 44439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Height x Width : 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48x48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Depth : 3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Batch_size : 100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한 이미지에 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30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개의 캔들스틱 저장</a:t>
            </a:r>
            <a:endParaRPr lang="en-US" altLang="ko-KR" sz="200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Shape  : (44439, 48, 48, 3)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초록색은 종가가 시가보다 높은 상승</a:t>
            </a:r>
            <a:endParaRPr lang="en-US" altLang="ko-KR" sz="200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빨간색은 종가가 시가보다 낮은 하락</a:t>
            </a:r>
            <a:endParaRPr lang="en-US" altLang="ko-KR" sz="200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5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Data – 5D tensor data for CNN conbined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66998-8BE9-40F1-B71B-DB051519DD07}"/>
              </a:ext>
            </a:extLst>
          </p:cNvPr>
          <p:cNvSpPr txBox="1"/>
          <p:nvPr/>
        </p:nvSpPr>
        <p:spPr>
          <a:xfrm>
            <a:off x="6096000" y="2725133"/>
            <a:ext cx="5714008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Length : 44439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Height x Width : </a:t>
            </a:r>
            <a:r>
              <a:rPr lang="ko-KR" altLang="en-US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48x48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Depth : 3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Batch_size : 100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Frame: 30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Shape  : (44439, 30, 48, 48,3)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18E33-C8FB-4591-9F97-2B6B7195F2EB}"/>
              </a:ext>
            </a:extLst>
          </p:cNvPr>
          <p:cNvSpPr txBox="1"/>
          <p:nvPr/>
        </p:nvSpPr>
        <p:spPr>
          <a:xfrm>
            <a:off x="452937" y="1626560"/>
            <a:ext cx="43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 5D tensor data</a:t>
            </a:r>
            <a:endParaRPr lang="en-US" altLang="ko-K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E6AF9-031A-4BDD-B9B0-608453A4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97" y="2656977"/>
            <a:ext cx="3929058" cy="33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5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 Methodology - Single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DCFC0-77DF-4003-9403-82AE7631641B}"/>
              </a:ext>
            </a:extLst>
          </p:cNvPr>
          <p:cNvSpPr txBox="1"/>
          <p:nvPr/>
        </p:nvSpPr>
        <p:spPr>
          <a:xfrm>
            <a:off x="4181965" y="1844343"/>
            <a:ext cx="382807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ANN (Artificial Neural Network)</a:t>
            </a:r>
          </a:p>
        </p:txBody>
      </p:sp>
      <p:pic>
        <p:nvPicPr>
          <p:cNvPr id="10" name="Picture 2" descr="인공신경망(ANN, Artificial Neural Network) : 네이버 블로그">
            <a:extLst>
              <a:ext uri="{FF2B5EF4-FFF2-40B4-BE49-F238E27FC236}">
                <a16:creationId xmlns:a16="http://schemas.microsoft.com/office/drawing/2014/main" id="{8C976F69-48EB-4D48-9171-088EF5EF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36" y="2955777"/>
            <a:ext cx="3278818" cy="21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B8AD7A-53E4-4FA6-BB6D-3ED8FACA3F1D}"/>
              </a:ext>
            </a:extLst>
          </p:cNvPr>
          <p:cNvSpPr txBox="1"/>
          <p:nvPr/>
        </p:nvSpPr>
        <p:spPr>
          <a:xfrm>
            <a:off x="5685312" y="3357551"/>
            <a:ext cx="6145480" cy="129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인공신경망</a:t>
            </a:r>
            <a:r>
              <a:rPr lang="en-US" altLang="ko-KR">
                <a:latin typeface="+mn-ea"/>
              </a:rPr>
              <a:t>(ANN)</a:t>
            </a:r>
            <a:r>
              <a:rPr lang="ko-KR" altLang="en-US">
                <a:latin typeface="+mn-ea"/>
              </a:rPr>
              <a:t>은 시냅스의 결합으로 네트워크를 형성한 인공뉴런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노드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이 학습을 통해 시냅스의 결합 세기를 변화시켜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문제 해결 능력을 가지는 모델 전반을 가리킨다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43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05C424-20D5-4EFE-9717-6D1A07A5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7B06C-5E2D-46B1-8639-CB7C775D6199}"/>
              </a:ext>
            </a:extLst>
          </p:cNvPr>
          <p:cNvSpPr txBox="1"/>
          <p:nvPr/>
        </p:nvSpPr>
        <p:spPr>
          <a:xfrm>
            <a:off x="417224" y="1010238"/>
            <a:ext cx="61454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나눔스퀘어"/>
                <a:cs typeface="Times New Roman" panose="02020603050405020304" pitchFamily="18" charset="0"/>
              </a:rPr>
              <a:t>CNN (Convolutional Neural Network)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BC57BC-5DAB-4DF2-A203-530A87C3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1" y="1845988"/>
            <a:ext cx="4196765" cy="16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9DCDC-02D6-46A4-92B7-2F50E04D8CA2}"/>
              </a:ext>
            </a:extLst>
          </p:cNvPr>
          <p:cNvSpPr txBox="1"/>
          <p:nvPr/>
        </p:nvSpPr>
        <p:spPr>
          <a:xfrm>
            <a:off x="5335786" y="2044313"/>
            <a:ext cx="6145480" cy="129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atin typeface="+mn-ea"/>
              </a:rPr>
              <a:t>CNN</a:t>
            </a:r>
            <a:r>
              <a:rPr lang="ko-KR" altLang="en-US">
                <a:latin typeface="+mn-ea"/>
              </a:rPr>
              <a:t>은 이미지 처리에 탁월한 성능을 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보이는 신경망이다</a:t>
            </a:r>
            <a:r>
              <a:rPr lang="en-US" altLang="ko-KR">
                <a:latin typeface="+mn-ea"/>
              </a:rPr>
              <a:t>. CNN</a:t>
            </a:r>
            <a:r>
              <a:rPr lang="ko-KR" altLang="en-US">
                <a:latin typeface="+mn-ea"/>
              </a:rPr>
              <a:t>은 크게 합성곱층</a:t>
            </a:r>
            <a:r>
              <a:rPr lang="en-US" altLang="ko-KR">
                <a:latin typeface="+mn-ea"/>
              </a:rPr>
              <a:t>(Convolution layer)</a:t>
            </a:r>
            <a:r>
              <a:rPr lang="ko-KR" altLang="en-US">
                <a:latin typeface="+mn-ea"/>
              </a:rPr>
              <a:t>과 풀링층</a:t>
            </a:r>
            <a:r>
              <a:rPr lang="en-US" altLang="ko-KR">
                <a:latin typeface="+mn-ea"/>
              </a:rPr>
              <a:t>(Pooling layer)</a:t>
            </a:r>
            <a:r>
              <a:rPr lang="ko-KR" altLang="en-US">
                <a:latin typeface="+mn-ea"/>
              </a:rPr>
              <a:t>으로 구성된다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951CE-E4A6-4ADF-A64F-F2925487EA4A}"/>
              </a:ext>
            </a:extLst>
          </p:cNvPr>
          <p:cNvSpPr txBox="1"/>
          <p:nvPr/>
        </p:nvSpPr>
        <p:spPr>
          <a:xfrm>
            <a:off x="548586" y="4042976"/>
            <a:ext cx="259837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1D CNN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9D5A73A-ECF8-42AA-8D20-EF0FDDFA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4" y="4717150"/>
            <a:ext cx="3811785" cy="16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86D2D-B6F5-436D-95B0-B1A084DD20C5}"/>
              </a:ext>
            </a:extLst>
          </p:cNvPr>
          <p:cNvSpPr txBox="1"/>
          <p:nvPr/>
        </p:nvSpPr>
        <p:spPr>
          <a:xfrm>
            <a:off x="5335786" y="4292307"/>
            <a:ext cx="614548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atin typeface="+mn-ea"/>
              </a:rPr>
              <a:t>CNN</a:t>
            </a:r>
            <a:r>
              <a:rPr lang="ko-KR" altLang="en-US">
                <a:latin typeface="+mn-ea"/>
              </a:rPr>
              <a:t>의 일종인 </a:t>
            </a:r>
            <a:r>
              <a:rPr lang="en-US" altLang="ko-KR">
                <a:latin typeface="+mn-ea"/>
              </a:rPr>
              <a:t>1D CNN</a:t>
            </a:r>
            <a:r>
              <a:rPr lang="ko-KR" altLang="en-US">
                <a:latin typeface="+mn-ea"/>
              </a:rPr>
              <a:t>은 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자연어 처리에 특화되어 있다</a:t>
            </a:r>
            <a:r>
              <a:rPr lang="en-US" altLang="ko-KR">
                <a:latin typeface="+mn-ea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일방향적인 데이터처리와 배열로 인해 일반적인 </a:t>
            </a:r>
            <a:r>
              <a:rPr lang="en-US" altLang="ko-KR">
                <a:latin typeface="+mn-ea"/>
              </a:rPr>
              <a:t>CNN</a:t>
            </a:r>
            <a:r>
              <a:rPr lang="ko-KR" altLang="en-US">
                <a:latin typeface="+mn-ea"/>
              </a:rPr>
              <a:t>과 달리 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시계열적 특성이 남아있다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C2DBE-77D5-4942-A3FE-B51528DAC529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 Methodology - Single model</a:t>
            </a:r>
          </a:p>
        </p:txBody>
      </p:sp>
    </p:spTree>
    <p:extLst>
      <p:ext uri="{BB962C8B-B14F-4D97-AF65-F5344CB8AC3E}">
        <p14:creationId xmlns:p14="http://schemas.microsoft.com/office/powerpoint/2010/main" val="258691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 Methodology - Single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7175B-8FC9-41E0-AEAC-0A9EC8D7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9" y="2063111"/>
            <a:ext cx="2954320" cy="17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3D0593C-9BB1-4BA8-978E-5115D509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253" y="1867064"/>
            <a:ext cx="2739833" cy="17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8DCFC0-77DF-4003-9403-82AE7631641B}"/>
              </a:ext>
            </a:extLst>
          </p:cNvPr>
          <p:cNvSpPr txBox="1"/>
          <p:nvPr/>
        </p:nvSpPr>
        <p:spPr>
          <a:xfrm>
            <a:off x="397429" y="1186205"/>
            <a:ext cx="286591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LSTM 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(long-short term memory)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168A0-1E18-4D02-8D12-DDB19D5C2056}"/>
              </a:ext>
            </a:extLst>
          </p:cNvPr>
          <p:cNvSpPr txBox="1"/>
          <p:nvPr/>
        </p:nvSpPr>
        <p:spPr>
          <a:xfrm>
            <a:off x="8495969" y="1022468"/>
            <a:ext cx="342840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GRU 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(Gated Recurrent unit)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7943E-C6A0-42B8-B74D-FE73D72375B0}"/>
              </a:ext>
            </a:extLst>
          </p:cNvPr>
          <p:cNvSpPr txBox="1"/>
          <p:nvPr/>
        </p:nvSpPr>
        <p:spPr>
          <a:xfrm>
            <a:off x="4559929" y="1336092"/>
            <a:ext cx="342840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+mj-lt"/>
              </a:rPr>
              <a:t>BLSTM (Bi-directional LSTM)</a:t>
            </a:r>
            <a:endParaRPr lang="en-US" altLang="ko-KR" sz="200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Picture 8" descr="BLSTM structure">
            <a:extLst>
              <a:ext uri="{FF2B5EF4-FFF2-40B4-BE49-F238E27FC236}">
                <a16:creationId xmlns:a16="http://schemas.microsoft.com/office/drawing/2014/main" id="{3DF64A92-524E-424E-B09C-2FF24664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05" y="2063111"/>
            <a:ext cx="4702595" cy="15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6F05D-B4A1-47C5-B645-5FBE126D3EF6}"/>
              </a:ext>
            </a:extLst>
          </p:cNvPr>
          <p:cNvSpPr txBox="1"/>
          <p:nvPr/>
        </p:nvSpPr>
        <p:spPr>
          <a:xfrm>
            <a:off x="661343" y="4163207"/>
            <a:ext cx="11195918" cy="212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은 </a:t>
            </a:r>
            <a:r>
              <a:rPr lang="en-US" altLang="ko-KR">
                <a:latin typeface="+mn-ea"/>
              </a:rPr>
              <a:t>RNN(Recurrent Neural Network)</a:t>
            </a:r>
            <a:r>
              <a:rPr lang="ko-KR" altLang="en-US">
                <a:latin typeface="+mn-ea"/>
              </a:rPr>
              <a:t>에서 파생된 알고리즘이다</a:t>
            </a:r>
            <a:r>
              <a:rPr lang="en-US" altLang="ko-KR">
                <a:latin typeface="+mn-ea"/>
              </a:rPr>
              <a:t>. RNN</a:t>
            </a:r>
            <a:r>
              <a:rPr lang="ko-KR" altLang="en-US">
                <a:latin typeface="+mn-ea"/>
              </a:rPr>
              <a:t>은 입력과 출력을 시퀀스 단위로 처리하는 모델의 일종으로 은닉층의 노드에서 활성화 함수를 통해 나온 결과값을 출력층 방향으로도 보내면서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다시 은닉층 노드의 다음 계산의 입력으로 보내는 특징을 갖고 있다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하지만 </a:t>
            </a:r>
            <a:r>
              <a:rPr lang="en-US" altLang="ko-KR">
                <a:latin typeface="+mn-ea"/>
              </a:rPr>
              <a:t>RNN</a:t>
            </a:r>
            <a:r>
              <a:rPr lang="ko-KR" altLang="en-US">
                <a:latin typeface="+mn-ea"/>
              </a:rPr>
              <a:t>의 시점</a:t>
            </a:r>
            <a:r>
              <a:rPr lang="en-US" altLang="ko-KR">
                <a:latin typeface="+mn-ea"/>
              </a:rPr>
              <a:t>(time step)</a:t>
            </a:r>
            <a:r>
              <a:rPr lang="ko-KR" altLang="en-US">
                <a:latin typeface="+mn-ea"/>
              </a:rPr>
              <a:t>이 길어질수록 앞의 정보가 뒤로 충분히 전달되지 못하는 현상이 발생한다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이러한 현상을 해결하기 위해서 은닉층의 메모리 셀에 입력 게이트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망각 게이트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출력 게이트를 추가하여 불필요한 기억을 지우고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기억해야할 것들을 정한 것이 </a:t>
            </a:r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이다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13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 Methodology – CNN</a:t>
            </a:r>
            <a:r>
              <a:rPr lang="ko-KR" altLang="en-US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Conbined model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07F81AD-6911-4C45-A496-B55470CB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31" y="2087651"/>
            <a:ext cx="4196765" cy="16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39541B8-5B1C-4347-A8EA-E4CB32EFE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167" y="2005368"/>
            <a:ext cx="2739833" cy="17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3E9910-D697-4757-91CA-9F0495CF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540" y="5866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1810248">
            <a:extLst>
              <a:ext uri="{FF2B5EF4-FFF2-40B4-BE49-F238E27FC236}">
                <a16:creationId xmlns:a16="http://schemas.microsoft.com/office/drawing/2014/main" id="{C3C8DADB-3F2E-4CC5-A496-A69B2810E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3" y="2087651"/>
            <a:ext cx="4893317" cy="18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82C066-795E-480E-A63B-0E51F140DE13}"/>
              </a:ext>
            </a:extLst>
          </p:cNvPr>
          <p:cNvSpPr txBox="1"/>
          <p:nvPr/>
        </p:nvSpPr>
        <p:spPr>
          <a:xfrm>
            <a:off x="1215150" y="1412615"/>
            <a:ext cx="3428402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CNN</a:t>
            </a:r>
            <a:r>
              <a:rPr lang="ko-KR" altLang="en-US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– LSTM, BLSTM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E86BDE-4036-4A59-B526-DE76D077053F}"/>
              </a:ext>
            </a:extLst>
          </p:cNvPr>
          <p:cNvSpPr txBox="1"/>
          <p:nvPr/>
        </p:nvSpPr>
        <p:spPr>
          <a:xfrm>
            <a:off x="7393681" y="1417872"/>
            <a:ext cx="342840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+mj-lt"/>
              </a:rPr>
              <a:t>CNN – GRU, BGRU</a:t>
            </a:r>
            <a:endParaRPr lang="en-US" altLang="ko-KR" sz="200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7C256F-DB2A-4B4A-AF2A-3D0F8C6AA181}"/>
              </a:ext>
            </a:extLst>
          </p:cNvPr>
          <p:cNvSpPr txBox="1"/>
          <p:nvPr/>
        </p:nvSpPr>
        <p:spPr>
          <a:xfrm>
            <a:off x="1943099" y="4892330"/>
            <a:ext cx="8305801" cy="88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캔틀스틱 차트 이미지가 입력된 </a:t>
            </a:r>
            <a:r>
              <a:rPr lang="en-US" altLang="ko-KR"/>
              <a:t>CNN </a:t>
            </a:r>
            <a:r>
              <a:rPr lang="ko-KR" altLang="en-US"/>
              <a:t>신경망은 이미지의 패턴을 도출해내고</a:t>
            </a:r>
            <a:r>
              <a:rPr lang="en-US" altLang="ko-KR"/>
              <a:t>, </a:t>
            </a:r>
            <a:r>
              <a:rPr lang="ko-KR" altLang="en-US"/>
              <a:t>도출된 데이터는 </a:t>
            </a:r>
            <a:r>
              <a:rPr lang="en-US" altLang="ko-KR"/>
              <a:t>LSTM </a:t>
            </a:r>
            <a:r>
              <a:rPr lang="ko-KR" altLang="en-US"/>
              <a:t>층을 지나 시계열적 특성을 지닌 채 결과를 나타낸다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82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 Methodology – Research model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D0B84-1764-483C-89DD-744833462969}"/>
              </a:ext>
            </a:extLst>
          </p:cNvPr>
          <p:cNvSpPr txBox="1"/>
          <p:nvPr/>
        </p:nvSpPr>
        <p:spPr>
          <a:xfrm rot="16200000">
            <a:off x="6882614" y="2330753"/>
            <a:ext cx="492443" cy="158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CNN </a:t>
            </a:r>
            <a:r>
              <a:rPr lang="ko-KR" altLang="en-US" sz="2000">
                <a:latin typeface="+mn-ea"/>
              </a:rPr>
              <a:t>모델링</a:t>
            </a:r>
            <a:r>
              <a:rPr lang="en-US" altLang="ko-KR" sz="2000">
                <a:latin typeface="+mn-ea"/>
              </a:rPr>
              <a:t> </a:t>
            </a:r>
            <a:endParaRPr lang="ko-KR" altLang="en-US" sz="20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85ED5-7A6B-41BC-AF0E-98DCFCCBFC07}"/>
              </a:ext>
            </a:extLst>
          </p:cNvPr>
          <p:cNvSpPr txBox="1"/>
          <p:nvPr/>
        </p:nvSpPr>
        <p:spPr>
          <a:xfrm rot="16200000">
            <a:off x="6533934" y="4632956"/>
            <a:ext cx="1107996" cy="166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CNN</a:t>
            </a:r>
          </a:p>
          <a:p>
            <a:pPr algn="ctr"/>
            <a:r>
              <a:rPr lang="en-US" altLang="ko-KR" sz="2000">
                <a:latin typeface="+mn-ea"/>
              </a:rPr>
              <a:t>Conbined </a:t>
            </a:r>
          </a:p>
          <a:p>
            <a:pPr algn="ctr"/>
            <a:r>
              <a:rPr lang="en-US" altLang="ko-KR" sz="2000">
                <a:latin typeface="+mn-ea"/>
              </a:rPr>
              <a:t>Model</a:t>
            </a:r>
            <a:endParaRPr lang="ko-KR" altLang="en-US" sz="200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138E3-782E-4FF0-B129-A045F555CB50}"/>
              </a:ext>
            </a:extLst>
          </p:cNvPr>
          <p:cNvSpPr txBox="1"/>
          <p:nvPr/>
        </p:nvSpPr>
        <p:spPr>
          <a:xfrm rot="16200000">
            <a:off x="4233660" y="3738014"/>
            <a:ext cx="800219" cy="1216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2000">
                <a:latin typeface="+mn-ea"/>
              </a:rPr>
              <a:t>데이터 </a:t>
            </a:r>
            <a:endParaRPr lang="en-US" altLang="ko-KR" sz="2000">
              <a:latin typeface="+mn-ea"/>
            </a:endParaRPr>
          </a:p>
          <a:p>
            <a:pPr algn="ctr"/>
            <a:r>
              <a:rPr lang="ko-KR" altLang="en-US" sz="2000">
                <a:latin typeface="+mn-ea"/>
              </a:rPr>
              <a:t>전처리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FED5D-1A3B-453D-A273-151F0313D183}"/>
              </a:ext>
            </a:extLst>
          </p:cNvPr>
          <p:cNvSpPr txBox="1"/>
          <p:nvPr/>
        </p:nvSpPr>
        <p:spPr>
          <a:xfrm rot="16200000">
            <a:off x="8888588" y="4691763"/>
            <a:ext cx="492443" cy="15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Outputs</a:t>
            </a:r>
            <a:endParaRPr lang="ko-KR" altLang="en-US" sz="20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56E67-75F0-4F47-A251-D4848A0ED529}"/>
              </a:ext>
            </a:extLst>
          </p:cNvPr>
          <p:cNvSpPr txBox="1"/>
          <p:nvPr/>
        </p:nvSpPr>
        <p:spPr>
          <a:xfrm rot="16200000">
            <a:off x="8888589" y="2352703"/>
            <a:ext cx="492443" cy="15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Outputs</a:t>
            </a:r>
            <a:endParaRPr lang="ko-KR" altLang="en-US" sz="200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BEEC9-6CEB-4102-A92E-5886544FA0E5}"/>
              </a:ext>
            </a:extLst>
          </p:cNvPr>
          <p:cNvSpPr txBox="1"/>
          <p:nvPr/>
        </p:nvSpPr>
        <p:spPr>
          <a:xfrm rot="16200000">
            <a:off x="10953690" y="3218011"/>
            <a:ext cx="800219" cy="1222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2000">
                <a:latin typeface="+mn-ea"/>
              </a:rPr>
              <a:t>비교</a:t>
            </a:r>
            <a:endParaRPr lang="en-US" altLang="ko-KR" sz="2000">
              <a:latin typeface="+mn-ea"/>
            </a:endParaRPr>
          </a:p>
          <a:p>
            <a:pPr algn="ctr"/>
            <a:r>
              <a:rPr lang="en-US" altLang="ko-KR" sz="2000">
                <a:latin typeface="+mn-ea"/>
              </a:rPr>
              <a:t>/</a:t>
            </a:r>
            <a:r>
              <a:rPr lang="ko-KR" altLang="en-US" sz="2000">
                <a:latin typeface="+mn-ea"/>
              </a:rPr>
              <a:t>평가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D0F186-D42B-4F94-B273-BD5BD52B375E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>
            <a:off x="1310194" y="2876434"/>
            <a:ext cx="1082363" cy="14685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F9F6A7-5D4A-4CC9-A6A5-02953AE73188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V="1">
            <a:off x="5241859" y="3122657"/>
            <a:ext cx="1095073" cy="12234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97C51B-E65F-4971-8B74-A5E40817AA7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5241859" y="4346103"/>
            <a:ext cx="1013265" cy="11196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F74D10-9DA6-4542-8B3C-147E9752FA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V="1">
            <a:off x="7920741" y="5465763"/>
            <a:ext cx="440069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23DFF3-77AC-4ABE-BBCC-14713DE3E62E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7920740" y="3122656"/>
            <a:ext cx="440071" cy="40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D6C158-2E6A-4255-A185-9C19F415B7E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908811" y="3126702"/>
            <a:ext cx="833890" cy="7024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C491C22-8188-4A42-99B0-21F59BD839E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V="1">
            <a:off x="9908810" y="3829109"/>
            <a:ext cx="833891" cy="16366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DC5B1F1-F980-42AC-BCFE-EE6DB8D920A3}"/>
              </a:ext>
            </a:extLst>
          </p:cNvPr>
          <p:cNvCxnSpPr>
            <a:cxnSpLocks/>
            <a:stCxn id="44" idx="2"/>
            <a:endCxn id="13" idx="0"/>
          </p:cNvCxnSpPr>
          <p:nvPr/>
        </p:nvCxnSpPr>
        <p:spPr>
          <a:xfrm>
            <a:off x="3608735" y="4344951"/>
            <a:ext cx="416946" cy="11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32D02B-BE28-41A3-9B1F-90BBB2C90A04}"/>
              </a:ext>
            </a:extLst>
          </p:cNvPr>
          <p:cNvSpPr txBox="1"/>
          <p:nvPr/>
        </p:nvSpPr>
        <p:spPr>
          <a:xfrm rot="16200000">
            <a:off x="435118" y="2401468"/>
            <a:ext cx="800219" cy="949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2000">
                <a:latin typeface="+mn-ea"/>
              </a:rPr>
              <a:t>데이터 </a:t>
            </a:r>
            <a:endParaRPr lang="en-US" altLang="ko-KR" sz="2000">
              <a:latin typeface="+mn-ea"/>
            </a:endParaRPr>
          </a:p>
          <a:p>
            <a:pPr algn="ctr"/>
            <a:r>
              <a:rPr lang="ko-KR" altLang="en-US" sz="2000">
                <a:latin typeface="+mn-ea"/>
              </a:rPr>
              <a:t>추출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488EE-A037-4FD5-A06C-1194F72E0437}"/>
              </a:ext>
            </a:extLst>
          </p:cNvPr>
          <p:cNvSpPr txBox="1"/>
          <p:nvPr/>
        </p:nvSpPr>
        <p:spPr>
          <a:xfrm rot="16200000">
            <a:off x="3422042" y="368597"/>
            <a:ext cx="800219" cy="2839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2000">
                <a:latin typeface="+mn-ea"/>
              </a:rPr>
              <a:t>데이터 </a:t>
            </a:r>
            <a:endParaRPr lang="en-US" altLang="ko-KR" sz="2000">
              <a:latin typeface="+mn-ea"/>
            </a:endParaRPr>
          </a:p>
          <a:p>
            <a:pPr algn="ctr"/>
            <a:r>
              <a:rPr lang="ko-KR" altLang="en-US" sz="2000">
                <a:latin typeface="+mn-ea"/>
              </a:rPr>
              <a:t>전처리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A9296E-0BE2-4373-8A54-B6412ED6A87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V="1">
            <a:off x="1310194" y="1788305"/>
            <a:ext cx="1092249" cy="10881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14940-331F-4AF2-810F-21CAECAFD7C4}"/>
              </a:ext>
            </a:extLst>
          </p:cNvPr>
          <p:cNvSpPr txBox="1"/>
          <p:nvPr/>
        </p:nvSpPr>
        <p:spPr>
          <a:xfrm rot="16200000">
            <a:off x="6841708" y="989036"/>
            <a:ext cx="492443" cy="158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2000">
                <a:latin typeface="+mn-ea"/>
              </a:rPr>
              <a:t>모델링</a:t>
            </a:r>
            <a:r>
              <a:rPr lang="en-US" altLang="ko-KR" sz="2000">
                <a:latin typeface="+mn-ea"/>
              </a:rPr>
              <a:t> </a:t>
            </a:r>
            <a:endParaRPr lang="ko-KR" altLang="en-US" sz="200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9ED3B-21FA-469A-96A9-EF444B2B1FBD}"/>
              </a:ext>
            </a:extLst>
          </p:cNvPr>
          <p:cNvSpPr txBox="1"/>
          <p:nvPr/>
        </p:nvSpPr>
        <p:spPr>
          <a:xfrm rot="16200000">
            <a:off x="8847683" y="1010986"/>
            <a:ext cx="492443" cy="15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Outputs</a:t>
            </a:r>
            <a:endParaRPr lang="ko-KR" altLang="en-US" sz="2000">
              <a:latin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DC6AA5-2DB3-4A32-B674-8B979CFC5CF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879834" y="1780940"/>
            <a:ext cx="440071" cy="40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9608605-554A-417D-966D-2608836F9E4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V="1">
            <a:off x="5241860" y="1780940"/>
            <a:ext cx="1054166" cy="73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563267-334B-4CC8-8028-E34D8CF7973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867905" y="1784986"/>
            <a:ext cx="874796" cy="19493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E413BA-B1FE-4DFC-8EC6-4CA583FB8C9C}"/>
              </a:ext>
            </a:extLst>
          </p:cNvPr>
          <p:cNvSpPr txBox="1"/>
          <p:nvPr/>
        </p:nvSpPr>
        <p:spPr>
          <a:xfrm rot="16200000">
            <a:off x="2600536" y="3736862"/>
            <a:ext cx="800219" cy="1216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2000">
                <a:latin typeface="+mn-ea"/>
              </a:rPr>
              <a:t>데이터 </a:t>
            </a:r>
            <a:endParaRPr lang="en-US" altLang="ko-KR" sz="2000">
              <a:latin typeface="+mn-ea"/>
            </a:endParaRPr>
          </a:p>
          <a:p>
            <a:pPr algn="ctr"/>
            <a:r>
              <a:rPr lang="ko-KR" altLang="en-US" sz="2000">
                <a:latin typeface="+mn-ea"/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398690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Empirical results -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017B5-4E14-4ED0-8B7F-7041E5F18AE6}"/>
              </a:ext>
            </a:extLst>
          </p:cNvPr>
          <p:cNvSpPr txBox="1"/>
          <p:nvPr/>
        </p:nvSpPr>
        <p:spPr>
          <a:xfrm>
            <a:off x="2725387" y="957322"/>
            <a:ext cx="6808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. hyper parameter</a:t>
            </a:r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132B53-7A96-400F-86D3-475E87E1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39099"/>
              </p:ext>
            </p:extLst>
          </p:nvPr>
        </p:nvGraphicFramePr>
        <p:xfrm>
          <a:off x="1596000" y="1412507"/>
          <a:ext cx="8999998" cy="5177028"/>
        </p:xfrm>
        <a:graphic>
          <a:graphicData uri="http://schemas.openxmlformats.org/drawingml/2006/table">
            <a:tbl>
              <a:tblPr firstRow="1" firstCol="1" bandRow="1"/>
              <a:tblGrid>
                <a:gridCol w="2558483">
                  <a:extLst>
                    <a:ext uri="{9D8B030D-6E8A-4147-A177-3AD203B41FA5}">
                      <a16:colId xmlns:a16="http://schemas.microsoft.com/office/drawing/2014/main" val="2386240168"/>
                    </a:ext>
                  </a:extLst>
                </a:gridCol>
                <a:gridCol w="1284416">
                  <a:extLst>
                    <a:ext uri="{9D8B030D-6E8A-4147-A177-3AD203B41FA5}">
                      <a16:colId xmlns:a16="http://schemas.microsoft.com/office/drawing/2014/main" val="2926139469"/>
                    </a:ext>
                  </a:extLst>
                </a:gridCol>
                <a:gridCol w="1292190">
                  <a:extLst>
                    <a:ext uri="{9D8B030D-6E8A-4147-A177-3AD203B41FA5}">
                      <a16:colId xmlns:a16="http://schemas.microsoft.com/office/drawing/2014/main" val="3320579913"/>
                    </a:ext>
                  </a:extLst>
                </a:gridCol>
                <a:gridCol w="1288303">
                  <a:extLst>
                    <a:ext uri="{9D8B030D-6E8A-4147-A177-3AD203B41FA5}">
                      <a16:colId xmlns:a16="http://schemas.microsoft.com/office/drawing/2014/main" val="1759945443"/>
                    </a:ext>
                  </a:extLst>
                </a:gridCol>
                <a:gridCol w="1288303">
                  <a:extLst>
                    <a:ext uri="{9D8B030D-6E8A-4147-A177-3AD203B41FA5}">
                      <a16:colId xmlns:a16="http://schemas.microsoft.com/office/drawing/2014/main" val="1596480801"/>
                    </a:ext>
                  </a:extLst>
                </a:gridCol>
                <a:gridCol w="1288303">
                  <a:extLst>
                    <a:ext uri="{9D8B030D-6E8A-4147-A177-3AD203B41FA5}">
                      <a16:colId xmlns:a16="http://schemas.microsoft.com/office/drawing/2014/main" val="1725101538"/>
                    </a:ext>
                  </a:extLst>
                </a:gridCol>
              </a:tblGrid>
              <a:tr h="306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Hyper-parmeter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CNN1D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GRU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53660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Hidden Layer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40602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Neurons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224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08888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Dropout Ratio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68388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Gate Activation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52708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Recurrent Activation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174281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Batch Size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75898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Epochs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042810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 Size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65570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Sequence Length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162482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Output Dimension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97226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Optimizer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07103"/>
                  </a:ext>
                </a:extLst>
              </a:tr>
              <a:tr h="33685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Loss Function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lang="ko-KR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kumimoji="0" lang="ko-KR" altLang="en-US" sz="14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lang="ko-KR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kumimoji="0" lang="ko-KR" altLang="en-US" sz="14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kumimoji="0" lang="ko-KR" altLang="en-US" sz="14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3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Empirical results -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017B5-4E14-4ED0-8B7F-7041E5F18AE6}"/>
              </a:ext>
            </a:extLst>
          </p:cNvPr>
          <p:cNvSpPr txBox="1"/>
          <p:nvPr/>
        </p:nvSpPr>
        <p:spPr>
          <a:xfrm>
            <a:off x="2725387" y="1004824"/>
            <a:ext cx="6808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.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hyper parameter</a:t>
            </a:r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132B53-7A96-400F-86D3-475E87E1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07870"/>
              </p:ext>
            </p:extLst>
          </p:nvPr>
        </p:nvGraphicFramePr>
        <p:xfrm>
          <a:off x="929001" y="1404935"/>
          <a:ext cx="9984422" cy="5177028"/>
        </p:xfrm>
        <a:graphic>
          <a:graphicData uri="http://schemas.openxmlformats.org/drawingml/2006/table">
            <a:tbl>
              <a:tblPr firstRow="1" firstCol="1" bandRow="1"/>
              <a:tblGrid>
                <a:gridCol w="2373117">
                  <a:extLst>
                    <a:ext uri="{9D8B030D-6E8A-4147-A177-3AD203B41FA5}">
                      <a16:colId xmlns:a16="http://schemas.microsoft.com/office/drawing/2014/main" val="2386240168"/>
                    </a:ext>
                  </a:extLst>
                </a:gridCol>
                <a:gridCol w="1522261">
                  <a:extLst>
                    <a:ext uri="{9D8B030D-6E8A-4147-A177-3AD203B41FA5}">
                      <a16:colId xmlns:a16="http://schemas.microsoft.com/office/drawing/2014/main" val="1210916244"/>
                    </a:ext>
                  </a:extLst>
                </a:gridCol>
                <a:gridCol w="1522261">
                  <a:extLst>
                    <a:ext uri="{9D8B030D-6E8A-4147-A177-3AD203B41FA5}">
                      <a16:colId xmlns:a16="http://schemas.microsoft.com/office/drawing/2014/main" val="1351185243"/>
                    </a:ext>
                  </a:extLst>
                </a:gridCol>
                <a:gridCol w="1522261">
                  <a:extLst>
                    <a:ext uri="{9D8B030D-6E8A-4147-A177-3AD203B41FA5}">
                      <a16:colId xmlns:a16="http://schemas.microsoft.com/office/drawing/2014/main" val="1712694136"/>
                    </a:ext>
                  </a:extLst>
                </a:gridCol>
                <a:gridCol w="1522261">
                  <a:extLst>
                    <a:ext uri="{9D8B030D-6E8A-4147-A177-3AD203B41FA5}">
                      <a16:colId xmlns:a16="http://schemas.microsoft.com/office/drawing/2014/main" val="3610090241"/>
                    </a:ext>
                  </a:extLst>
                </a:gridCol>
                <a:gridCol w="1522261">
                  <a:extLst>
                    <a:ext uri="{9D8B030D-6E8A-4147-A177-3AD203B41FA5}">
                      <a16:colId xmlns:a16="http://schemas.microsoft.com/office/drawing/2014/main" val="3838430197"/>
                    </a:ext>
                  </a:extLst>
                </a:gridCol>
              </a:tblGrid>
              <a:tr h="349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Hyper-parmeter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CNN-LSTM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CNN-BLSTM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CNN-GRU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CNN-BGRU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53660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Hidden Layer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40602"/>
                  </a:ext>
                </a:extLst>
              </a:tr>
              <a:tr h="36157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Neurons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496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560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560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596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560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08888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Dropout Ratio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68388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Gate Activation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52708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Recurrent Activation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174281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Batch Size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75898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Epochs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84995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 Size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3x3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27476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Sequence Length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98853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Output Dimension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97226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Optimizer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07103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Loss Function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lang="ko-KR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lang="ko-KR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kumimoji="0" lang="ko-KR" altLang="en-US" sz="14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lang="ko-KR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binary_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Times New Roman" panose="02020603050405020304" pitchFamily="18" charset="0"/>
                        </a:rPr>
                        <a:t>crossentropy</a:t>
                      </a:r>
                      <a:endParaRPr kumimoji="0" lang="ko-KR" altLang="en-US" sz="14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3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DCE28-0EE6-4ECB-A708-C632BB37D2E8}"/>
              </a:ext>
            </a:extLst>
          </p:cNvPr>
          <p:cNvSpPr txBox="1"/>
          <p:nvPr/>
        </p:nvSpPr>
        <p:spPr>
          <a:xfrm>
            <a:off x="911468" y="5259763"/>
            <a:ext cx="10369062" cy="9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 사토시 나카모토에 의해 공개된 비트코인을 시작으로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다양한 암호화폐가 등장하고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사람들의 관심과 투자가 증가하여 암호화폐 시장은 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년을 기점으로 크게 성장하였다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Background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513E1-9D6C-4F37-868A-94BD7C662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75" t="6550"/>
          <a:stretch/>
        </p:blipFill>
        <p:spPr>
          <a:xfrm>
            <a:off x="2709413" y="1648958"/>
            <a:ext cx="6773172" cy="31187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3E469B-07E5-4DD6-85C5-990EBC198CE9}"/>
              </a:ext>
            </a:extLst>
          </p:cNvPr>
          <p:cNvSpPr txBox="1"/>
          <p:nvPr/>
        </p:nvSpPr>
        <p:spPr>
          <a:xfrm>
            <a:off x="4327539" y="1130430"/>
            <a:ext cx="346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암호화폐 시가총액</a:t>
            </a:r>
            <a:endParaRPr lang="en-US" alt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22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C13C7-2DF5-40A8-8307-9935269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Empirical results-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D2868-9189-4942-B7B4-DAAC5BB06CDC}"/>
              </a:ext>
            </a:extLst>
          </p:cNvPr>
          <p:cNvSpPr txBox="1"/>
          <p:nvPr/>
        </p:nvSpPr>
        <p:spPr>
          <a:xfrm>
            <a:off x="720437" y="4160298"/>
            <a:ext cx="11471563" cy="143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미래 가격의 증감을 예측하는 선행 연구들이 대부분 정확도</a:t>
            </a: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(Accuracy)</a:t>
            </a:r>
            <a:r>
              <a:rPr lang="ko-KR" altLang="en-US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를 성과평가의 척도로 사용</a:t>
            </a:r>
            <a:endParaRPr lang="en-US" altLang="ko-KR" sz="200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해당 연구에서도 성과 평가의 척도로 다음날 종가의 상승이냐 아니냐를 맞추는 </a:t>
            </a:r>
            <a:r>
              <a:rPr lang="en-US" altLang="ko-KR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BinaryAccuracy</a:t>
            </a:r>
            <a:r>
              <a:rPr lang="ko-KR" altLang="en-US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를 사용</a:t>
            </a:r>
            <a:endParaRPr lang="en-US" altLang="ko-KR" sz="200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0EADFB-C74A-4FC0-AD7D-5265EC7CB817}"/>
                  </a:ext>
                </a:extLst>
              </p:cNvPr>
              <p:cNvSpPr txBox="1"/>
              <p:nvPr/>
            </p:nvSpPr>
            <p:spPr>
              <a:xfrm>
                <a:off x="3567232" y="2221527"/>
                <a:ext cx="5057536" cy="804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600"/>
                  <a:t>Accuracy </a:t>
                </a:r>
                <a14:m>
                  <m:oMath xmlns:m="http://schemas.openxmlformats.org/officeDocument/2006/math">
                    <m:r>
                      <a:rPr lang="en-US" altLang="ko-KR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ko-KR" altLang="en-US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0EADFB-C74A-4FC0-AD7D-5265EC7CB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32" y="2221527"/>
                <a:ext cx="5057536" cy="804323"/>
              </a:xfrm>
              <a:prstGeom prst="rect">
                <a:avLst/>
              </a:prstGeom>
              <a:blipFill>
                <a:blip r:embed="rId3"/>
                <a:stretch>
                  <a:fillRect l="-5422" t="-378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23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2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Empirical results</a:t>
            </a:r>
            <a:endParaRPr lang="en-US" altLang="ko-KR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9B1177A-2764-4CE0-82F7-DF266276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4A6001-2EE4-4239-8ECB-D2AA41350E68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E86DB-F980-452B-A578-60F1904A3956}"/>
              </a:ext>
            </a:extLst>
          </p:cNvPr>
          <p:cNvSpPr txBox="1"/>
          <p:nvPr/>
        </p:nvSpPr>
        <p:spPr>
          <a:xfrm>
            <a:off x="2691740" y="1404679"/>
            <a:ext cx="680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. 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Train&amp;Test acurracy</a:t>
            </a:r>
            <a:endParaRPr lang="en-US" altLang="ko-KR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50B7C3-4A99-44DB-81B9-F7BCB9665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99678"/>
              </p:ext>
            </p:extLst>
          </p:nvPr>
        </p:nvGraphicFramePr>
        <p:xfrm>
          <a:off x="2691740" y="2362917"/>
          <a:ext cx="6974776" cy="3383200"/>
        </p:xfrm>
        <a:graphic>
          <a:graphicData uri="http://schemas.openxmlformats.org/drawingml/2006/table">
            <a:tbl>
              <a:tblPr firstRow="1" firstCol="1" bandRow="1"/>
              <a:tblGrid>
                <a:gridCol w="1743694">
                  <a:extLst>
                    <a:ext uri="{9D8B030D-6E8A-4147-A177-3AD203B41FA5}">
                      <a16:colId xmlns:a16="http://schemas.microsoft.com/office/drawing/2014/main" val="709933706"/>
                    </a:ext>
                  </a:extLst>
                </a:gridCol>
                <a:gridCol w="1743694">
                  <a:extLst>
                    <a:ext uri="{9D8B030D-6E8A-4147-A177-3AD203B41FA5}">
                      <a16:colId xmlns:a16="http://schemas.microsoft.com/office/drawing/2014/main" val="2386240168"/>
                    </a:ext>
                  </a:extLst>
                </a:gridCol>
                <a:gridCol w="1743694">
                  <a:extLst>
                    <a:ext uri="{9D8B030D-6E8A-4147-A177-3AD203B41FA5}">
                      <a16:colId xmlns:a16="http://schemas.microsoft.com/office/drawing/2014/main" val="1210916244"/>
                    </a:ext>
                  </a:extLst>
                </a:gridCol>
                <a:gridCol w="1743694">
                  <a:extLst>
                    <a:ext uri="{9D8B030D-6E8A-4147-A177-3AD203B41FA5}">
                      <a16:colId xmlns:a16="http://schemas.microsoft.com/office/drawing/2014/main" val="2307518374"/>
                    </a:ext>
                  </a:extLst>
                </a:gridCol>
              </a:tblGrid>
              <a:tr h="422900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모델명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정확도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학습용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평가용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53660"/>
                  </a:ext>
                </a:extLst>
              </a:tr>
              <a:tr h="422900">
                <a:tc rowSpan="7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정형 데이터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ANN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 55.44%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45.80%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174281"/>
                  </a:ext>
                </a:extLst>
              </a:tr>
              <a:tr h="42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CNN1D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54.64%</a:t>
                      </a:r>
                      <a:endParaRPr lang="ko-KR" sz="16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56.65%</a:t>
                      </a:r>
                      <a:endParaRPr lang="ko-KR" sz="16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75898"/>
                  </a:ext>
                </a:extLst>
              </a:tr>
              <a:tr h="42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GRU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53.85%</a:t>
                      </a:r>
                      <a:endParaRPr lang="ko-KR" sz="16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59.08%</a:t>
                      </a:r>
                      <a:endParaRPr lang="ko-KR" sz="16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97226"/>
                  </a:ext>
                </a:extLst>
              </a:tr>
              <a:tr h="42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65.36%</a:t>
                      </a:r>
                      <a:endParaRPr lang="ko-KR" sz="16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59.12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%</a:t>
                      </a:r>
                      <a:endParaRPr lang="ko-KR" sz="16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07103"/>
                  </a:ext>
                </a:extLst>
              </a:tr>
              <a:tr h="42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BLSTM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62.93%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59.12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30063"/>
                  </a:ext>
                </a:extLst>
              </a:tr>
              <a:tr h="42290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CNN1D-LSTM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65.36%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59.12%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659149"/>
                  </a:ext>
                </a:extLst>
              </a:tr>
              <a:tr h="42290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CNN1D-BLSTM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65.36%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59.12%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574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1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2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Empirical results</a:t>
            </a:r>
            <a:endParaRPr lang="en-US" altLang="ko-KR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9B1177A-2764-4CE0-82F7-DF266276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4A6001-2EE4-4239-8ECB-D2AA41350E68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E86DB-F980-452B-A578-60F1904A3956}"/>
              </a:ext>
            </a:extLst>
          </p:cNvPr>
          <p:cNvSpPr txBox="1"/>
          <p:nvPr/>
        </p:nvSpPr>
        <p:spPr>
          <a:xfrm>
            <a:off x="2691740" y="1404679"/>
            <a:ext cx="680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. </a:t>
            </a:r>
            <a:r>
              <a:rPr lang="en-US" altLang="ko-K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Train&amp;Test acurracy</a:t>
            </a:r>
            <a:endParaRPr lang="en-US" altLang="ko-KR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50B7C3-4A99-44DB-81B9-F7BCB9665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14998"/>
              </p:ext>
            </p:extLst>
          </p:nvPr>
        </p:nvGraphicFramePr>
        <p:xfrm>
          <a:off x="2691740" y="2464634"/>
          <a:ext cx="6974776" cy="3340776"/>
        </p:xfrm>
        <a:graphic>
          <a:graphicData uri="http://schemas.openxmlformats.org/drawingml/2006/table">
            <a:tbl>
              <a:tblPr firstRow="1" firstCol="1" bandRow="1"/>
              <a:tblGrid>
                <a:gridCol w="1743694">
                  <a:extLst>
                    <a:ext uri="{9D8B030D-6E8A-4147-A177-3AD203B41FA5}">
                      <a16:colId xmlns:a16="http://schemas.microsoft.com/office/drawing/2014/main" val="709933706"/>
                    </a:ext>
                  </a:extLst>
                </a:gridCol>
                <a:gridCol w="1743694">
                  <a:extLst>
                    <a:ext uri="{9D8B030D-6E8A-4147-A177-3AD203B41FA5}">
                      <a16:colId xmlns:a16="http://schemas.microsoft.com/office/drawing/2014/main" val="2386240168"/>
                    </a:ext>
                  </a:extLst>
                </a:gridCol>
                <a:gridCol w="1743694">
                  <a:extLst>
                    <a:ext uri="{9D8B030D-6E8A-4147-A177-3AD203B41FA5}">
                      <a16:colId xmlns:a16="http://schemas.microsoft.com/office/drawing/2014/main" val="1210916244"/>
                    </a:ext>
                  </a:extLst>
                </a:gridCol>
                <a:gridCol w="1743694">
                  <a:extLst>
                    <a:ext uri="{9D8B030D-6E8A-4147-A177-3AD203B41FA5}">
                      <a16:colId xmlns:a16="http://schemas.microsoft.com/office/drawing/2014/main" val="2307518374"/>
                    </a:ext>
                  </a:extLst>
                </a:gridCol>
              </a:tblGrid>
              <a:tr h="556796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모델명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정확도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Train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Test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53660"/>
                  </a:ext>
                </a:extLst>
              </a:tr>
              <a:tr h="556796">
                <a:tc rowSpan="5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이미지 데이터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CNN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70.7%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71.0%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40602"/>
                  </a:ext>
                </a:extLst>
              </a:tr>
              <a:tr h="55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CNN-LSTM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80.65%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80.8%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68388"/>
                  </a:ext>
                </a:extLst>
              </a:tr>
              <a:tr h="556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CNN-BLSTM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82.36%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82.5%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52708"/>
                  </a:ext>
                </a:extLst>
              </a:tr>
              <a:tr h="556796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CNN-GRU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75.87%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76.1%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445094"/>
                  </a:ext>
                </a:extLst>
              </a:tr>
              <a:tr h="556796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CNN-BGRU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80.45%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80.6%</a:t>
                      </a:r>
                      <a:endParaRPr lang="ko-KR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4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85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9B1177A-2764-4CE0-82F7-DF266276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4A6001-2EE4-4239-8ECB-D2AA41350E68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9F76A-4CEC-4A24-84CD-5D4F69472E00}"/>
              </a:ext>
            </a:extLst>
          </p:cNvPr>
          <p:cNvSpPr txBox="1"/>
          <p:nvPr/>
        </p:nvSpPr>
        <p:spPr>
          <a:xfrm>
            <a:off x="0" y="368132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Empirical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8F5A6-BCDB-4019-BF37-A65E0E41BAE2}"/>
              </a:ext>
            </a:extLst>
          </p:cNvPr>
          <p:cNvSpPr txBox="1"/>
          <p:nvPr/>
        </p:nvSpPr>
        <p:spPr>
          <a:xfrm>
            <a:off x="738310" y="2645763"/>
            <a:ext cx="10715380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정형 데이터를 사용한 연구는 </a:t>
            </a:r>
            <a:r>
              <a:rPr lang="en-US" altLang="ko-KR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50~60%</a:t>
            </a:r>
            <a:r>
              <a:rPr lang="ko-KR" altLang="en-US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의 정확도를</a:t>
            </a:r>
            <a:r>
              <a:rPr lang="en-US" altLang="ko-KR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이미지 데이터를 사용한 연구는 </a:t>
            </a:r>
            <a:r>
              <a:rPr lang="en-US" altLang="ko-KR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70~80%</a:t>
            </a:r>
            <a:r>
              <a:rPr lang="ko-KR" altLang="en-US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의 정확도를 보여 유의미한 차이를 보인다</a:t>
            </a:r>
            <a:r>
              <a:rPr lang="en-US" altLang="ko-KR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>
              <a:solidFill>
                <a:srgbClr val="000000"/>
              </a:solidFill>
              <a:latin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선행 연구들과 같이 정형 데이터 기반 연구와 이미지 데이터 기반 연구 모두에서 시계열 특성을 고려할 수 있는 </a:t>
            </a:r>
            <a:r>
              <a:rPr lang="en-US" altLang="ko-KR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LSTM, GRU </a:t>
            </a:r>
            <a:r>
              <a:rPr lang="ko-KR" altLang="en-US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모델이 성과가 높게 나타났다</a:t>
            </a:r>
            <a:r>
              <a:rPr lang="en-US" altLang="ko-KR" sz="2000">
                <a:solidFill>
                  <a:srgbClr val="000000"/>
                </a:solidFill>
                <a:latin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690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2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Ⅵ. Conclusion - Empirical results review</a:t>
            </a: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9B1177A-2764-4CE0-82F7-DF266276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4A6001-2EE4-4239-8ECB-D2AA41350E68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46EBE-BB7C-4F00-9109-2C5FA955FC34}"/>
              </a:ext>
            </a:extLst>
          </p:cNvPr>
          <p:cNvSpPr txBox="1"/>
          <p:nvPr/>
        </p:nvSpPr>
        <p:spPr>
          <a:xfrm>
            <a:off x="1041584" y="2877813"/>
            <a:ext cx="10108832" cy="143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이미지 데이터를 사용한 연구가 정형 데이터를 사용한 연구보다 좋은 성과를 보였다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정형 데이터를 사용한 연구는 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70%~80%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정확도를 가졌는데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이는 데이터 레이블의 불균형을 고려하더라도 높은 성과라고 할 수 있다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926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2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Ⅵ. Conclusion - Contribution</a:t>
            </a:r>
            <a:endParaRPr lang="en-US" altLang="ko-KR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9B1177A-2764-4CE0-82F7-DF266276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4A6001-2EE4-4239-8ECB-D2AA41350E68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C139-2D3A-4190-BD4B-5FDFAAF0F03F}"/>
              </a:ext>
            </a:extLst>
          </p:cNvPr>
          <p:cNvSpPr txBox="1"/>
          <p:nvPr/>
        </p:nvSpPr>
        <p:spPr>
          <a:xfrm>
            <a:off x="1041584" y="1542687"/>
            <a:ext cx="10108832" cy="466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본 연구에서는 기존 주식 가격 예측에 사용되었던 차트 이미지 기반 딥러닝 모형들을 코인 가격에 적용시켜보았다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정형데이터를 사용한 연구보다 높은 성과를 보였고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향후 진행될 이미지 데이터 기반 후속 연구들의 근거가 될 수 있을 것으로 기대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최근에 발표되었던 코인 관련 연구를 살펴보게 되면 거의 덱스트 데이터 감성 수치 기반의 연구가 진행되었다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따라서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캔들스틱 차트 이미지 데이터를 입력값으로 암호화폐 예측 연구를 진행한 점은 기존 연구들과 차별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일봉 데이터를 통한 하루 뒤의 가격 예측 연구가 아닌 분봉 데이터를 사용한 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 뒤의 가격 예측 연구를 진행한 점도 기존 연구들과 차별</a:t>
            </a:r>
            <a:endParaRPr lang="en-US" altLang="ko-K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8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68B674-C1D9-4ED4-9C96-6FFA97ECBBBA}"/>
              </a:ext>
            </a:extLst>
          </p:cNvPr>
          <p:cNvSpPr txBox="1"/>
          <p:nvPr/>
        </p:nvSpPr>
        <p:spPr>
          <a:xfrm>
            <a:off x="0" y="368132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Ⅵ. Conclusion - Limitations &amp; Future</a:t>
            </a:r>
            <a:r>
              <a:rPr lang="ko-KR" altLang="en-US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endParaRPr lang="en-US" altLang="ko-KR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9B1177A-2764-4CE0-82F7-DF266276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4A6001-2EE4-4239-8ECB-D2AA41350E68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C139-2D3A-4190-BD4B-5FDFAAF0F03F}"/>
              </a:ext>
            </a:extLst>
          </p:cNvPr>
          <p:cNvSpPr txBox="1"/>
          <p:nvPr/>
        </p:nvSpPr>
        <p:spPr>
          <a:xfrm>
            <a:off x="887718" y="2185316"/>
            <a:ext cx="10108832" cy="327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우선 본 연구는 딥러닝 모델들을 코인 가격 데이터에 최적화시키지 못했다는 한계점이 있다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후속 연구를 계속해서 진행하여 하이퍼 파라미터를 충분히 설명할 수 있다면 연구의 정확도는 더욱 높아질 것이다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레이블이 불균형하고 장기적 추세없이 단기 변동성이 심한 암호화폐의 가격 데이터 특성상 다른 기간에 본 연구에서 사용한 모델을 적용하여 예측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평가를 진행할 시 그 정확도가 본 연구와 다르게 나올 수 있다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04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5B3F55-8434-4F88-9115-8F83153DF8A9}"/>
              </a:ext>
            </a:extLst>
          </p:cNvPr>
          <p:cNvSpPr txBox="1"/>
          <p:nvPr/>
        </p:nvSpPr>
        <p:spPr>
          <a:xfrm>
            <a:off x="1041584" y="1208520"/>
            <a:ext cx="10108832" cy="34651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6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ko-KR" sz="16600" b="0" i="0" u="none" strike="noStrike" baseline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1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Financial market pricing prediction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7CFCE8E-2A32-408B-A6E3-563ED797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63548"/>
              </p:ext>
            </p:extLst>
          </p:nvPr>
        </p:nvGraphicFramePr>
        <p:xfrm>
          <a:off x="1141927" y="2191786"/>
          <a:ext cx="990814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904">
                  <a:extLst>
                    <a:ext uri="{9D8B030D-6E8A-4147-A177-3AD203B41FA5}">
                      <a16:colId xmlns:a16="http://schemas.microsoft.com/office/drawing/2014/main" val="929500679"/>
                    </a:ext>
                  </a:extLst>
                </a:gridCol>
                <a:gridCol w="1989199">
                  <a:extLst>
                    <a:ext uri="{9D8B030D-6E8A-4147-A177-3AD203B41FA5}">
                      <a16:colId xmlns:a16="http://schemas.microsoft.com/office/drawing/2014/main" val="3389651008"/>
                    </a:ext>
                  </a:extLst>
                </a:gridCol>
                <a:gridCol w="2360815">
                  <a:extLst>
                    <a:ext uri="{9D8B030D-6E8A-4147-A177-3AD203B41FA5}">
                      <a16:colId xmlns:a16="http://schemas.microsoft.com/office/drawing/2014/main" val="1610954803"/>
                    </a:ext>
                  </a:extLst>
                </a:gridCol>
                <a:gridCol w="3731227">
                  <a:extLst>
                    <a:ext uri="{9D8B030D-6E8A-4147-A177-3AD203B41FA5}">
                      <a16:colId xmlns:a16="http://schemas.microsoft.com/office/drawing/2014/main" val="1869057298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금융시장</a:t>
                      </a:r>
                      <a:endParaRPr lang="en-US" altLang="ko-KR"/>
                    </a:p>
                    <a:p>
                      <a:pPr algn="ctr"/>
                      <a:r>
                        <a:rPr lang="en-US" altLang="ko-KR"/>
                        <a:t>(</a:t>
                      </a:r>
                      <a:r>
                        <a:rPr lang="ko-KR" altLang="en-US"/>
                        <a:t>주식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암호화폐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ctr"/>
                      <a:r>
                        <a:rPr lang="ko-KR" altLang="en-US"/>
                        <a:t>가격 예측</a:t>
                      </a:r>
                    </a:p>
                  </a:txBody>
                  <a:tcPr anchor="ctr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정형 데이터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OHLVC</a:t>
                      </a:r>
                      <a:r>
                        <a:rPr lang="ko-KR" altLang="en-US"/>
                        <a:t>데이터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시가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고가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저가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종가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거래량 자체</a:t>
                      </a:r>
                      <a:endParaRPr lang="en-US" altLang="ko-KR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종가만 사용</a:t>
                      </a:r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62208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기술적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불린저 밴드</a:t>
                      </a: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단순 이동 지표</a:t>
                      </a: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지수 이동 평균</a:t>
                      </a: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이동평균 수렴확산</a:t>
                      </a: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MACD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히스토그램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5465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비정형 데이터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텍스트데이터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뉴스 데이터</a:t>
                      </a: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데이터</a:t>
                      </a: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공시 자료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0917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이미지 데이터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캔들스틱 차트</a:t>
                      </a:r>
                      <a:endParaRPr lang="en-US" altLang="ko-KR" sz="18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그래프</a:t>
                      </a:r>
                    </a:p>
                  </a:txBody>
                  <a:tcPr anchor="ctr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2639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EFB876C-D334-4F5D-A158-7281F71B4F94}"/>
              </a:ext>
            </a:extLst>
          </p:cNvPr>
          <p:cNvSpPr txBox="1"/>
          <p:nvPr/>
        </p:nvSpPr>
        <p:spPr>
          <a:xfrm>
            <a:off x="2684743" y="1484767"/>
            <a:ext cx="682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 데이터에 따른 금융시장 가격 예측 종류</a:t>
            </a:r>
            <a:endParaRPr lang="en-US" alt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Financial market pricing prediction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BF9B7-728C-4005-9221-0C836F12EB5B}"/>
              </a:ext>
            </a:extLst>
          </p:cNvPr>
          <p:cNvSpPr txBox="1"/>
          <p:nvPr/>
        </p:nvSpPr>
        <p:spPr>
          <a:xfrm>
            <a:off x="911468" y="3216547"/>
            <a:ext cx="147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ea"/>
                <a:ea typeface="+mj-ea"/>
              </a:rPr>
              <a:t>가격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CA0DE-D7F5-4E2C-9133-237747DE2684}"/>
              </a:ext>
            </a:extLst>
          </p:cNvPr>
          <p:cNvSpPr txBox="1"/>
          <p:nvPr/>
        </p:nvSpPr>
        <p:spPr>
          <a:xfrm>
            <a:off x="3108404" y="4504252"/>
            <a:ext cx="161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ea"/>
                <a:ea typeface="+mj-ea"/>
              </a:rPr>
              <a:t>기술적분석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D738C-6B0B-4E4A-ABC9-E4512B46A96E}"/>
              </a:ext>
            </a:extLst>
          </p:cNvPr>
          <p:cNvSpPr txBox="1"/>
          <p:nvPr/>
        </p:nvSpPr>
        <p:spPr>
          <a:xfrm>
            <a:off x="3108404" y="1925858"/>
            <a:ext cx="177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ea"/>
                <a:ea typeface="+mj-ea"/>
              </a:rPr>
              <a:t>기본적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41E772-2798-4F46-B4A3-F169A9E283B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386939" y="3447380"/>
            <a:ext cx="721465" cy="128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91BB44-86D7-41AB-94B8-0C7E0ADFD468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2386939" y="2156691"/>
            <a:ext cx="721465" cy="129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7231AC-8815-4ECA-A7C4-A12395400B2C}"/>
              </a:ext>
            </a:extLst>
          </p:cNvPr>
          <p:cNvSpPr txBox="1"/>
          <p:nvPr/>
        </p:nvSpPr>
        <p:spPr>
          <a:xfrm>
            <a:off x="4880757" y="1901877"/>
            <a:ext cx="647304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</a:rPr>
              <a:t>상품의 내재적 가치를 분석하여 미래의 상품 가격을 에측하는 방법</a:t>
            </a:r>
            <a:r>
              <a:rPr lang="en-US" altLang="ko-KR" sz="2000">
                <a:latin typeface="+mn-ea"/>
              </a:rPr>
              <a:t>. </a:t>
            </a:r>
            <a:r>
              <a:rPr lang="ko-KR" altLang="en-US" sz="2000">
                <a:latin typeface="+mn-ea"/>
              </a:rPr>
              <a:t>상품의 펀더멘털 정보를 주로 활용한다</a:t>
            </a:r>
            <a:r>
              <a:rPr lang="en-US" altLang="ko-KR" sz="2000">
                <a:latin typeface="+mn-ea"/>
              </a:rPr>
              <a:t>.</a:t>
            </a:r>
            <a:endParaRPr lang="ko-KR" altLang="en-US" sz="200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CEB6A-3883-4C42-AE22-5A20BE084F99}"/>
              </a:ext>
            </a:extLst>
          </p:cNvPr>
          <p:cNvSpPr txBox="1"/>
          <p:nvPr/>
        </p:nvSpPr>
        <p:spPr>
          <a:xfrm>
            <a:off x="4880758" y="4349183"/>
            <a:ext cx="639977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</a:rPr>
              <a:t>과거 상품의 가격이나 거래량 같은 자료를 이용하여 상품 가격 변화의 추세를 발견해내어 미래의 상품 가격을 예측하는 방법</a:t>
            </a:r>
          </a:p>
        </p:txBody>
      </p:sp>
    </p:spTree>
    <p:extLst>
      <p:ext uri="{BB962C8B-B14F-4D97-AF65-F5344CB8AC3E}">
        <p14:creationId xmlns:p14="http://schemas.microsoft.com/office/powerpoint/2010/main" val="282183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DCE28-0EE6-4ECB-A708-C632BB37D2E8}"/>
              </a:ext>
            </a:extLst>
          </p:cNvPr>
          <p:cNvSpPr txBox="1"/>
          <p:nvPr/>
        </p:nvSpPr>
        <p:spPr>
          <a:xfrm>
            <a:off x="911469" y="2316304"/>
            <a:ext cx="10369062" cy="281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암호화폐 가격 흐름은 기존 주식 가격이 가진 흐름과 비슷한 특징을 가지고 때문에 </a:t>
            </a:r>
            <a:r>
              <a:rPr lang="ko-KR" altLang="en-US" sz="2000" b="0" i="0" u="none" strike="noStrike" baseline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암호화폐 예측 연구는 기존 주가 예측에 사용되었던 방법들이 사용</a:t>
            </a: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되고 있다</a:t>
            </a:r>
            <a:r>
              <a:rPr lang="en-US" altLang="ko-KR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주식 가격 예측에는 기술적 분석과 기본적 분석이 동시에 존재하지만</a:t>
            </a:r>
            <a:r>
              <a:rPr lang="en-US" altLang="ko-KR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암호 화폐 예측에는 펀더멘털에 대한 정보가 주어지지 않기 때문에 기본적 분석은 사용되지 않으며 </a:t>
            </a:r>
            <a:r>
              <a:rPr lang="ko-KR" altLang="en-US" sz="2000" b="0" i="0" u="none" strike="noStrike" baseline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과거 가격의 흐름을 통해 미래의 가격을 예측하고자 하는 </a:t>
            </a:r>
            <a:r>
              <a:rPr lang="ko-KR" altLang="en-US" sz="20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연구가 주를 이루고 있다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Deep learning study for Crptocurrency pricing prediction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0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DCE28-0EE6-4ECB-A708-C632BB37D2E8}"/>
              </a:ext>
            </a:extLst>
          </p:cNvPr>
          <p:cNvSpPr txBox="1"/>
          <p:nvPr/>
        </p:nvSpPr>
        <p:spPr>
          <a:xfrm>
            <a:off x="911469" y="2328179"/>
            <a:ext cx="10369062" cy="281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대부분의 암호화폐 선행 연구는 데이터셋으로 비트코인을 사용</a:t>
            </a:r>
            <a:endParaRPr lang="en-US" altLang="ko-KR" sz="20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(Seo, 2018, Heo, 2019, Chowhury, 2020, Kim, 2020, Gang, 2020, Kim,2021, Won, 2021)</a:t>
            </a:r>
          </a:p>
          <a:p>
            <a:pPr algn="l">
              <a:lnSpc>
                <a:spcPct val="150000"/>
              </a:lnSpc>
            </a:pP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Kim(2019)</a:t>
            </a: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는 대시</a:t>
            </a:r>
            <a:r>
              <a:rPr lang="en-US" altLang="ko-KR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라이트 코인</a:t>
            </a:r>
            <a:r>
              <a:rPr lang="en-US" altLang="ko-KR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모네를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Heo(2019)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ETH, XRP, BCH, LTC, DASH, ETC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Chowhury(2020)</a:t>
            </a:r>
            <a:r>
              <a:rPr lang="ko-KR" altLang="en-US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DOGE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코인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Ethereum, IOTA, Litecoin, NEM, NEO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Choi(2020)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은 이더리움을 사용하기도 함</a:t>
            </a:r>
            <a:endParaRPr lang="en-US" altLang="ko-KR" sz="20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Deep learning study for Crptocurrency pricing prediction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9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Deep learning study for Crptocurrency pricing prediction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AC4E9-1EA1-4C06-BCE4-57E43AEDFBBD}"/>
              </a:ext>
            </a:extLst>
          </p:cNvPr>
          <p:cNvSpPr txBox="1"/>
          <p:nvPr/>
        </p:nvSpPr>
        <p:spPr>
          <a:xfrm>
            <a:off x="911469" y="2482907"/>
            <a:ext cx="10999482" cy="225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대부분의 암호화폐 선행 연구는 일별 데이터를 사용</a:t>
            </a:r>
            <a:endParaRPr lang="en-US" altLang="ko-K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(Seo, 2018, Heo, 2019, Chowhury, 2020, Kim, 2020, Gang, 2020, Kim,2021, Won, 2021)</a:t>
            </a:r>
          </a:p>
          <a:p>
            <a:pPr algn="l">
              <a:lnSpc>
                <a:spcPct val="150000"/>
              </a:lnSpc>
            </a:pPr>
            <a:r>
              <a:rPr lang="ko-KR" altLang="en-US" sz="240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Heo(2019)</a:t>
            </a:r>
            <a:r>
              <a:rPr lang="ko-KR" alt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는 다양한 코인의 부족한 데이터양을 채우기 위해 </a:t>
            </a:r>
            <a:r>
              <a:rPr lang="en-US" altLang="ko-KR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분 데이터를 사용 </a:t>
            </a:r>
            <a:endParaRPr lang="en-US" altLang="ko-KR" sz="24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1C4A7-2E2D-4503-9E73-8DB78E3EA437}"/>
              </a:ext>
            </a:extLst>
          </p:cNvPr>
          <p:cNvSpPr txBox="1"/>
          <p:nvPr/>
        </p:nvSpPr>
        <p:spPr>
          <a:xfrm>
            <a:off x="0" y="368133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 - Dogecoin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26E333-E4C4-48CB-876A-FBBF71B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6001-2EE4-4239-8ECB-D2AA41350E6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5961D-13B2-48BA-8B82-33B4D14F85B8}"/>
              </a:ext>
            </a:extLst>
          </p:cNvPr>
          <p:cNvSpPr txBox="1"/>
          <p:nvPr/>
        </p:nvSpPr>
        <p:spPr>
          <a:xfrm>
            <a:off x="5774890" y="1829545"/>
            <a:ext cx="5671420" cy="235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발행일자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2013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월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Joke currency :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장난에서 시작된 코인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시가총액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(2021-06-01)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46.2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조원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전체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거래량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업비트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,2021-06):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2795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억 </a:t>
            </a:r>
            <a:r>
              <a:rPr lang="en-US" altLang="ko-KR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7500</a:t>
            </a:r>
            <a:r>
              <a:rPr lang="ko-KR" altLang="en-US" sz="20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만개</a:t>
            </a:r>
            <a:endParaRPr lang="en-US" altLang="ko-KR" sz="2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부족한 기술 바탕에 비해 많은 시장 참여자</a:t>
            </a:r>
            <a:endParaRPr lang="en-US" altLang="ko-KR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Dogecoin Price (DOGE INR) | Dogecoin Price in India Today &amp;amp; News (17th  August 2021) - NDTV Gadgets 360">
            <a:extLst>
              <a:ext uri="{FF2B5EF4-FFF2-40B4-BE49-F238E27FC236}">
                <a16:creationId xmlns:a16="http://schemas.microsoft.com/office/drawing/2014/main" id="{7301CB03-85AA-4C70-A469-5F55461A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81" y="1470039"/>
            <a:ext cx="4145469" cy="27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244F20-7E47-40D7-A6A3-AF1573143FCE}"/>
              </a:ext>
            </a:extLst>
          </p:cNvPr>
          <p:cNvSpPr txBox="1"/>
          <p:nvPr/>
        </p:nvSpPr>
        <p:spPr>
          <a:xfrm>
            <a:off x="391864" y="4913039"/>
            <a:ext cx="11408272" cy="9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Dogecoin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하루동안 거래는 기존 주식 시장에서 발생하던 거래량을 훨씬 초과하여 발생하고  있다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따라서 하루동안의 변동성이 매우 크며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장기적인 추세 없이 빠르게 상승과 하락을 반복하는 특성을 보인다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00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나눔스퀘어 Bold"/>
        <a:cs typeface=""/>
      </a:majorFont>
      <a:minorFont>
        <a:latin typeface="Times New Roman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3907</Words>
  <Application>Microsoft Office PowerPoint</Application>
  <PresentationFormat>와이드스크린</PresentationFormat>
  <Paragraphs>790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Arial</vt:lpstr>
      <vt:lpstr>나눔스퀘어 Bold</vt:lpstr>
      <vt:lpstr>Cambria Math</vt:lpstr>
      <vt:lpstr>함초롬바탕</vt:lpstr>
      <vt:lpstr>Times New Roman</vt:lpstr>
      <vt:lpstr>맑은 고딕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김진우</dc:creator>
  <cp:lastModifiedBy>김진우</cp:lastModifiedBy>
  <cp:revision>32</cp:revision>
  <dcterms:created xsi:type="dcterms:W3CDTF">2021-08-13T07:55:54Z</dcterms:created>
  <dcterms:modified xsi:type="dcterms:W3CDTF">2021-08-18T02:34:04Z</dcterms:modified>
</cp:coreProperties>
</file>