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embeddedFontLst>
    <p:embeddedFont>
      <p:font typeface="Bitter"/>
      <p:boldItalic r:id="rId21"/>
      <p:regular r:id="rId22"/>
      <p:italic r:id="rId23"/>
      <p:bold r:id="rId24"/>
    </p:embeddedFont>
    <p:embeddedFont>
      <p:font typeface="Aileron"/>
      <p:regular r:id="rId25"/>
      <p:italic r:id="rId26"/>
    </p:embeddedFont>
    <p:embeddedFont>
      <p:font typeface="Roboto"/>
      <p:boldItalic r:id="rId27"/>
      <p:regular r:id="rId28"/>
      <p:italic r:id="rId29"/>
      <p:bold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font" Target="fonts/Bitter-boldItalic.fntdata"/><Relationship Id="rId22" Type="http://schemas.openxmlformats.org/officeDocument/2006/relationships/font" Target="fonts/Bitter-regular.fntdata"/><Relationship Id="rId23" Type="http://schemas.openxmlformats.org/officeDocument/2006/relationships/font" Target="fonts/Bitter-italic.fntdata"/><Relationship Id="rId24" Type="http://schemas.openxmlformats.org/officeDocument/2006/relationships/font" Target="fonts/Bitter-bold.fntdata"/><Relationship Id="rId25" Type="http://schemas.openxmlformats.org/officeDocument/2006/relationships/font" Target="fonts/Aileron-regular.fntdata"/><Relationship Id="rId26" Type="http://schemas.openxmlformats.org/officeDocument/2006/relationships/font" Target="fonts/Aileron-italic.fntdata"/><Relationship Id="rId27" Type="http://schemas.openxmlformats.org/officeDocument/2006/relationships/font" Target="fonts/Roboto-boldItalic.fntdata"/><Relationship Id="rId28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30" Type="http://schemas.openxmlformats.org/officeDocument/2006/relationships/font" Target="fonts/Roboto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" TargetMode="External"/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e16a0077-c045-4b76-b759-9131be6f90ad&amp;utm_term=PDF-PPTX-lastslide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1416914"/>
            <a:ext cx="8191500" cy="1800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7088"/>
              </a:lnSpc>
            </a:pPr>
            <a:r>
              <a:rPr lang="en-US" sz="6800" b="0" spc="36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Medical Q/A System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6005663" y="4045948"/>
            <a:ext cx="2485355" cy="36671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88"/>
              </a:lnSpc>
            </a:pPr>
            <a:r>
              <a:rPr lang="en-US" sz="26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Jinu Nyachhyon</a:t>
            </a:r>
            <a:endParaRPr lang="en-US" sz="2625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437078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42821" tIns="84336" rIns="242821" bIns="84336" rtlCol="0" anchor="ctr"/>
          <a:lstStyle/>
          <a:p>
            <a:pPr algn="ctr">
              <a:lnSpc>
                <a:spcPts val="3120"/>
              </a:lnSpc>
            </a:pPr>
            <a:r>
              <a:rPr lang="en-US" sz="2400" spc="24" kern="0" dirty="0">
                <a:solidFill>
                  <a:srgbClr val="C1EB67"/>
                </a:solidFill>
              </a:rPr>
              <a:t>Evaluation - system_answer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1211897"/>
            <a:ext cx="8192245" cy="335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Confusion Matrix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476250" y="2502870"/>
            <a:ext cx="2618036" cy="2226618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 marL="190500" indent="-190500">
              <a:lnSpc>
                <a:spcPts val="1560"/>
              </a:lnSpc>
              <a:buSzPct val="100000"/>
              <a:buChar char="☐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 0 (True: "A")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"A":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19 times (cm[0][0])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"B":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(cm[0][1])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"C":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2 times (cm[0][2])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"D":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(cm[0][3])</a:t>
            </a: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 marL="190500" indent="-190500">
              <a:lnSpc>
                <a:spcPts val="1560"/>
              </a:lnSpc>
              <a:buSzPct val="100000"/>
              <a:buChar char="☐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 1 (True: "B")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"A":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(cm[1][0])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"B":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53 times (cm[1][1])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"C":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(cm[1][2])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E3E3E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"D":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(cm[1][3])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570548" y="2551109"/>
            <a:ext cx="2672730" cy="217899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 marL="190500" indent="-190500">
              <a:lnSpc>
                <a:spcPts val="1560"/>
              </a:lnSpc>
              <a:buSzPct val="100000"/>
              <a:buChar char="☐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Class 2 (True: "C")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"A":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(cm[2][0])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"B":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1 time (cm[2][1])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"C":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17 times (cm[2][2])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"D":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(cm[2][3])</a:t>
            </a: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 marL="190500" indent="-190500">
              <a:lnSpc>
                <a:spcPts val="1560"/>
              </a:lnSpc>
              <a:buSzPct val="100000"/>
              <a:buChar char="☐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Class 3 (True: "D")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"A":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(cm[3][0])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"B":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0 times (cm[3][1])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"C":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1 time (cm[3][2])</a:t>
            </a:r>
            <a:endParaRPr lang="en-US" sz="1200" dirty="0"/>
          </a:p>
          <a:p>
            <a:pPr algn="l" lvl="1" marL="381000" indent="-190500">
              <a:lnSpc>
                <a:spcPts val="1560"/>
              </a:lnSpc>
              <a:buSzPct val="100000"/>
              <a:buChar char="•"/>
            </a:pPr>
            <a:r>
              <a:rPr lang="en-US" sz="12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Predicted "D":</a:t>
            </a:r>
            <a:pPr algn="l">
              <a:lnSpc>
                <a:spcPts val="1560"/>
              </a:lnSpc>
            </a:pPr>
            <a:r>
              <a:rPr lang="en-US" sz="12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7 times (cm[3][3])</a:t>
            </a:r>
            <a:endParaRPr lang="en-US" sz="1200" dirty="0"/>
          </a:p>
        </p:txBody>
      </p:sp>
      <p:pic>
        <p:nvPicPr>
          <p:cNvPr id="8" name="Image 0" descr="https://pitch-assets-ccb95893-de3f-4266-973c-20049231b248.s3.eu-west-1.amazonaws.com/d4b89b6b-3e56-42fe-8591-9f2c94874179?pitch-bytes=4092&amp;pitch-content-type=image%2Fpng">    </p:cNvPr>
          <p:cNvPicPr>
            <a:picLocks noChangeAspect="1"/>
          </p:cNvPicPr>
          <p:nvPr/>
        </p:nvPicPr>
        <p:blipFill>
          <a:blip r:embed="rId1"/>
          <a:srcRect l="0" r="0" t="3370" b="3371"/>
          <a:stretch/>
        </p:blipFill>
        <p:spPr>
          <a:xfrm>
            <a:off x="475878" y="1621439"/>
            <a:ext cx="1072216" cy="604279"/>
          </a:xfrm>
          <a:prstGeom prst="rect">
            <a:avLst/>
          </a:prstGeom>
        </p:spPr>
      </p:pic>
      <p:pic>
        <p:nvPicPr>
          <p:cNvPr id="9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437078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42821" tIns="84336" rIns="242821" bIns="84336" rtlCol="0" anchor="ctr"/>
          <a:lstStyle/>
          <a:p>
            <a:pPr algn="ctr">
              <a:lnSpc>
                <a:spcPts val="3120"/>
              </a:lnSpc>
            </a:pPr>
            <a:r>
              <a:rPr lang="en-US" sz="2400" spc="24" kern="0" dirty="0">
                <a:solidFill>
                  <a:srgbClr val="C1EB67"/>
                </a:solidFill>
              </a:rPr>
              <a:t>Evaluation - system_answer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1670169"/>
            <a:ext cx="8192245" cy="335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Precision and Recall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476250" y="2074172"/>
            <a:ext cx="1524819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Precision: 0.9579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Recall: 0.9311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476250" y="3051015"/>
            <a:ext cx="7488808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5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Precision:</a:t>
            </a:r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Out of the cases which our model flages positive, 95.79% were actually posiitive.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1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Recall:</a:t>
            </a:r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 Out of the positive cases in our dataset, 93.11%, our model flag correct as positive.</a:t>
            </a:r>
            <a:endParaRPr lang="en-US" sz="1500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4804933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66941" tIns="84336" rIns="266941" bIns="84336" rtlCol="0" anchor="ctr"/>
          <a:lstStyle/>
          <a:p>
            <a:pPr algn="ctr">
              <a:lnSpc>
                <a:spcPts val="3120"/>
              </a:lnSpc>
            </a:pPr>
            <a:r>
              <a:rPr lang="en-US" sz="2400" spc="24" kern="0" dirty="0">
                <a:solidFill>
                  <a:srgbClr val="C1EB67"/>
                </a:solidFill>
              </a:rPr>
              <a:t>Evaluation - system_reasoning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2031963"/>
            <a:ext cx="8192245" cy="335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ROGUE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476250" y="2435966"/>
            <a:ext cx="8191500" cy="2228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ROUGE-1 Precision: 0.3117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ROUGE-1 Recall: 0.7881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ROUGE-1 F1: 0.4396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ROUGE-2 Precision: 0.1928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ROUGE-2 Recall: 0.5026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ROUGE-2 F1: 0.2740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ROUGE-L Precision: 0.2597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ROUGE-L Recall: 0.6582 </a:t>
            </a:r>
            <a:endParaRPr lang="en-US" sz="1500" dirty="0"/>
          </a:p>
          <a:p>
            <a:pPr algn="l">
              <a:lnSpc>
                <a:spcPts val="1950"/>
              </a:lnSpc>
            </a:pPr>
            <a:r>
              <a:rPr lang="en-US" sz="1500" b="0" spc="24" kern="0" dirty="0">
                <a:solidFill>
                  <a:srgbClr val="C1EB67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Average ROUGE-L F1: 0.3664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476250" y="1260136"/>
            <a:ext cx="8191501" cy="502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80"/>
              </a:lnSpc>
            </a:pPr>
            <a:r>
              <a:rPr lang="en-US" sz="1800" b="0" spc="12" kern="0" dirty="0">
                <a:solidFill>
                  <a:srgbClr val="E3101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Need LLM to figure out context for reasoning, rather here we just calculate ROGUE to find similarity word for word.</a:t>
            </a:r>
            <a:endParaRPr lang="en-US" sz="1800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33458" y="1672044"/>
            <a:ext cx="4478759" cy="900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088"/>
              </a:lnSpc>
            </a:pPr>
            <a:r>
              <a:rPr lang="en-US" sz="6800" b="0" spc="36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Thank you</a:t>
            </a:r>
            <a:endParaRPr lang="en-US" sz="6750" dirty="0"/>
          </a:p>
        </p:txBody>
      </p:sp>
      <p:sp>
        <p:nvSpPr>
          <p:cNvPr id="4" name="Shape 1"/>
          <p:cNvSpPr/>
          <p:nvPr/>
        </p:nvSpPr>
        <p:spPr>
          <a:xfrm>
            <a:off x="7953375" y="3952875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5342375" y="4124336"/>
            <a:ext cx="2485355" cy="36671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88"/>
              </a:lnSpc>
            </a:pPr>
            <a:r>
              <a:rPr lang="en-US" sz="26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Jinu Nyachhyon</a:t>
            </a:r>
            <a:endParaRPr lang="en-US" sz="2625" dirty="0"/>
          </a:p>
        </p:txBody>
      </p:sp>
      <p:pic>
        <p:nvPicPr>
          <p:cNvPr id="6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ace16-0c5d-4c12-bf3a-c8e5ee38c03e?pitch-bytes=102388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Data Collection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898343" y="1278226"/>
            <a:ext cx="5398815" cy="34575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 marL="190500" indent="-190500">
              <a:lnSpc>
                <a:spcPts val="2475"/>
              </a:lnSpc>
              <a:buSzPct val="100000"/>
              <a:buChar char="•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10 Medical Treatment Guideline PDFs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Asthama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Breast Cancer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Celiac Disease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Diabetes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First Aid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Heart Disease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Lung Disease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Migraine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Skin Disease</a:t>
            </a:r>
            <a:endParaRPr lang="en-US" sz="2250" dirty="0"/>
          </a:p>
          <a:p>
            <a:pPr algn="l" lvl="1" marL="381000" indent="-190500">
              <a:lnSpc>
                <a:spcPts val="2475"/>
              </a:lnSpc>
              <a:buSzPct val="100000"/>
              <a:buFont typeface="+mj-lt"/>
              <a:buAutoNum type="arabicPeriod" startAt="1"/>
            </a:pPr>
            <a:r>
              <a:rPr lang="en-US" sz="23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Stroke</a:t>
            </a:r>
            <a:endParaRPr lang="en-US" sz="2250" dirty="0"/>
          </a:p>
        </p:txBody>
      </p:sp>
      <p:pic>
        <p:nvPicPr>
          <p:cNvPr id="6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Data Collection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988791" y="1278226"/>
            <a:ext cx="3018755" cy="2346648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 marL="190500" indent="-190500">
              <a:lnSpc>
                <a:spcPts val="2640"/>
              </a:lnSpc>
              <a:buSzPct val="100000"/>
              <a:buChar char="•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Dataset</a:t>
            </a:r>
            <a:endParaRPr lang="en-US" sz="2400" dirty="0"/>
          </a:p>
          <a:p>
            <a:pPr algn="l" lvl="1" marL="381000" indent="-190500">
              <a:lnSpc>
                <a:spcPts val="2640"/>
              </a:lnSpc>
              <a:buSzPct val="100000"/>
              <a:buChar char="•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id</a:t>
            </a:r>
            <a:endParaRPr lang="en-US" sz="2400" dirty="0"/>
          </a:p>
          <a:p>
            <a:pPr algn="l" lvl="1" marL="381000" indent="-190500">
              <a:lnSpc>
                <a:spcPts val="2640"/>
              </a:lnSpc>
              <a:buSzPct val="100000"/>
              <a:buChar char="•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Category</a:t>
            </a:r>
            <a:endParaRPr lang="en-US" sz="2400" dirty="0"/>
          </a:p>
          <a:p>
            <a:pPr algn="l" lvl="1" marL="381000" indent="-190500">
              <a:lnSpc>
                <a:spcPts val="2640"/>
              </a:lnSpc>
              <a:buSzPct val="100000"/>
              <a:buChar char="•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Question</a:t>
            </a:r>
            <a:endParaRPr lang="en-US" sz="2400" dirty="0"/>
          </a:p>
          <a:p>
            <a:pPr algn="l" lvl="1" marL="381000" indent="-190500">
              <a:lnSpc>
                <a:spcPts val="2640"/>
              </a:lnSpc>
              <a:buSzPct val="100000"/>
              <a:buChar char="•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Options</a:t>
            </a:r>
            <a:endParaRPr lang="en-US" sz="2400" dirty="0"/>
          </a:p>
          <a:p>
            <a:pPr algn="l" lvl="1" marL="381000" indent="-190500">
              <a:lnSpc>
                <a:spcPts val="2640"/>
              </a:lnSpc>
              <a:buSzPct val="100000"/>
              <a:buChar char="•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Correct Answer</a:t>
            </a:r>
            <a:endParaRPr lang="en-US" sz="2400" dirty="0"/>
          </a:p>
          <a:p>
            <a:pPr algn="l" lvl="1" marL="381000" indent="-190500">
              <a:lnSpc>
                <a:spcPts val="2640"/>
              </a:lnSpc>
              <a:buSzPct val="100000"/>
              <a:buChar char="•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Reasoning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4e64f628-36a0-42d5-8163-3c0c82eaefb0?pitch-bytes=7825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985593" y="1112803"/>
            <a:ext cx="4840895" cy="1802869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24a39a7d-25d1-4ff6-a112-b54314a75496?pitch-bytes=69718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985593" y="3347337"/>
            <a:ext cx="4840896" cy="1433027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Indexing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988791" y="1453093"/>
            <a:ext cx="6482209" cy="268188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 marL="190500" indent="-190500">
              <a:lnSpc>
                <a:spcPts val="2640"/>
              </a:lnSpc>
              <a:buSzPct val="100000"/>
              <a:buFont typeface="+mj-lt"/>
              <a:buAutoNum type="arabicPeriod" startAt="1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Load PDFs and Convert to Documents</a:t>
            </a:r>
            <a:endParaRPr lang="en-US" sz="2400" dirty="0"/>
          </a:p>
          <a:p>
            <a:pPr algn="l" marL="190500" indent="-190500">
              <a:lnSpc>
                <a:spcPts val="2640"/>
              </a:lnSpc>
              <a:buSzPct val="100000"/>
              <a:buFont typeface="+mj-lt"/>
              <a:buAutoNum type="arabicPeriod" startAt="1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Split Documents into Chunks</a:t>
            </a: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 algn="l" marL="190500" indent="-190500">
              <a:lnSpc>
                <a:spcPts val="2640"/>
              </a:lnSpc>
              <a:buSzPct val="100000"/>
              <a:buFont typeface="+mj-lt"/>
              <a:buAutoNum type="arabicPeriod" startAt="1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Embed the Chunks and Add to VectorStore</a:t>
            </a: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679228d8-6d3e-4a10-848e-eb3ff09135f8?pitch-bytes=77486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380444" y="2215084"/>
            <a:ext cx="6836759" cy="1107933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Retrieval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988791" y="1453093"/>
            <a:ext cx="3497982" cy="67047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VectorStore as Retriever</a:t>
            </a: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72de8b70-444a-4212-984c-f55d4f1066d7?pitch-bytes=112433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90615" y="1832485"/>
            <a:ext cx="4731302" cy="2832754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Generation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1356615"/>
            <a:ext cx="7678937" cy="1005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640"/>
              </a:lnSpc>
              <a:buSzPct val="100000"/>
              <a:buFont typeface="+mj-lt"/>
              <a:buAutoNum type="arabicPeriod" startAt="1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RAG-Fusion + Reciprocal Ranking</a:t>
            </a:r>
            <a:endParaRPr lang="en-US" sz="2400" dirty="0"/>
          </a:p>
          <a:p>
            <a:pPr algn="l">
              <a:lnSpc>
                <a:spcPts val="2640"/>
              </a:lnSpc>
            </a:pPr>
            <a:r>
              <a:rPr lang="en-US" sz="11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(</a:t>
            </a:r>
            <a:pPr algn="l">
              <a:lnSpc>
                <a:spcPts val="2640"/>
              </a:lnSpc>
            </a:pPr>
            <a:r>
              <a:rPr lang="en-US" sz="2400" b="1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Process:</a:t>
            </a:r>
            <a:pPr algn="l">
              <a:lnSpc>
                <a:spcPts val="2640"/>
              </a:lnSpc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Decompose one question into four sub-queries, retrieve relevant documents for each, rank them based on relevance while ensuring uniqueness, and return the ranked documents.</a:t>
            </a:r>
            <a:pPr algn="l">
              <a:lnSpc>
                <a:spcPts val="2640"/>
              </a:lnSpc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)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1f965fee-41b2-499a-900c-00b76095c718?pitch-bytes=136887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8074" y="3183181"/>
            <a:ext cx="2476569" cy="148278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76250" y="2815849"/>
            <a:ext cx="678656" cy="25144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Step 1: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37379" y="2818808"/>
            <a:ext cx="709464" cy="25144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Step 2:</a:t>
            </a:r>
            <a:endParaRPr lang="en-US" sz="1800" dirty="0"/>
          </a:p>
        </p:txBody>
      </p:sp>
      <p:pic>
        <p:nvPicPr>
          <p:cNvPr id="9" name="Image 1" descr="https://pitch-assets-ccb95893-de3f-4266-973c-20049231b248.s3.eu-west-1.amazonaws.com/20fb282a-e891-4da6-ab6e-d030b2e88c06?pitch-bytes=134273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336244" y="3183181"/>
            <a:ext cx="2476569" cy="14827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192478" y="2815737"/>
            <a:ext cx="705520" cy="25144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Step 3:</a:t>
            </a:r>
            <a:endParaRPr lang="en-US" sz="1800" dirty="0"/>
          </a:p>
        </p:txBody>
      </p:sp>
      <p:pic>
        <p:nvPicPr>
          <p:cNvPr id="11" name="Image 2" descr="https://pitch-assets-ccb95893-de3f-4266-973c-20049231b248.s3.eu-west-1.amazonaws.com/3c079960-d594-43af-b14c-2865ddb9c614?pitch-bytes=154911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19592"/>
          <a:stretch/>
        </p:blipFill>
        <p:spPr>
          <a:xfrm>
            <a:off x="6191343" y="3180111"/>
            <a:ext cx="2476569" cy="1482787"/>
          </a:xfrm>
          <a:prstGeom prst="rect">
            <a:avLst/>
          </a:prstGeom>
        </p:spPr>
      </p:pic>
      <p:pic>
        <p:nvPicPr>
          <p:cNvPr id="12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Generation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1356615"/>
            <a:ext cx="7678937" cy="335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640"/>
              </a:lnSpc>
              <a:buSzPct val="100000"/>
              <a:buFont typeface="+mj-lt"/>
              <a:buAutoNum type="arabicPeriod" startAt="1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Ranked Docs to Final Answer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b5204834-8968-4e79-a9c3-0779de0bf41e?pitch-bytes=248196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874997" y="1784246"/>
            <a:ext cx="4041974" cy="3009706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Generation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1356615"/>
            <a:ext cx="7678937" cy="335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640"/>
              </a:lnSpc>
              <a:buSzPct val="100000"/>
              <a:buFont typeface="+mj-lt"/>
              <a:buAutoNum type="arabicPeriod" startAt="1"/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Final Prompt - To get the output as required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ddef2c93-8641-4920-9669-0dd1c3f355fc?pitch-bytes=13914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377490" y="1796306"/>
            <a:ext cx="5319051" cy="2997007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11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1024" y="300345"/>
            <a:ext cx="3810000" cy="714375"/>
          </a:xfrm>
          <a:prstGeom prst="roundRect">
            <a:avLst>
              <a:gd name="adj" fmla="val 24000"/>
            </a:avLst>
          </a:prstGeom>
          <a:solidFill>
            <a:srgbClr val="000000">
              <a:alpha val="0"/>
            </a:srgbClr>
          </a:solidFill>
          <a:ln w="10583">
            <a:solidFill>
              <a:srgbClr val="C1EB67"/>
            </a:solidFill>
          </a:ln>
        </p:spPr>
        <p:txBody>
          <a:bodyPr wrap="square" lIns="211667" tIns="84336" rIns="211667" bIns="84336" rtlCol="0" anchor="ctr"/>
          <a:lstStyle/>
          <a:p>
            <a:pPr algn="ctr">
              <a:lnSpc>
                <a:spcPts val="3413"/>
              </a:lnSpc>
            </a:pPr>
            <a:r>
              <a:rPr lang="en-US" sz="2600" spc="24" kern="0" dirty="0">
                <a:solidFill>
                  <a:srgbClr val="C1EB67"/>
                </a:solidFill>
              </a:rPr>
              <a:t>Evaluation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277263" y="301551"/>
            <a:ext cx="714375" cy="714375"/>
          </a:xfrm>
          <a:prstGeom prst="ellipse">
            <a:avLst/>
          </a:prstGeom>
          <a:solidFill>
            <a:srgbClr val="C1EB67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1356615"/>
            <a:ext cx="8192244" cy="335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0" spc="12" kern="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Populate the DataFrame with system-generated answers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46a6a5d1-c7a8-4779-ba63-a541cf660afa?pitch-bytes=14456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5960" y="2035053"/>
            <a:ext cx="8192552" cy="2404266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Q/A System</dc:title>
  <dc:subject>PptxGenJS Presentation</dc:subject>
  <dc:creator>Pitch Software GmbH</dc:creator>
  <cp:lastModifiedBy>Pitch Software GmbH</cp:lastModifiedBy>
  <cp:revision>1</cp:revision>
  <dcterms:created xsi:type="dcterms:W3CDTF">2025-01-26T22:25:58Z</dcterms:created>
  <dcterms:modified xsi:type="dcterms:W3CDTF">2025-01-26T22:25:58Z</dcterms:modified>
</cp:coreProperties>
</file>