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3" r:id="rId4"/>
    <p:sldId id="274" r:id="rId5"/>
    <p:sldId id="272" r:id="rId6"/>
    <p:sldId id="277" r:id="rId7"/>
    <p:sldId id="282" r:id="rId8"/>
    <p:sldId id="278" r:id="rId9"/>
    <p:sldId id="281" r:id="rId10"/>
    <p:sldId id="275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86977" autoAdjust="0"/>
  </p:normalViewPr>
  <p:slideViewPr>
    <p:cSldViewPr>
      <p:cViewPr>
        <p:scale>
          <a:sx n="66" d="100"/>
          <a:sy n="66" d="100"/>
        </p:scale>
        <p:origin x="-2064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10" d="100"/>
          <a:sy n="110" d="100"/>
        </p:scale>
        <p:origin x="-642" y="19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B81-0418-4FC2-901F-DADB86D798E6}" type="datetimeFigureOut">
              <a:rPr lang="pt-PT" smtClean="0"/>
              <a:pPr/>
              <a:t>06/08/2020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DBCC-A1CB-4DE2-BCA9-ECCEDD57CE9C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2824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PT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t-PT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EA2904-067F-4269-A545-D3CB88FBBE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2971-04C9-40A6-A7DC-FF31A051E3BF}" type="datetimeFigureOut">
              <a:rPr lang="pt-PT" smtClean="0"/>
              <a:pPr/>
              <a:t>06/08/2020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04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572000"/>
            <a:ext cx="5486400" cy="38862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77C4BF-5A7D-477F-9692-FE7576B8A5C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1A01B-4351-48E9-88C8-26A5E3B90C48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1A01B-4351-48E9-88C8-26A5E3B90C4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1A01B-4351-48E9-88C8-26A5E3B90C4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1A01B-4351-48E9-88C8-26A5E3B90C4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1A01B-4351-48E9-88C8-26A5E3B90C48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1A01B-4351-48E9-88C8-26A5E3B90C4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1A01B-4351-48E9-88C8-26A5E3B90C4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1A01B-4351-48E9-88C8-26A5E3B90C48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37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PT" dirty="0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E1A01B-4351-48E9-88C8-26A5E3B90C4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96075D0-DA71-4C02-870C-E9C95436F2EB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E91190-676D-4605-B082-1904F0B512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C8CDF-6EE9-48E5-8744-BBF91E4662DE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0FB08-345A-4C55-B2A7-14B8D6D409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B000B8F6-7968-4370-B064-53957AB55402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5E4326DD-1450-4483-9506-9FB17A8BC46F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32F0D-76F1-463E-A5C6-DFC6E6A5E8B5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9E1E1-FD90-436B-8E2B-B5DFB9EDC6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25889E-7687-4774-B450-8BAD9AB92EA5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9B623A95-DCDE-4AD3-819C-0C08884615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E2AFC-462A-470E-9811-79256DA9A23A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14F6F-32E0-4609-AE37-ABC90848E6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14267D-CE9D-48DC-B9A8-1AA92D82B230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7D5FF-9B30-4F0E-B139-1E89FB1643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EF36B-D4E4-404D-921C-D3BE11DE7DBC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2D550-F6CF-46C6-BD9E-4B4D9E9CA9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5D482-A7D4-432B-B4AC-9787FC26C053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CC8707-FB55-4657-8F77-DEBBCB5524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7D0EA9-F1BB-402A-A484-C9353EFB1C94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6D826-B73E-40E0-B27E-76229A50D2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12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BB7F92D5-340F-406E-95B1-AC1EE32311D9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82D63916-8EBB-4731-B62B-88BEBB13E8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AF25EEC4-86F1-4591-8E9A-5BE01AAB38EB}" type="datetimeFigureOut">
              <a:rPr lang="en-US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endParaRPr lang="pt-PT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PT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57CFBD1D-EA1E-400E-B807-DFDE46F8C0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53" r:id="rId2"/>
    <p:sldLayoutId id="2147483860" r:id="rId3"/>
    <p:sldLayoutId id="2147483854" r:id="rId4"/>
    <p:sldLayoutId id="2147483855" r:id="rId5"/>
    <p:sldLayoutId id="2147483856" r:id="rId6"/>
    <p:sldLayoutId id="2147483861" r:id="rId7"/>
    <p:sldLayoutId id="2147483857" r:id="rId8"/>
    <p:sldLayoutId id="2147483862" r:id="rId9"/>
    <p:sldLayoutId id="2147483858" r:id="rId10"/>
    <p:sldLayoutId id="21474838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0BEAF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5805264"/>
            <a:ext cx="4104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</a:rPr>
              <a:t>07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</a:rPr>
              <a:t>th </a:t>
            </a:r>
            <a:r>
              <a:rPr lang="pt-PT" sz="16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50000"/>
                  </a:schemeClr>
                </a:solidFill>
              </a:rPr>
              <a:t>Augst</a:t>
            </a:r>
            <a:r>
              <a:rPr lang="pt-PT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sz="1600" dirty="0">
                <a:solidFill>
                  <a:schemeClr val="bg1">
                    <a:lumMod val="50000"/>
                  </a:schemeClr>
                </a:solidFill>
              </a:rPr>
              <a:t>2020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7B6783BB-F03A-6246-946B-62E23BDCE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74" y="548680"/>
            <a:ext cx="2448272" cy="24482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A206CDF6-EA4B-934C-B4CA-C93DDAB5C095}"/>
              </a:ext>
            </a:extLst>
          </p:cNvPr>
          <p:cNvSpPr txBox="1"/>
          <p:nvPr/>
        </p:nvSpPr>
        <p:spPr>
          <a:xfrm>
            <a:off x="647564" y="486916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dirty="0"/>
          </a:p>
          <a:p>
            <a:pPr algn="ctr"/>
            <a:r>
              <a:rPr lang="pt-PT" b="1" dirty="0"/>
              <a:t>João </a:t>
            </a:r>
            <a:r>
              <a:rPr lang="pt-PT" b="1" dirty="0" smtClean="0"/>
              <a:t>Inverno</a:t>
            </a:r>
            <a:endParaRPr lang="pt-PT" b="1" dirty="0"/>
          </a:p>
        </p:txBody>
      </p:sp>
      <p:sp>
        <p:nvSpPr>
          <p:cNvPr id="7" name="CaixaDeTexto 5">
            <a:extLst>
              <a:ext uri="{FF2B5EF4-FFF2-40B4-BE49-F238E27FC236}">
                <a16:creationId xmlns:a16="http://schemas.microsoft.com/office/drawing/2014/main" xmlns="" id="{A206CDF6-EA4B-934C-B4CA-C93DDAB5C095}"/>
              </a:ext>
            </a:extLst>
          </p:cNvPr>
          <p:cNvSpPr txBox="1"/>
          <p:nvPr/>
        </p:nvSpPr>
        <p:spPr>
          <a:xfrm>
            <a:off x="633974" y="2926685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dirty="0"/>
          </a:p>
          <a:p>
            <a:pPr algn="ctr"/>
            <a:r>
              <a:rPr lang="pt-PT" b="1" dirty="0" err="1" smtClean="0"/>
              <a:t>Project</a:t>
            </a:r>
            <a:r>
              <a:rPr lang="pt-PT" b="1" dirty="0" smtClean="0"/>
              <a:t>  </a:t>
            </a:r>
            <a:r>
              <a:rPr lang="pt-PT" b="1" dirty="0" err="1" smtClean="0"/>
              <a:t>Week</a:t>
            </a:r>
            <a:r>
              <a:rPr lang="pt-PT" b="1" dirty="0" smtClean="0"/>
              <a:t> </a:t>
            </a:r>
            <a:r>
              <a:rPr lang="pt-PT" b="1" dirty="0" smtClean="0"/>
              <a:t>4</a:t>
            </a:r>
          </a:p>
          <a:p>
            <a:pPr algn="ctr"/>
            <a:endParaRPr lang="pt-PT" b="1" dirty="0"/>
          </a:p>
          <a:p>
            <a:pPr algn="ctr"/>
            <a:r>
              <a:rPr lang="pt-PT" b="1" dirty="0" err="1" smtClean="0"/>
              <a:t>Wave</a:t>
            </a:r>
            <a:r>
              <a:rPr lang="pt-PT" b="1" dirty="0" smtClean="0"/>
              <a:t> </a:t>
            </a:r>
            <a:r>
              <a:rPr lang="pt-PT" b="1" dirty="0" err="1" smtClean="0"/>
              <a:t>Forecasting</a:t>
            </a:r>
            <a:endParaRPr lang="pt-PT" b="1" dirty="0" smtClean="0"/>
          </a:p>
          <a:p>
            <a:pPr algn="ctr"/>
            <a:endParaRPr lang="pt-PT" sz="1000" b="1" dirty="0"/>
          </a:p>
          <a:p>
            <a:pPr algn="ctr"/>
            <a:r>
              <a:rPr lang="pt-PT" dirty="0" err="1">
                <a:solidFill>
                  <a:schemeClr val="bg1">
                    <a:lumMod val="50000"/>
                  </a:schemeClr>
                </a:solidFill>
              </a:rPr>
              <a:t>Exploring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</a:rPr>
              <a:t>Timeseries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e Conteúdo 4"/>
          <p:cNvSpPr txBox="1">
            <a:spLocks/>
          </p:cNvSpPr>
          <p:nvPr/>
        </p:nvSpPr>
        <p:spPr bwMode="auto">
          <a:xfrm>
            <a:off x="179512" y="1700808"/>
            <a:ext cx="9577064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latin typeface="+mn-lt"/>
                <a:cs typeface="+mn-cs"/>
              </a:defRPr>
            </a:lvl1pPr>
            <a:lvl2pPr marL="639763" lvl="1" indent="-273050" eaLnBrk="0" hangingPunct="0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800">
                <a:latin typeface="Times New Roman" pitchFamily="18" charset="0"/>
                <a:cs typeface="Times New Roman" pitchFamily="18" charset="0"/>
              </a:defRPr>
            </a:lvl2pPr>
            <a:lvl3pPr lvl="2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400">
                <a:latin typeface="Times New Roman" pitchFamily="18" charset="0"/>
                <a:cs typeface="Times New Roman" pitchFamily="18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8CDD7"/>
              </a:buClr>
              <a:buSzPct val="7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4pPr>
            <a:lvl5pPr indent="-228600" eaLnBrk="0" hangingPunct="0">
              <a:spcBef>
                <a:spcPts val="400"/>
              </a:spcBef>
              <a:buClr>
                <a:srgbClr val="C0BEAF"/>
              </a:buClr>
              <a:buSzPct val="6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9pPr>
          </a:lstStyle>
          <a:p>
            <a:pPr lvl="1">
              <a:spcAft>
                <a:spcPts val="1200"/>
              </a:spcAft>
            </a:pP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/>
              <a:t>technology</a:t>
            </a:r>
            <a:r>
              <a:rPr lang="pt-PT" sz="2400" dirty="0"/>
              <a:t> sector </a:t>
            </a:r>
            <a:r>
              <a:rPr lang="pt-PT" sz="2400" dirty="0" err="1"/>
              <a:t>had</a:t>
            </a:r>
            <a:r>
              <a:rPr lang="pt-PT" sz="2400" dirty="0"/>
              <a:t> a </a:t>
            </a:r>
            <a:r>
              <a:rPr lang="pt-PT" sz="2400" dirty="0" err="1"/>
              <a:t>good</a:t>
            </a:r>
            <a:r>
              <a:rPr lang="pt-PT" sz="2400" dirty="0"/>
              <a:t> </a:t>
            </a:r>
            <a:r>
              <a:rPr lang="pt-PT" sz="2400" dirty="0" smtClean="0"/>
              <a:t>performance, </a:t>
            </a:r>
            <a:r>
              <a:rPr lang="pt-PT" sz="2400" dirty="0" err="1" smtClean="0"/>
              <a:t>during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covid</a:t>
            </a:r>
            <a:endParaRPr lang="pt-PT" sz="2400" dirty="0" smtClean="0"/>
          </a:p>
          <a:p>
            <a:pPr lvl="1"/>
            <a:r>
              <a:rPr lang="pt-PT" sz="2400" dirty="0" err="1" smtClean="0"/>
              <a:t>Hightlight</a:t>
            </a:r>
            <a:r>
              <a:rPr lang="pt-PT" sz="2400" dirty="0" smtClean="0"/>
              <a:t> for Zoom </a:t>
            </a:r>
            <a:r>
              <a:rPr lang="pt-PT" sz="2400" dirty="0" err="1" smtClean="0"/>
              <a:t>that</a:t>
            </a:r>
            <a:r>
              <a:rPr lang="pt-PT" sz="2400" dirty="0" smtClean="0"/>
              <a:t> </a:t>
            </a:r>
            <a:r>
              <a:rPr lang="pt-PT" sz="2400" dirty="0" err="1" smtClean="0"/>
              <a:t>had</a:t>
            </a:r>
            <a:r>
              <a:rPr lang="pt-PT" sz="2400" dirty="0" smtClean="0"/>
              <a:t> a </a:t>
            </a:r>
            <a:r>
              <a:rPr lang="pt-PT" sz="2400" dirty="0" err="1" smtClean="0"/>
              <a:t>great</a:t>
            </a:r>
            <a:r>
              <a:rPr lang="pt-PT" sz="2400" dirty="0" smtClean="0"/>
              <a:t> performance</a:t>
            </a:r>
          </a:p>
          <a:p>
            <a:pPr lvl="2">
              <a:spcAft>
                <a:spcPts val="1200"/>
              </a:spcAft>
            </a:pPr>
            <a:r>
              <a:rPr lang="pt-PT" sz="1800" dirty="0" err="1" smtClean="0"/>
              <a:t>The</a:t>
            </a:r>
            <a:r>
              <a:rPr lang="pt-PT" sz="1800" dirty="0" smtClean="0"/>
              <a:t> </a:t>
            </a:r>
            <a:r>
              <a:rPr lang="pt-PT" sz="1800" dirty="0"/>
              <a:t>Z</a:t>
            </a:r>
            <a:r>
              <a:rPr lang="pt-PT" sz="1800" dirty="0" smtClean="0"/>
              <a:t>oom </a:t>
            </a:r>
            <a:r>
              <a:rPr lang="pt-PT" sz="1800" dirty="0"/>
              <a:t>stocks </a:t>
            </a:r>
            <a:r>
              <a:rPr lang="pt-PT" sz="1800" dirty="0" err="1"/>
              <a:t>performed</a:t>
            </a:r>
            <a:r>
              <a:rPr lang="pt-PT" sz="1800" dirty="0"/>
              <a:t> more </a:t>
            </a:r>
            <a:r>
              <a:rPr lang="pt-PT" sz="1800" dirty="0" err="1"/>
              <a:t>than</a:t>
            </a:r>
            <a:r>
              <a:rPr lang="pt-PT" sz="1800" dirty="0"/>
              <a:t> </a:t>
            </a:r>
            <a:r>
              <a:rPr lang="pt-PT" sz="1800" dirty="0" smtClean="0"/>
              <a:t>6 times </a:t>
            </a:r>
            <a:r>
              <a:rPr lang="pt-PT" sz="1800" dirty="0" err="1" smtClean="0"/>
              <a:t>the</a:t>
            </a:r>
            <a:r>
              <a:rPr lang="pt-PT" sz="1800" dirty="0" smtClean="0"/>
              <a:t> </a:t>
            </a:r>
            <a:r>
              <a:rPr lang="pt-PT" sz="1800" dirty="0" err="1" smtClean="0"/>
              <a:t>average</a:t>
            </a:r>
            <a:r>
              <a:rPr lang="pt-PT" sz="1800" dirty="0" smtClean="0"/>
              <a:t> sector </a:t>
            </a:r>
            <a:r>
              <a:rPr lang="pt-PT" sz="1800" dirty="0" err="1" smtClean="0"/>
              <a:t>average</a:t>
            </a:r>
            <a:endParaRPr lang="pt-PT" sz="1800" dirty="0" smtClean="0"/>
          </a:p>
          <a:p>
            <a:pPr lvl="1"/>
            <a:r>
              <a:rPr lang="pt-PT" sz="2400" dirty="0" err="1"/>
              <a:t>Transaction</a:t>
            </a:r>
            <a:r>
              <a:rPr lang="pt-PT" sz="2400" dirty="0"/>
              <a:t> volume </a:t>
            </a:r>
            <a:r>
              <a:rPr lang="pt-PT" sz="2400" dirty="0" err="1"/>
              <a:t>increase</a:t>
            </a:r>
            <a:r>
              <a:rPr lang="pt-PT" sz="2400" dirty="0"/>
              <a:t> </a:t>
            </a:r>
            <a:r>
              <a:rPr lang="pt-PT" sz="2400" dirty="0" err="1"/>
              <a:t>means</a:t>
            </a:r>
            <a:r>
              <a:rPr lang="pt-PT" sz="2400" dirty="0"/>
              <a:t> </a:t>
            </a:r>
            <a:r>
              <a:rPr lang="pt-PT" sz="2400" dirty="0" err="1"/>
              <a:t>interest</a:t>
            </a:r>
            <a:r>
              <a:rPr lang="pt-PT" sz="2400" dirty="0"/>
              <a:t> </a:t>
            </a:r>
            <a:r>
              <a:rPr lang="pt-PT" sz="2400" dirty="0" err="1"/>
              <a:t>in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company</a:t>
            </a:r>
            <a:endParaRPr lang="pt-PT" sz="2400" dirty="0"/>
          </a:p>
          <a:p>
            <a:pPr lvl="2">
              <a:spcAft>
                <a:spcPts val="1200"/>
              </a:spcAft>
            </a:pPr>
            <a:r>
              <a:rPr lang="pt-PT" sz="2000" dirty="0" err="1"/>
              <a:t>Great</a:t>
            </a:r>
            <a:r>
              <a:rPr lang="pt-PT" sz="2000" dirty="0"/>
              <a:t> </a:t>
            </a:r>
            <a:r>
              <a:rPr lang="pt-PT" sz="2000" dirty="0" err="1"/>
              <a:t>increase</a:t>
            </a:r>
            <a:r>
              <a:rPr lang="pt-PT" sz="2000" dirty="0"/>
              <a:t> </a:t>
            </a:r>
            <a:r>
              <a:rPr lang="pt-PT" sz="2000" dirty="0" err="1"/>
              <a:t>when</a:t>
            </a:r>
            <a:r>
              <a:rPr lang="pt-PT" sz="2000" dirty="0"/>
              <a:t> </a:t>
            </a:r>
            <a:r>
              <a:rPr lang="pt-PT" sz="2000" dirty="0" err="1"/>
              <a:t>Analystics</a:t>
            </a:r>
            <a:r>
              <a:rPr lang="pt-PT" sz="2000" dirty="0"/>
              <a:t> </a:t>
            </a:r>
            <a:r>
              <a:rPr lang="pt-PT" sz="2000" dirty="0" err="1"/>
              <a:t>forecast</a:t>
            </a:r>
            <a:r>
              <a:rPr lang="pt-PT" sz="2000" dirty="0"/>
              <a:t> </a:t>
            </a:r>
            <a:r>
              <a:rPr lang="pt-PT" sz="2000" dirty="0" err="1" smtClean="0"/>
              <a:t>started</a:t>
            </a:r>
            <a:endParaRPr lang="pt-PT" sz="2400" dirty="0"/>
          </a:p>
          <a:p>
            <a:pPr lvl="1"/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Indian</a:t>
            </a:r>
            <a:r>
              <a:rPr lang="pt-PT" sz="2400" dirty="0" smtClean="0"/>
              <a:t> Zoom </a:t>
            </a:r>
            <a:r>
              <a:rPr lang="pt-PT" sz="2400" dirty="0" err="1" smtClean="0"/>
              <a:t>did</a:t>
            </a:r>
            <a:r>
              <a:rPr lang="pt-PT" sz="2400" dirty="0" smtClean="0"/>
              <a:t> </a:t>
            </a:r>
            <a:r>
              <a:rPr lang="pt-PT" sz="2400" dirty="0" err="1" smtClean="0"/>
              <a:t>great</a:t>
            </a:r>
            <a:r>
              <a:rPr lang="pt-PT" sz="2400" dirty="0" smtClean="0"/>
              <a:t>...</a:t>
            </a:r>
            <a:r>
              <a:rPr lang="pt-PT" sz="2400" dirty="0"/>
              <a:t> </a:t>
            </a:r>
            <a:r>
              <a:rPr lang="pt-PT" sz="2400" dirty="0" err="1" smtClean="0"/>
              <a:t>But</a:t>
            </a:r>
            <a:r>
              <a:rPr lang="pt-PT" sz="2400" dirty="0" smtClean="0"/>
              <a:t>, </a:t>
            </a:r>
            <a:r>
              <a:rPr lang="pt-PT" sz="2400" dirty="0" err="1" smtClean="0"/>
              <a:t>not</a:t>
            </a:r>
            <a:r>
              <a:rPr lang="pt-PT" sz="2400" dirty="0" smtClean="0"/>
              <a:t> </a:t>
            </a:r>
            <a:r>
              <a:rPr lang="pt-PT" sz="2400" dirty="0" err="1" smtClean="0"/>
              <a:t>really</a:t>
            </a:r>
            <a:endParaRPr lang="pt-PT" sz="2400" dirty="0" smtClean="0"/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err="1">
                <a:latin typeface="Times New Roman" pitchFamily="18" charset="0"/>
                <a:cs typeface="Times New Roman" pitchFamily="18" charset="0"/>
              </a:rPr>
              <a:t>Considerations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762000"/>
            <a:ext cx="61658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8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t="40532" r="79155" b="24025"/>
          <a:stretch/>
        </p:blipFill>
        <p:spPr bwMode="auto">
          <a:xfrm>
            <a:off x="827584" y="2204864"/>
            <a:ext cx="2662177" cy="243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61" y="1052736"/>
            <a:ext cx="50101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17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2223" r="76825" b="20222"/>
          <a:stretch/>
        </p:blipFill>
        <p:spPr bwMode="auto">
          <a:xfrm>
            <a:off x="1187624" y="1916832"/>
            <a:ext cx="3337560" cy="326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06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" t="26001" r="79599" b="35111"/>
          <a:stretch/>
        </p:blipFill>
        <p:spPr bwMode="auto">
          <a:xfrm>
            <a:off x="1043608" y="2924944"/>
            <a:ext cx="242316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55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1050" dirty="0"/>
              <a:t>ARIMA(1, 0, 0) MSE=0.351</a:t>
            </a:r>
          </a:p>
          <a:p>
            <a:r>
              <a:rPr lang="en-GB" sz="1050" dirty="0"/>
              <a:t>ARIMA(1, 0, 1) MSE=0.345</a:t>
            </a:r>
          </a:p>
          <a:p>
            <a:r>
              <a:rPr lang="en-GB" sz="1050" dirty="0"/>
              <a:t>ARIMA(1, 0, 2) MSE=0.346</a:t>
            </a:r>
          </a:p>
          <a:p>
            <a:r>
              <a:rPr lang="en-GB" sz="1050" dirty="0"/>
              <a:t>ARIMA(1, 1, 0) MSE=0.405</a:t>
            </a:r>
          </a:p>
          <a:p>
            <a:r>
              <a:rPr lang="en-GB" sz="1050" dirty="0"/>
              <a:t>ARIMA(1, 1, 1) MSE=0.350</a:t>
            </a:r>
          </a:p>
          <a:p>
            <a:r>
              <a:rPr lang="en-GB" sz="1050" dirty="0"/>
              <a:t>ARIMA(1, 1, 2) MSE=0.341</a:t>
            </a:r>
          </a:p>
          <a:p>
            <a:r>
              <a:rPr lang="en-GB" sz="1050" dirty="0"/>
              <a:t>ARIMA(1, 2, 0) MSE=0.725</a:t>
            </a:r>
          </a:p>
          <a:p>
            <a:r>
              <a:rPr lang="en-GB" sz="1050" dirty="0"/>
              <a:t>ARIMA(2, 0, 0) MSE=0.348</a:t>
            </a:r>
          </a:p>
          <a:p>
            <a:r>
              <a:rPr lang="en-GB" sz="1050" dirty="0"/>
              <a:t>ARIMA(2, 0, 1) MSE=0.344</a:t>
            </a:r>
          </a:p>
          <a:p>
            <a:r>
              <a:rPr lang="en-GB" sz="1050" dirty="0"/>
              <a:t>ARIMA(2, 0, 2) MSE=0.340</a:t>
            </a:r>
          </a:p>
          <a:p>
            <a:r>
              <a:rPr lang="en-GB" sz="1050" dirty="0"/>
              <a:t>ARIMA(2, 1, 0) MSE=0.369</a:t>
            </a:r>
          </a:p>
          <a:p>
            <a:r>
              <a:rPr lang="en-GB" sz="1050" dirty="0"/>
              <a:t>ARIMA(2, 1, 1) MSE=0.345</a:t>
            </a:r>
          </a:p>
          <a:p>
            <a:r>
              <a:rPr lang="en-GB" sz="1050" dirty="0"/>
              <a:t>ARIMA(2, 1, 2) MSE=0.341</a:t>
            </a:r>
          </a:p>
          <a:p>
            <a:r>
              <a:rPr lang="en-GB" sz="1050" dirty="0"/>
              <a:t>ARIMA(2, 2, 0) MSE=0.581</a:t>
            </a:r>
          </a:p>
          <a:p>
            <a:r>
              <a:rPr lang="en-GB" sz="1050" dirty="0"/>
              <a:t>ARIMA(4, 0, 0) MSE=0.338</a:t>
            </a:r>
          </a:p>
          <a:p>
            <a:r>
              <a:rPr lang="en-GB" sz="1050" dirty="0"/>
              <a:t>ARIMA(4, 0, 1) MSE=0.334</a:t>
            </a:r>
          </a:p>
          <a:p>
            <a:r>
              <a:rPr lang="en-GB" sz="1050" dirty="0"/>
              <a:t>ARIMA(4, 0, 2) MSE=0.339</a:t>
            </a:r>
          </a:p>
          <a:p>
            <a:r>
              <a:rPr lang="en-GB" sz="1050" dirty="0"/>
              <a:t>ARIMA(4, 1, 0) MSE=0.379</a:t>
            </a:r>
          </a:p>
          <a:p>
            <a:r>
              <a:rPr lang="en-GB" sz="1050" dirty="0"/>
              <a:t>ARIMA(4, 1, 1) MSE=0.337</a:t>
            </a:r>
          </a:p>
          <a:p>
            <a:r>
              <a:rPr lang="en-GB" sz="1050" dirty="0"/>
              <a:t>ARIMA(4, 1, 2) MSE=0.340</a:t>
            </a:r>
          </a:p>
          <a:p>
            <a:r>
              <a:rPr lang="en-GB" sz="1050" dirty="0"/>
              <a:t>ARIMA(4, 2, 0) MSE=0.472</a:t>
            </a:r>
          </a:p>
          <a:p>
            <a:r>
              <a:rPr lang="en-GB" sz="1050" dirty="0"/>
              <a:t>ARIMA(6, 0, 0) MSE=0.349</a:t>
            </a:r>
          </a:p>
          <a:p>
            <a:r>
              <a:rPr lang="en-GB" sz="1050" dirty="0"/>
              <a:t>ARIMA(6, 0, 1) MSE=0.343</a:t>
            </a:r>
          </a:p>
          <a:p>
            <a:r>
              <a:rPr lang="en-GB" sz="1050" dirty="0"/>
              <a:t>ARIMA(6, 0, 2) MSE=0.338</a:t>
            </a:r>
          </a:p>
          <a:p>
            <a:r>
              <a:rPr lang="en-GB" sz="1050" dirty="0"/>
              <a:t>ARIMA(6, 1, 0) MSE=0.387</a:t>
            </a:r>
          </a:p>
          <a:p>
            <a:r>
              <a:rPr lang="en-GB" sz="1050" dirty="0"/>
              <a:t>ARIMA(6, 1, 1) MSE=0.349</a:t>
            </a:r>
          </a:p>
          <a:p>
            <a:r>
              <a:rPr lang="en-GB" sz="1050" dirty="0"/>
              <a:t>ARIMA(6, 1, 2) MSE=0.341</a:t>
            </a:r>
          </a:p>
          <a:p>
            <a:r>
              <a:rPr lang="en-GB" sz="1050" dirty="0"/>
              <a:t>ARIMA(6, 2, 0) MSE=0.470</a:t>
            </a:r>
          </a:p>
          <a:p>
            <a:r>
              <a:rPr lang="en-GB" sz="1050" dirty="0"/>
              <a:t>ARIMA(8, 0, 0) MSE=0.356</a:t>
            </a:r>
          </a:p>
          <a:p>
            <a:r>
              <a:rPr lang="en-GB" sz="1050" dirty="0"/>
              <a:t>ARIMA(8, 0, 1) MSE=0.357</a:t>
            </a:r>
          </a:p>
          <a:p>
            <a:r>
              <a:rPr lang="en-GB" sz="1050" dirty="0"/>
              <a:t>ARIMA(8, 0, 2) MSE=0.353</a:t>
            </a:r>
          </a:p>
          <a:p>
            <a:r>
              <a:rPr lang="en-GB" sz="1050" dirty="0"/>
              <a:t>ARIMA(8, 1, 0) MSE=0.384</a:t>
            </a:r>
          </a:p>
          <a:p>
            <a:r>
              <a:rPr lang="en-GB" sz="1050" dirty="0"/>
              <a:t>ARIMA(8, 2, 0) MSE=0.456</a:t>
            </a:r>
          </a:p>
          <a:p>
            <a:r>
              <a:rPr lang="en-GB" sz="1050" dirty="0"/>
              <a:t>ARIMA(8, 2, 1) MSE=0.385</a:t>
            </a:r>
          </a:p>
          <a:p>
            <a:r>
              <a:rPr lang="en-GB" sz="1050" dirty="0"/>
              <a:t>Best ARIMA(4, 0, 1) MSE=0.334</a:t>
            </a:r>
          </a:p>
          <a:p>
            <a:r>
              <a:rPr lang="en-GB" sz="1050" dirty="0"/>
              <a:t>Total time: </a:t>
            </a:r>
            <a:r>
              <a:rPr lang="en-GB" sz="1050" dirty="0" smtClean="0"/>
              <a:t>308.13826328516006min30</a:t>
            </a:r>
            <a:endParaRPr lang="en-GB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052736"/>
            <a:ext cx="4752528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ARIMA(1, 0, 0) MSE=2.539</a:t>
            </a:r>
          </a:p>
          <a:p>
            <a:r>
              <a:rPr lang="en-GB" dirty="0"/>
              <a:t>ARIMA(1, 0, 1) MSE=2.549</a:t>
            </a:r>
          </a:p>
          <a:p>
            <a:r>
              <a:rPr lang="en-GB" dirty="0"/>
              <a:t>ARIMA(1, 0, 2) MSE=2.586</a:t>
            </a:r>
          </a:p>
          <a:p>
            <a:r>
              <a:rPr lang="en-GB" dirty="0"/>
              <a:t>ARIMA(1, 1, 0) MSE=2.893</a:t>
            </a:r>
          </a:p>
          <a:p>
            <a:r>
              <a:rPr lang="en-GB" dirty="0"/>
              <a:t>ARIMA(1, 1, 1) MSE=2.493</a:t>
            </a:r>
          </a:p>
          <a:p>
            <a:r>
              <a:rPr lang="en-GB" dirty="0"/>
              <a:t>ARIMA(1, 1, 2) MSE=2.473</a:t>
            </a:r>
          </a:p>
          <a:p>
            <a:r>
              <a:rPr lang="en-GB" dirty="0"/>
              <a:t>ARIMA(1, 2, 0) MSE=5.136</a:t>
            </a:r>
          </a:p>
          <a:p>
            <a:r>
              <a:rPr lang="en-GB" dirty="0"/>
              <a:t>ARIMA(2, 0, 0) MSE=2.546</a:t>
            </a:r>
          </a:p>
          <a:p>
            <a:r>
              <a:rPr lang="en-GB" dirty="0"/>
              <a:t>ARIMA(2, 0, 1) MSE=2.592</a:t>
            </a:r>
          </a:p>
          <a:p>
            <a:r>
              <a:rPr lang="en-GB" dirty="0"/>
              <a:t>ARIMA(2, 0, 2) MSE=2.463</a:t>
            </a:r>
          </a:p>
          <a:p>
            <a:r>
              <a:rPr lang="en-GB" dirty="0"/>
              <a:t>ARIMA(2, 1, 0) MSE=2.758</a:t>
            </a:r>
          </a:p>
          <a:p>
            <a:r>
              <a:rPr lang="en-GB" dirty="0"/>
              <a:t>ARIMA(2, 1, 1) MSE=2.477</a:t>
            </a:r>
          </a:p>
          <a:p>
            <a:r>
              <a:rPr lang="en-GB" dirty="0"/>
              <a:t>ARIMA(2, 1, 2) MSE=2.485</a:t>
            </a:r>
          </a:p>
          <a:p>
            <a:r>
              <a:rPr lang="en-GB" dirty="0"/>
              <a:t>ARIMA(2, 2, 0) MSE=4.237</a:t>
            </a:r>
          </a:p>
          <a:p>
            <a:r>
              <a:rPr lang="en-GB" dirty="0"/>
              <a:t>ARIMA(4, 0, 0) MSE=2.538</a:t>
            </a:r>
          </a:p>
          <a:p>
            <a:r>
              <a:rPr lang="en-GB" dirty="0"/>
              <a:t>ARIMA(4, 0, 1) MSE=2.472</a:t>
            </a:r>
          </a:p>
          <a:p>
            <a:r>
              <a:rPr lang="en-GB" dirty="0"/>
              <a:t>ARIMA(4, 0, 2) MSE=2.486</a:t>
            </a:r>
          </a:p>
          <a:p>
            <a:r>
              <a:rPr lang="en-GB" dirty="0"/>
              <a:t>ARIMA(4, 1, 0) MSE=2.743</a:t>
            </a:r>
          </a:p>
          <a:p>
            <a:r>
              <a:rPr lang="en-GB" dirty="0"/>
              <a:t>ARIMA(4, 1, 1) MSE=2.479</a:t>
            </a:r>
          </a:p>
          <a:p>
            <a:r>
              <a:rPr lang="en-GB" dirty="0"/>
              <a:t>ARIMA(4, 2, 0) MSE=3.654</a:t>
            </a:r>
          </a:p>
          <a:p>
            <a:r>
              <a:rPr lang="en-GB" dirty="0"/>
              <a:t>ARIMA(6, 0, 0) MSE=2.584</a:t>
            </a:r>
          </a:p>
          <a:p>
            <a:r>
              <a:rPr lang="en-GB" dirty="0"/>
              <a:t>ARIMA(6, 0, 1) MSE=2.470</a:t>
            </a:r>
          </a:p>
          <a:p>
            <a:r>
              <a:rPr lang="en-GB" dirty="0"/>
              <a:t>ARIMA(6, 0, 2) MSE=2.475</a:t>
            </a:r>
          </a:p>
          <a:p>
            <a:r>
              <a:rPr lang="en-GB" dirty="0"/>
              <a:t>ARIMA(6, 1, 0) MSE=2.701</a:t>
            </a:r>
          </a:p>
          <a:p>
            <a:r>
              <a:rPr lang="en-GB" dirty="0"/>
              <a:t>ARIMA(6, 1, 1) MSE=2.490</a:t>
            </a:r>
          </a:p>
          <a:p>
            <a:r>
              <a:rPr lang="en-GB" dirty="0"/>
              <a:t>ARIMA(6, 2, 0) MSE=3.518</a:t>
            </a:r>
          </a:p>
          <a:p>
            <a:r>
              <a:rPr lang="en-GB" dirty="0"/>
              <a:t>ARIMA(8, 0, 0) MSE=2.561</a:t>
            </a:r>
          </a:p>
          <a:p>
            <a:r>
              <a:rPr lang="en-GB" dirty="0"/>
              <a:t>ARIMA(8, 1, 0) MSE=2.650</a:t>
            </a:r>
          </a:p>
          <a:p>
            <a:r>
              <a:rPr lang="en-GB" dirty="0"/>
              <a:t>ARIMA(8, 2, 0) MSE=3.240</a:t>
            </a:r>
          </a:p>
          <a:p>
            <a:r>
              <a:rPr lang="en-GB" dirty="0"/>
              <a:t>ARIMA(8, 2, 1) MSE=2.657</a:t>
            </a:r>
          </a:p>
          <a:p>
            <a:r>
              <a:rPr lang="en-GB" dirty="0"/>
              <a:t>ARIMA(8, 2, 2) MSE=2.521</a:t>
            </a:r>
          </a:p>
          <a:p>
            <a:r>
              <a:rPr lang="en-GB" dirty="0"/>
              <a:t>Best ARIMA(2, 0, 2) MSE=2.463</a:t>
            </a:r>
          </a:p>
        </p:txBody>
      </p:sp>
    </p:spTree>
    <p:extLst>
      <p:ext uri="{BB962C8B-B14F-4D97-AF65-F5344CB8AC3E}">
        <p14:creationId xmlns:p14="http://schemas.microsoft.com/office/powerpoint/2010/main" val="188827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 descr="C:\Users\jinve\Dropbox\Ironhack\Course\Week6\Project6\2016 to 2017 end  YEARS DAYY VALUES SEASONAL DECOMPOSE234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"/>
          <a:stretch/>
        </p:blipFill>
        <p:spPr bwMode="auto">
          <a:xfrm>
            <a:off x="9788" y="2222808"/>
            <a:ext cx="9108504" cy="379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6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D:\Fotos\editadas\flickr\Digitalizar00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701675"/>
            <a:ext cx="3630613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nve\Dropbox\Ironhack\Course\Week6\Project6\Digitalizar0003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40" y="1659636"/>
            <a:ext cx="5070348" cy="35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err="1">
                <a:latin typeface="Times New Roman" pitchFamily="18" charset="0"/>
                <a:cs typeface="Times New Roman" pitchFamily="18" charset="0"/>
              </a:rPr>
              <a:t>Intro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179512" y="1728192"/>
            <a:ext cx="8640960" cy="5013176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Zoom Video Communications VS Tech companies</a:t>
            </a:r>
          </a:p>
          <a:p>
            <a:pPr lvl="2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period </a:t>
            </a:r>
          </a:p>
          <a:p>
            <a:pPr lvl="2">
              <a:lnSpc>
                <a:spcPct val="150000"/>
              </a:lnSpc>
            </a:pPr>
            <a:endParaRPr lang="en-GB" sz="1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sz="2800" dirty="0" err="1" smtClean="0">
                <a:latin typeface="Times New Roman" pitchFamily="18" charset="0"/>
                <a:cs typeface="Times New Roman" pitchFamily="18" charset="0"/>
              </a:rPr>
              <a:t>Webscrapping</a:t>
            </a:r>
            <a:endParaRPr lang="pt-PT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pt-PT" sz="1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pt-PT" sz="2800" dirty="0" smtClean="0">
                <a:latin typeface="Times New Roman" pitchFamily="18" charset="0"/>
                <a:cs typeface="Times New Roman" pitchFamily="18" charset="0"/>
              </a:rPr>
              <a:t>API·</a:t>
            </a:r>
            <a:endParaRPr lang="pt-PT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e Conteúdo 4"/>
          <p:cNvSpPr txBox="1">
            <a:spLocks/>
          </p:cNvSpPr>
          <p:nvPr/>
        </p:nvSpPr>
        <p:spPr bwMode="auto">
          <a:xfrm>
            <a:off x="188437" y="1700808"/>
            <a:ext cx="864096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pt-PT" sz="2800" dirty="0">
                <a:latin typeface="Times New Roman" pitchFamily="18" charset="0"/>
                <a:cs typeface="Times New Roman" pitchFamily="18" charset="0"/>
              </a:rPr>
              <a:t>Top 52 </a:t>
            </a:r>
            <a:r>
              <a:rPr lang="pt-PT" sz="2800" dirty="0" err="1"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pt-PT" sz="2800" dirty="0">
                <a:latin typeface="Times New Roman" pitchFamily="18" charset="0"/>
                <a:cs typeface="Times New Roman" pitchFamily="18" charset="0"/>
              </a:rPr>
              <a:t> active </a:t>
            </a:r>
            <a:r>
              <a:rPr lang="pt-PT" sz="2800" dirty="0" err="1">
                <a:latin typeface="Times New Roman" pitchFamily="18" charset="0"/>
                <a:cs typeface="Times New Roman" pitchFamily="18" charset="0"/>
              </a:rPr>
              <a:t>companies</a:t>
            </a:r>
            <a:r>
              <a:rPr lang="pt-PT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800" dirty="0" smtClean="0">
                <a:latin typeface="Times New Roman" pitchFamily="18" charset="0"/>
                <a:cs typeface="Times New Roman" pitchFamily="18" charset="0"/>
              </a:rPr>
              <a:t>USA</a:t>
            </a:r>
          </a:p>
          <a:p>
            <a:pPr lvl="2">
              <a:lnSpc>
                <a:spcPct val="150000"/>
              </a:lnSpc>
            </a:pPr>
            <a:r>
              <a:rPr lang="pt-PT" sz="2500" dirty="0" err="1" smtClean="0">
                <a:latin typeface="Times New Roman" pitchFamily="18" charset="0"/>
                <a:cs typeface="Times New Roman" pitchFamily="18" charset="0"/>
              </a:rPr>
              <a:t>Automated</a:t>
            </a:r>
            <a:r>
              <a:rPr lang="pt-PT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500" dirty="0" err="1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pt-PT" sz="25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3">
              <a:lnSpc>
                <a:spcPct val="150000"/>
              </a:lnSpc>
            </a:pPr>
            <a:r>
              <a:rPr lang="pt-PT" sz="2100" dirty="0" err="1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pt-PT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1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PT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100" dirty="0" err="1" smtClean="0">
                <a:latin typeface="Times New Roman" pitchFamily="18" charset="0"/>
                <a:cs typeface="Times New Roman" pitchFamily="18" charset="0"/>
              </a:rPr>
              <a:t>Earnings</a:t>
            </a:r>
            <a:r>
              <a:rPr lang="pt-PT" sz="21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pt-PT" sz="2100" dirty="0" err="1" smtClean="0">
                <a:latin typeface="Times New Roman" pitchFamily="18" charset="0"/>
                <a:cs typeface="Times New Roman" pitchFamily="18" charset="0"/>
              </a:rPr>
              <a:t>Analysts</a:t>
            </a:r>
            <a:r>
              <a:rPr lang="pt-PT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100" dirty="0" err="1" smtClean="0">
                <a:latin typeface="Times New Roman" pitchFamily="18" charset="0"/>
                <a:cs typeface="Times New Roman" pitchFamily="18" charset="0"/>
              </a:rPr>
              <a:t>forecast</a:t>
            </a:r>
            <a:endParaRPr lang="pt-PT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Zoom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Scraping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- investing.com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2" t="7158"/>
          <a:stretch/>
        </p:blipFill>
        <p:spPr bwMode="auto">
          <a:xfrm>
            <a:off x="6228184" y="1657464"/>
            <a:ext cx="2268357" cy="48288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5" y="4779982"/>
            <a:ext cx="5006826" cy="1706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54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e Conteúdo 4"/>
          <p:cNvSpPr txBox="1">
            <a:spLocks/>
          </p:cNvSpPr>
          <p:nvPr/>
        </p:nvSpPr>
        <p:spPr bwMode="auto">
          <a:xfrm>
            <a:off x="179512" y="1700808"/>
            <a:ext cx="864096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latin typeface="+mn-lt"/>
                <a:cs typeface="+mn-cs"/>
              </a:defRPr>
            </a:lvl1pPr>
            <a:lvl2pPr marL="639763" lvl="1" indent="-273050" eaLnBrk="0" hangingPunct="0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800">
                <a:latin typeface="Times New Roman" pitchFamily="18" charset="0"/>
                <a:cs typeface="Times New Roman" pitchFamily="18" charset="0"/>
              </a:defRPr>
            </a:lvl2pPr>
            <a:lvl3pPr lvl="2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400">
                <a:latin typeface="Times New Roman" pitchFamily="18" charset="0"/>
                <a:cs typeface="Times New Roman" pitchFamily="18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8CDD7"/>
              </a:buClr>
              <a:buSzPct val="7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4pPr>
            <a:lvl5pPr indent="-228600" eaLnBrk="0" hangingPunct="0">
              <a:spcBef>
                <a:spcPts val="400"/>
              </a:spcBef>
              <a:buClr>
                <a:srgbClr val="C0BEAF"/>
              </a:buClr>
              <a:buSzPct val="6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9pPr>
          </a:lstStyle>
          <a:p>
            <a:pPr lvl="1"/>
            <a:r>
              <a:rPr lang="pt-PT" dirty="0" smtClean="0"/>
              <a:t>Stocks</a:t>
            </a:r>
          </a:p>
          <a:p>
            <a:pPr lvl="2"/>
            <a:r>
              <a:rPr lang="pt-PT" dirty="0" smtClean="0"/>
              <a:t>ZM</a:t>
            </a:r>
          </a:p>
          <a:p>
            <a:pPr lvl="2"/>
            <a:r>
              <a:rPr lang="pt-PT" dirty="0" err="1" smtClean="0"/>
              <a:t>Tech</a:t>
            </a:r>
            <a:r>
              <a:rPr lang="pt-PT" dirty="0" smtClean="0"/>
              <a:t> </a:t>
            </a:r>
            <a:r>
              <a:rPr lang="pt-PT" dirty="0" err="1" smtClean="0"/>
              <a:t>Companies</a:t>
            </a:r>
            <a:endParaRPr lang="pt-PT" dirty="0" smtClean="0"/>
          </a:p>
          <a:p>
            <a:pPr lvl="3"/>
            <a:r>
              <a:rPr lang="pt-PT" sz="2200" dirty="0" smtClean="0">
                <a:latin typeface="Times New Roman" pitchFamily="18" charset="0"/>
                <a:cs typeface="Times New Roman" pitchFamily="18" charset="0"/>
              </a:rPr>
              <a:t>AAPL</a:t>
            </a:r>
          </a:p>
          <a:p>
            <a:pPr lvl="3"/>
            <a:r>
              <a:rPr lang="pt-PT" sz="2200" dirty="0" smtClean="0">
                <a:latin typeface="Times New Roman" pitchFamily="18" charset="0"/>
                <a:cs typeface="Times New Roman" pitchFamily="18" charset="0"/>
              </a:rPr>
              <a:t>GOOGL</a:t>
            </a:r>
          </a:p>
          <a:p>
            <a:pPr lvl="3"/>
            <a:r>
              <a:rPr lang="pt-PT" sz="2200" dirty="0" smtClean="0">
                <a:latin typeface="Times New Roman" pitchFamily="18" charset="0"/>
                <a:cs typeface="Times New Roman" pitchFamily="18" charset="0"/>
              </a:rPr>
              <a:t>AMZN</a:t>
            </a:r>
          </a:p>
          <a:p>
            <a:pPr lvl="3"/>
            <a:r>
              <a:rPr lang="pt-PT" sz="2200" dirty="0" smtClean="0">
                <a:latin typeface="Times New Roman" pitchFamily="18" charset="0"/>
                <a:cs typeface="Times New Roman" pitchFamily="18" charset="0"/>
              </a:rPr>
              <a:t>MSFT</a:t>
            </a:r>
          </a:p>
          <a:p>
            <a:pPr lvl="3"/>
            <a:r>
              <a:rPr lang="pt-PT" sz="2200" dirty="0" smtClean="0">
                <a:latin typeface="Times New Roman" pitchFamily="18" charset="0"/>
                <a:cs typeface="Times New Roman" pitchFamily="18" charset="0"/>
              </a:rPr>
              <a:t>NVDA</a:t>
            </a:r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Vantage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153" y="1628800"/>
            <a:ext cx="2837159" cy="4893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4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/>
          <a:lstStyle/>
          <a:p>
            <a:pPr eaLnBrk="1" hangingPunct="1"/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Webscrapping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API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1"/>
          </p:nvPr>
        </p:nvSpPr>
        <p:spPr>
          <a:xfrm>
            <a:off x="179512" y="1728192"/>
            <a:ext cx="8640960" cy="5013176"/>
          </a:xfrm>
        </p:spPr>
        <p:txBody>
          <a:bodyPr/>
          <a:lstStyle/>
          <a:p>
            <a:r>
              <a:rPr lang="pt-PT" sz="2700" dirty="0" err="1">
                <a:latin typeface="Times New Roman" pitchFamily="18" charset="0"/>
                <a:cs typeface="Times New Roman" pitchFamily="18" charset="0"/>
              </a:rPr>
              <a:t>Webscraping</a:t>
            </a:r>
            <a:r>
              <a:rPr lang="pt-PT" sz="2700" dirty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pt-PT" sz="2700" dirty="0" err="1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pt-PT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700" dirty="0" err="1">
                <a:latin typeface="Times New Roman" pitchFamily="18" charset="0"/>
                <a:cs typeface="Times New Roman" pitchFamily="18" charset="0"/>
              </a:rPr>
              <a:t>challenging</a:t>
            </a:r>
            <a:endParaRPr lang="pt-PT" sz="2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response 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requests.get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headers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headers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pt-PT" sz="1400" dirty="0" err="1">
                <a:latin typeface="Times New Roman" pitchFamily="18" charset="0"/>
                <a:cs typeface="Times New Roman" pitchFamily="18" charset="0"/>
              </a:rPr>
              <a:t>headers</a:t>
            </a:r>
            <a:r>
              <a:rPr lang="pt-PT" sz="1400" dirty="0">
                <a:latin typeface="Times New Roman" pitchFamily="18" charset="0"/>
                <a:cs typeface="Times New Roman" pitchFamily="18" charset="0"/>
              </a:rPr>
              <a:t> = {'</a:t>
            </a:r>
            <a:r>
              <a:rPr lang="pt-PT" sz="1400" dirty="0" err="1">
                <a:latin typeface="Times New Roman" pitchFamily="18" charset="0"/>
                <a:cs typeface="Times New Roman" pitchFamily="18" charset="0"/>
              </a:rPr>
              <a:t>User-Agent</a:t>
            </a:r>
            <a:r>
              <a:rPr lang="pt-PT" sz="1400" dirty="0">
                <a:latin typeface="Times New Roman" pitchFamily="18" charset="0"/>
                <a:cs typeface="Times New Roman" pitchFamily="18" charset="0"/>
              </a:rPr>
              <a:t>': 'Mozilla/5.0 (Macintosh; Intel Mac OS X 10_10_1) </a:t>
            </a:r>
            <a:r>
              <a:rPr lang="pt-PT" sz="1400" dirty="0" err="1">
                <a:latin typeface="Times New Roman" pitchFamily="18" charset="0"/>
                <a:cs typeface="Times New Roman" pitchFamily="18" charset="0"/>
              </a:rPr>
              <a:t>AppleWebKit</a:t>
            </a:r>
            <a:r>
              <a:rPr lang="pt-PT" sz="1400" dirty="0">
                <a:latin typeface="Times New Roman" pitchFamily="18" charset="0"/>
                <a:cs typeface="Times New Roman" pitchFamily="18" charset="0"/>
              </a:rPr>
              <a:t>/537.36 (KHTML, </a:t>
            </a:r>
            <a:r>
              <a:rPr lang="pt-PT" sz="1400" dirty="0" err="1"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pt-PT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1400" dirty="0" err="1">
                <a:latin typeface="Times New Roman" pitchFamily="18" charset="0"/>
                <a:cs typeface="Times New Roman" pitchFamily="18" charset="0"/>
              </a:rPr>
              <a:t>Gecko</a:t>
            </a:r>
            <a:r>
              <a:rPr lang="pt-PT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PT" sz="1400" dirty="0" err="1">
                <a:latin typeface="Times New Roman" pitchFamily="18" charset="0"/>
                <a:cs typeface="Times New Roman" pitchFamily="18" charset="0"/>
              </a:rPr>
              <a:t>Chrome</a:t>
            </a:r>
            <a:r>
              <a:rPr lang="pt-PT" sz="1400" dirty="0">
                <a:latin typeface="Times New Roman" pitchFamily="18" charset="0"/>
                <a:cs typeface="Times New Roman" pitchFamily="18" charset="0"/>
              </a:rPr>
              <a:t>/39.0.2171.95 Safari/537.36'}</a:t>
            </a:r>
            <a:endParaRPr lang="pt-PT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PT" sz="2400" dirty="0" err="1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latin typeface="Times New Roman" pitchFamily="18" charset="0"/>
                <a:cs typeface="Times New Roman" pitchFamily="18" charset="0"/>
              </a:rPr>
              <a:t>Timer</a:t>
            </a:r>
            <a:endParaRPr lang="pt-PT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Save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sz="2100" dirty="0">
                <a:latin typeface="Times New Roman" pitchFamily="18" charset="0"/>
                <a:cs typeface="Times New Roman" pitchFamily="18" charset="0"/>
              </a:rPr>
              <a:t>To reduce </a:t>
            </a:r>
            <a:r>
              <a:rPr lang="en-GB" sz="2100" dirty="0" smtClean="0">
                <a:latin typeface="Times New Roman" pitchFamily="18" charset="0"/>
                <a:cs typeface="Times New Roman" pitchFamily="18" charset="0"/>
              </a:rPr>
              <a:t>the need of multiple calls</a:t>
            </a:r>
          </a:p>
          <a:p>
            <a:pPr lvl="1"/>
            <a:endParaRPr lang="pt-PT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PT" sz="270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 lvl="2"/>
            <a:r>
              <a:rPr lang="pt-PT" sz="2400" dirty="0" err="1" smtClean="0">
                <a:latin typeface="Times New Roman" pitchFamily="18" charset="0"/>
                <a:cs typeface="Times New Roman" pitchFamily="18" charset="0"/>
              </a:rPr>
              <a:t>Limitation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latin typeface="Times New Roman" pitchFamily="18" charset="0"/>
                <a:cs typeface="Times New Roman" pitchFamily="18" charset="0"/>
              </a:rPr>
              <a:t>calls</a:t>
            </a:r>
            <a:endParaRPr lang="pt-PT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pt-PT" sz="24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pt-PT" sz="2400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pt-PT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pt-PT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>
                <a:latin typeface="Times New Roman" pitchFamily="18" charset="0"/>
                <a:cs typeface="Times New Roman" pitchFamily="18" charset="0"/>
              </a:rPr>
              <a:t>Timer</a:t>
            </a:r>
            <a:endParaRPr lang="pt-PT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11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e Conteúdo 4"/>
          <p:cNvSpPr txBox="1">
            <a:spLocks/>
          </p:cNvSpPr>
          <p:nvPr/>
        </p:nvSpPr>
        <p:spPr bwMode="auto">
          <a:xfrm>
            <a:off x="125088" y="1844824"/>
            <a:ext cx="8640960" cy="13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latin typeface="+mn-lt"/>
                <a:cs typeface="+mn-cs"/>
              </a:defRPr>
            </a:lvl1pPr>
            <a:lvl2pPr marL="639763" lvl="1" indent="-273050" eaLnBrk="0" hangingPunct="0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800">
                <a:latin typeface="Times New Roman" pitchFamily="18" charset="0"/>
                <a:cs typeface="Times New Roman" pitchFamily="18" charset="0"/>
              </a:defRPr>
            </a:lvl2pPr>
            <a:lvl3pPr lvl="2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400">
                <a:latin typeface="Times New Roman" pitchFamily="18" charset="0"/>
                <a:cs typeface="Times New Roman" pitchFamily="18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8CDD7"/>
              </a:buClr>
              <a:buSzPct val="7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4pPr>
            <a:lvl5pPr indent="-228600" eaLnBrk="0" hangingPunct="0">
              <a:spcBef>
                <a:spcPts val="400"/>
              </a:spcBef>
              <a:buClr>
                <a:srgbClr val="C0BEAF"/>
              </a:buClr>
              <a:buSzPct val="6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9pPr>
          </a:lstStyle>
          <a:p>
            <a:pPr lvl="1"/>
            <a:r>
              <a:rPr lang="pt-PT" dirty="0" smtClean="0"/>
              <a:t>Percentual performance </a:t>
            </a:r>
            <a:r>
              <a:rPr lang="pt-PT" dirty="0" err="1" smtClean="0"/>
              <a:t>from</a:t>
            </a:r>
            <a:r>
              <a:rPr lang="pt-PT" dirty="0" smtClean="0"/>
              <a:t> Jan 2020</a:t>
            </a:r>
            <a:endParaRPr lang="pt-PT" dirty="0"/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latin typeface="Times New Roman" pitchFamily="18" charset="0"/>
                <a:cs typeface="Times New Roman" pitchFamily="18" charset="0"/>
              </a:rPr>
              <a:t>Zoom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6704FA2-A8FE-094F-AA77-26992EC4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8" y="3089710"/>
            <a:ext cx="8982400" cy="23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3311352" y="4232150"/>
            <a:ext cx="0" cy="2586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312" y="39114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FF0000"/>
                </a:solidFill>
              </a:rPr>
              <a:t>Covid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82543" y="4836810"/>
            <a:ext cx="0" cy="2818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43400" y="4878560"/>
            <a:ext cx="118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Lockdown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04448" y="5222086"/>
            <a:ext cx="72008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z="850" dirty="0"/>
              <a:t>Date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504" y="2975338"/>
            <a:ext cx="328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  <a:endParaRPr lang="en-GB" sz="8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e Conteúdo 4"/>
          <p:cNvSpPr txBox="1">
            <a:spLocks/>
          </p:cNvSpPr>
          <p:nvPr/>
        </p:nvSpPr>
        <p:spPr bwMode="auto">
          <a:xfrm>
            <a:off x="125088" y="1628800"/>
            <a:ext cx="8640960" cy="13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latin typeface="+mn-lt"/>
                <a:cs typeface="+mn-cs"/>
              </a:defRPr>
            </a:lvl1pPr>
            <a:lvl2pPr marL="639763" lvl="1" indent="-273050" eaLnBrk="0" hangingPunct="0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800">
                <a:latin typeface="Times New Roman" pitchFamily="18" charset="0"/>
                <a:cs typeface="Times New Roman" pitchFamily="18" charset="0"/>
              </a:defRPr>
            </a:lvl2pPr>
            <a:lvl3pPr lvl="2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400">
                <a:latin typeface="Times New Roman" pitchFamily="18" charset="0"/>
                <a:cs typeface="Times New Roman" pitchFamily="18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8CDD7"/>
              </a:buClr>
              <a:buSzPct val="7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4pPr>
            <a:lvl5pPr indent="-228600" eaLnBrk="0" hangingPunct="0">
              <a:spcBef>
                <a:spcPts val="400"/>
              </a:spcBef>
              <a:buClr>
                <a:srgbClr val="C0BEAF"/>
              </a:buClr>
              <a:buSzPct val="6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9pPr>
          </a:lstStyle>
          <a:p>
            <a:pPr lvl="1"/>
            <a:r>
              <a:rPr lang="pt-PT" dirty="0" err="1" smtClean="0"/>
              <a:t>Crossing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webscraping</a:t>
            </a:r>
            <a:r>
              <a:rPr lang="pt-PT" dirty="0" smtClean="0"/>
              <a:t> VS API</a:t>
            </a:r>
          </a:p>
          <a:p>
            <a:pPr lvl="1">
              <a:spcBef>
                <a:spcPts val="200"/>
              </a:spcBef>
            </a:pPr>
            <a:r>
              <a:rPr lang="pt-PT" dirty="0" err="1" smtClean="0"/>
              <a:t>Earnings</a:t>
            </a:r>
            <a:r>
              <a:rPr lang="pt-PT" dirty="0" smtClean="0"/>
              <a:t> per Share (EPS) </a:t>
            </a:r>
            <a:r>
              <a:rPr lang="pt-PT" dirty="0" err="1" smtClean="0"/>
              <a:t>and</a:t>
            </a:r>
            <a:r>
              <a:rPr lang="pt-PT" dirty="0" smtClean="0"/>
              <a:t> Volume </a:t>
            </a:r>
            <a:endParaRPr lang="pt-PT" dirty="0"/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latin typeface="Times New Roman" pitchFamily="18" charset="0"/>
                <a:cs typeface="Times New Roman" pitchFamily="18" charset="0"/>
              </a:rPr>
              <a:t>Zoom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70255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717903" y="6627673"/>
            <a:ext cx="720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z="6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142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e Conteúdo 4"/>
          <p:cNvSpPr txBox="1">
            <a:spLocks/>
          </p:cNvSpPr>
          <p:nvPr/>
        </p:nvSpPr>
        <p:spPr bwMode="auto">
          <a:xfrm>
            <a:off x="179512" y="1700808"/>
            <a:ext cx="864096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>
                <a:latin typeface="+mn-lt"/>
                <a:cs typeface="+mn-cs"/>
              </a:defRPr>
            </a:lvl1pPr>
            <a:lvl2pPr marL="639763" lvl="1" indent="-273050" eaLnBrk="0" hangingPunct="0">
              <a:lnSpc>
                <a:spcPct val="150000"/>
              </a:lnSpc>
              <a:spcBef>
                <a:spcPts val="550"/>
              </a:spcBef>
              <a:buClr>
                <a:schemeClr val="accent1"/>
              </a:buClr>
              <a:buSzPct val="70000"/>
              <a:buFont typeface="Wingdings 2" pitchFamily="18" charset="2"/>
              <a:buChar char=""/>
              <a:defRPr sz="2800">
                <a:latin typeface="Times New Roman" pitchFamily="18" charset="0"/>
                <a:cs typeface="Times New Roman" pitchFamily="18" charset="0"/>
              </a:defRPr>
            </a:lvl2pPr>
            <a:lvl3pPr lvl="2" indent="-228600" eaLnBrk="0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itchFamily="2" charset="2"/>
              <a:buChar char=""/>
              <a:defRPr sz="2400">
                <a:latin typeface="Times New Roman" pitchFamily="18" charset="0"/>
                <a:cs typeface="Times New Roman" pitchFamily="18" charset="0"/>
              </a:defRPr>
            </a:lvl3pPr>
            <a:lvl4pPr indent="-228600" eaLnBrk="0" hangingPunct="0">
              <a:spcBef>
                <a:spcPts val="400"/>
              </a:spcBef>
              <a:buClr>
                <a:srgbClr val="A8CDD7"/>
              </a:buClr>
              <a:buSzPct val="7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4pPr>
            <a:lvl5pPr indent="-228600" eaLnBrk="0" hangingPunct="0">
              <a:spcBef>
                <a:spcPts val="400"/>
              </a:spcBef>
              <a:buClr>
                <a:srgbClr val="C0BEAF"/>
              </a:buClr>
              <a:buSzPct val="65000"/>
              <a:buFont typeface="Wingdings" pitchFamily="2" charset="2"/>
              <a:buChar char=""/>
              <a:defRPr sz="2000">
                <a:latin typeface="+mn-lt"/>
                <a:cs typeface="+mn-cs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baseline="0">
                <a:latin typeface="+mn-lt"/>
                <a:cs typeface="+mn-cs"/>
              </a:defRPr>
            </a:lvl9pPr>
          </a:lstStyle>
          <a:p>
            <a:pPr lvl="1"/>
            <a:r>
              <a:rPr lang="pt-PT" dirty="0" smtClean="0"/>
              <a:t>Zoom</a:t>
            </a:r>
          </a:p>
          <a:p>
            <a:pPr lvl="1"/>
            <a:r>
              <a:rPr lang="pt-PT" dirty="0" smtClean="0"/>
              <a:t>Top </a:t>
            </a:r>
            <a:r>
              <a:rPr lang="pt-PT" dirty="0"/>
              <a:t>5 </a:t>
            </a:r>
            <a:r>
              <a:rPr lang="pt-PT" dirty="0" err="1"/>
              <a:t>Tech</a:t>
            </a:r>
            <a:r>
              <a:rPr lang="pt-PT" dirty="0"/>
              <a:t> </a:t>
            </a:r>
            <a:r>
              <a:rPr lang="pt-PT" dirty="0" smtClean="0"/>
              <a:t>Stocks</a:t>
            </a:r>
          </a:p>
          <a:p>
            <a:pPr lvl="2"/>
            <a:r>
              <a:rPr lang="pt-PT" dirty="0" smtClean="0"/>
              <a:t>Apple, </a:t>
            </a:r>
            <a:r>
              <a:rPr lang="pt-PT" dirty="0" err="1"/>
              <a:t>Nvdia</a:t>
            </a:r>
            <a:r>
              <a:rPr lang="pt-PT" dirty="0"/>
              <a:t>, Google, Microsoft </a:t>
            </a:r>
            <a:r>
              <a:rPr lang="pt-PT" dirty="0" err="1" smtClean="0"/>
              <a:t>and</a:t>
            </a:r>
            <a:r>
              <a:rPr lang="pt-PT" dirty="0" smtClean="0"/>
              <a:t> Amazon  </a:t>
            </a:r>
            <a:endParaRPr lang="pt-PT" dirty="0"/>
          </a:p>
          <a:p>
            <a:pPr marL="685800" lvl="2" indent="0">
              <a:buNone/>
            </a:pPr>
            <a:endParaRPr lang="pt-PT" dirty="0"/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latin typeface="Times New Roman" pitchFamily="18" charset="0"/>
                <a:cs typeface="Times New Roman" pitchFamily="18" charset="0"/>
              </a:rPr>
              <a:t>Zoom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Tech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9179C0C1-F5C5-6E4E-A438-5E2D607A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630216"/>
            <a:ext cx="9144000" cy="23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04448" y="5790456"/>
            <a:ext cx="72008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z="850" dirty="0"/>
              <a:t>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7640" y="3501008"/>
            <a:ext cx="328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  <a:endParaRPr lang="en-GB" sz="8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ZOOM (s)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37" y="2348880"/>
            <a:ext cx="5968800" cy="419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37" y="2348880"/>
            <a:ext cx="5969725" cy="419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arcador de Posição de Conteúdo 4"/>
          <p:cNvSpPr txBox="1">
            <a:spLocks/>
          </p:cNvSpPr>
          <p:nvPr/>
        </p:nvSpPr>
        <p:spPr bwMode="auto">
          <a:xfrm>
            <a:off x="323528" y="1556792"/>
            <a:ext cx="51039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8CDD7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C0BEAF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Zoom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Video Communications, Inc. (ZM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ZOOM Technologies, Inc. (ZOOM)</a:t>
            </a:r>
          </a:p>
          <a:p>
            <a:pPr lvl="2"/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4328" y="6366143"/>
            <a:ext cx="720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z="600" dirty="0"/>
              <a:t>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553" y="2325797"/>
            <a:ext cx="3280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  <a:endParaRPr lang="en-GB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2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ersonalizado 7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3C7483"/>
      </a:accent1>
      <a:accent2>
        <a:srgbClr val="CAE0E6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10445</TotalTime>
  <Words>735</Words>
  <Application>Microsoft Office PowerPoint</Application>
  <PresentationFormat>On-screen Show (4:3)</PresentationFormat>
  <Paragraphs>148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PowerPoint Presentation</vt:lpstr>
      <vt:lpstr>Intro</vt:lpstr>
      <vt:lpstr>Web Scraping - investing.com</vt:lpstr>
      <vt:lpstr>API - Alpha Vantage</vt:lpstr>
      <vt:lpstr>Challenges – Webscrapping and API</vt:lpstr>
      <vt:lpstr>Zoom </vt:lpstr>
      <vt:lpstr>Zoom </vt:lpstr>
      <vt:lpstr>Zoom Vs Tech</vt:lpstr>
      <vt:lpstr>ZOOM (s)</vt:lpstr>
      <vt:lpstr>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Dissertação João Inverno</dc:title>
  <dc:creator>João Inverno</dc:creator>
  <cp:lastModifiedBy>j.inverno</cp:lastModifiedBy>
  <cp:revision>685</cp:revision>
  <dcterms:created xsi:type="dcterms:W3CDTF">2011-02-20T19:51:42Z</dcterms:created>
  <dcterms:modified xsi:type="dcterms:W3CDTF">2020-08-07T12:43:56Z</dcterms:modified>
</cp:coreProperties>
</file>